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5"/>
  </p:notesMasterIdLst>
  <p:sldIdLst>
    <p:sldId id="257" r:id="rId3"/>
    <p:sldId id="282" r:id="rId4"/>
    <p:sldId id="281" r:id="rId5"/>
    <p:sldId id="266" r:id="rId6"/>
    <p:sldId id="283" r:id="rId7"/>
    <p:sldId id="284" r:id="rId8"/>
    <p:sldId id="270" r:id="rId9"/>
    <p:sldId id="269" r:id="rId10"/>
    <p:sldId id="285" r:id="rId11"/>
    <p:sldId id="273" r:id="rId12"/>
    <p:sldId id="286" r:id="rId13"/>
    <p:sldId id="287" r:id="rId14"/>
    <p:sldId id="275" r:id="rId15"/>
    <p:sldId id="276" r:id="rId16"/>
    <p:sldId id="279" r:id="rId17"/>
    <p:sldId id="260" r:id="rId18"/>
    <p:sldId id="262" r:id="rId19"/>
    <p:sldId id="265" r:id="rId20"/>
    <p:sldId id="264" r:id="rId21"/>
    <p:sldId id="278" r:id="rId22"/>
    <p:sldId id="263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4575"/>
    <a:srgbClr val="C06E99"/>
    <a:srgbClr val="D6AEBB"/>
    <a:srgbClr val="C993C1"/>
    <a:srgbClr val="AF21D1"/>
    <a:srgbClr val="B8868C"/>
    <a:srgbClr val="FF6600"/>
    <a:srgbClr val="E3B3DD"/>
    <a:srgbClr val="E6ACC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8" autoAdjust="0"/>
    <p:restoredTop sz="94221" autoAdjust="0"/>
  </p:normalViewPr>
  <p:slideViewPr>
    <p:cSldViewPr snapToGrid="0">
      <p:cViewPr varScale="1">
        <p:scale>
          <a:sx n="81" d="100"/>
          <a:sy n="81" d="100"/>
        </p:scale>
        <p:origin x="74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7D66B-9C94-4C0D-BB2C-763F01146F2F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80EF3D-8264-4030-A5E4-93F12D874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95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80EF3D-8264-4030-A5E4-93F12D87446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134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80EF3D-8264-4030-A5E4-93F12D87446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829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80EF3D-8264-4030-A5E4-93F12D87446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617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003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218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514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779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489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602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696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118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3073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146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74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2197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0730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562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311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366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123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6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411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545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879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050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D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492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D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6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png"/><Relationship Id="rId11" Type="http://schemas.openxmlformats.org/officeDocument/2006/relationships/image" Target="../media/image36.emf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0411" y="2280359"/>
            <a:ext cx="11539728" cy="2777416"/>
          </a:xfrm>
          <a:solidFill>
            <a:srgbClr val="C06E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Sitka Small" panose="02000505000000020004" pitchFamily="2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Тема: «Правила изготовления простых дозированных и </a:t>
            </a:r>
            <a:r>
              <a:rPr lang="ru-RU" sz="4000" b="1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Sitka Small" panose="02000505000000020004" pitchFamily="2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недозированных</a:t>
            </a:r>
            <a:r>
              <a:rPr lang="ru-RU" sz="40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Sitka Small" panose="02000505000000020004" pitchFamily="2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сложных дозированных и </a:t>
            </a:r>
            <a:r>
              <a:rPr lang="ru-RU" sz="4000" b="1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Sitka Small" panose="02000505000000020004" pitchFamily="2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недозированных</a:t>
            </a:r>
            <a:r>
              <a:rPr lang="ru-RU" sz="40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Sitka Small" panose="02000505000000020004" pitchFamily="2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порошков. Оформление и отпуск порошков»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15859" y="5988689"/>
            <a:ext cx="3764280" cy="393192"/>
          </a:xfrm>
          <a:solidFill>
            <a:srgbClr val="C06E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25000" lnSpcReduction="20000"/>
          </a:bodyPr>
          <a:lstStyle/>
          <a:p>
            <a:endParaRPr lang="ru-RU" sz="1800" b="1" dirty="0"/>
          </a:p>
          <a:p>
            <a:r>
              <a:rPr lang="ru-RU" sz="5600" dirty="0"/>
              <a:t>Преподаватель: Королёва И.В</a:t>
            </a:r>
            <a:r>
              <a:rPr lang="ru-RU" sz="1800" b="1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3736" y="122089"/>
            <a:ext cx="11539728" cy="646331"/>
          </a:xfrm>
          <a:prstGeom prst="rect">
            <a:avLst/>
          </a:prstGeom>
          <a:solidFill>
            <a:srgbClr val="E6ACC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Bahnschrift Light" panose="020B0502040204020203" pitchFamily="34" charset="0"/>
                <a:ea typeface="Times New Roman" panose="02020603050405020304" pitchFamily="18" charset="0"/>
              </a:rPr>
              <a:t>Министерство здравоохранения Оренбургской области</a:t>
            </a:r>
          </a:p>
          <a:p>
            <a:pPr algn="ctr">
              <a:spcAft>
                <a:spcPts val="600"/>
              </a:spcAft>
            </a:pPr>
            <a:r>
              <a:rPr lang="ru-RU" b="1" cap="all" dirty="0">
                <a:solidFill>
                  <a:prstClr val="black"/>
                </a:solidFill>
                <a:latin typeface="Bahnschrift Light" panose="020B0502040204020203" pitchFamily="34" charset="0"/>
                <a:ea typeface="Times New Roman" panose="02020603050405020304" pitchFamily="18" charset="0"/>
              </a:rPr>
              <a:t>ГАПОУ «ООМК»</a:t>
            </a:r>
            <a:endParaRPr lang="ru-RU" b="1" dirty="0">
              <a:solidFill>
                <a:prstClr val="white"/>
              </a:solidFill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68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018" y="83127"/>
            <a:ext cx="11877964" cy="523220"/>
          </a:xfrm>
          <a:prstGeom prst="rect">
            <a:avLst/>
          </a:prstGeom>
          <a:solidFill>
            <a:srgbClr val="BC98E4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Стадия измельчения и смешивания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825281" y="568480"/>
            <a:ext cx="9022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Sitka Small" panose="02000505000000020004" pitchFamily="2" charset="0"/>
              </a:rPr>
              <a:t>Если нет указаний в частных статьях, порошки измельчаются до 160 мм.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865" t="785" r="7990" b="16409"/>
          <a:stretch/>
        </p:blipFill>
        <p:spPr>
          <a:xfrm>
            <a:off x="157019" y="747852"/>
            <a:ext cx="2634768" cy="3509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6371" t="21239" r="20797" b="3245"/>
          <a:stretch/>
        </p:blipFill>
        <p:spPr>
          <a:xfrm>
            <a:off x="10215102" y="999115"/>
            <a:ext cx="1856652" cy="1891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25281" y="1137067"/>
            <a:ext cx="73806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000" dirty="0">
                <a:solidFill>
                  <a:srgbClr val="AF21D1"/>
                </a:solidFill>
                <a:latin typeface="Sitka Small" panose="02000505000000020004" pitchFamily="2" charset="0"/>
              </a:rPr>
              <a:t>Порошки, предназначенные для применения в виде присыпок и вдуваний, должны быть измельчены до частиц размером 0,1 мм.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9831" y="2940225"/>
            <a:ext cx="93221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AF21D1"/>
                </a:solidFill>
                <a:latin typeface="Sitka Small" panose="02000505000000020004" pitchFamily="2" charset="0"/>
              </a:rPr>
              <a:t>- достижение более полного и быстрого терапевтического эффекта;</a:t>
            </a:r>
          </a:p>
          <a:p>
            <a:pPr algn="just"/>
            <a:r>
              <a:rPr lang="ru-RU" sz="2000" dirty="0">
                <a:solidFill>
                  <a:srgbClr val="AF21D1"/>
                </a:solidFill>
                <a:latin typeface="Sitka Small" panose="02000505000000020004" pitchFamily="2" charset="0"/>
              </a:rPr>
              <a:t>- тонко измельченные вещества лучше смешиваются и меньше расслаиваются при дозировании.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69831" y="2027866"/>
            <a:ext cx="72672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Sitka Small" panose="02000505000000020004" pitchFamily="2" charset="0"/>
              </a:rPr>
              <a:t>Измельчение фармацевтических субстанций, предназначенных для приготовления порошка, преследует </a:t>
            </a:r>
            <a:r>
              <a:rPr lang="ru-RU" sz="2000" dirty="0">
                <a:solidFill>
                  <a:srgbClr val="AF21D1"/>
                </a:solidFill>
                <a:latin typeface="Sitka Small" panose="02000505000000020004" pitchFamily="2" charset="0"/>
              </a:rPr>
              <a:t>две цели: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7018" y="4239053"/>
            <a:ext cx="120349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Sitka Small" panose="02000505000000020004" pitchFamily="2" charset="0"/>
              </a:rPr>
              <a:t>В ступку лекарственные вещества помещают с учетом физико-химических свойств. При изготовлении порошков в ступке общая масса порошка не должна превышать максимальную загрузку ступки с учетом параметров ступки.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7018" y="5184107"/>
            <a:ext cx="1203498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AF21D1"/>
                </a:solidFill>
                <a:latin typeface="Sitka Small" panose="02000505000000020004" pitchFamily="2" charset="0"/>
              </a:rPr>
              <a:t>При измельчении небольшое количество вещества теряется в порах ступки. Заполняет поры ступки только то вещество, которое растирают первым, поэтому при изготовлении сложных порошков надо знать размер потерь лекарственных веществ в ступках приложение 2 таблица №2 «Нормы потерь лекарственных средств при растирании в ступке № 1*» приказ №751н</a:t>
            </a:r>
          </a:p>
        </p:txBody>
      </p:sp>
    </p:spTree>
    <p:extLst>
      <p:ext uri="{BB962C8B-B14F-4D97-AF65-F5344CB8AC3E}">
        <p14:creationId xmlns:p14="http://schemas.microsoft.com/office/powerpoint/2010/main" val="564116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8070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8530"/>
          <a:stretch/>
        </p:blipFill>
        <p:spPr>
          <a:xfrm>
            <a:off x="129030" y="36314"/>
            <a:ext cx="12062970" cy="581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45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018" y="83127"/>
            <a:ext cx="11877964" cy="523220"/>
          </a:xfrm>
          <a:prstGeom prst="rect">
            <a:avLst/>
          </a:prstGeom>
          <a:solidFill>
            <a:srgbClr val="BC98E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chemeClr val="bg1"/>
                </a:solidFill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Дозирование, оформление к отпуску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293" y="606347"/>
            <a:ext cx="118779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Sitka Small" panose="02000505000000020004" pitchFamily="2" charset="0"/>
              </a:rPr>
              <a:t>Дозирование — это разделение порошковой массы на отдельные равные дозы</a:t>
            </a:r>
          </a:p>
          <a:p>
            <a:pPr algn="just"/>
            <a:r>
              <a:rPr lang="ru-RU" dirty="0">
                <a:latin typeface="Sitka Small" panose="02000505000000020004" pitchFamily="2" charset="0"/>
              </a:rPr>
              <a:t>Точность дозирования зависит от правильности и чувствительности весов, правильного взвешивания, однородности порошковой смеси.</a:t>
            </a:r>
          </a:p>
          <a:p>
            <a:pPr algn="just"/>
            <a:r>
              <a:rPr lang="ru-RU" dirty="0">
                <a:latin typeface="Sitka Small" panose="02000505000000020004" pitchFamily="2" charset="0"/>
              </a:rPr>
              <a:t>В аптечной практике дозирование порошков проводится обычно при помощи ручных аптечных весов, что является трудоемким процессом и требует определенных навыков.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711881"/>
            <a:ext cx="3722976" cy="2426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400" y="2776979"/>
            <a:ext cx="2622623" cy="1865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81281" y="4795117"/>
            <a:ext cx="2622623" cy="923330"/>
          </a:xfrm>
          <a:prstGeom prst="rect">
            <a:avLst/>
          </a:prstGeom>
          <a:solidFill>
            <a:srgbClr val="D6AEBB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Sitka Small" panose="02000505000000020004" pitchFamily="2" charset="0"/>
                <a:ea typeface="Calibri" panose="020F0502020204030204" pitchFamily="34" charset="0"/>
              </a:rPr>
              <a:t>порошок из ступки высыпаем на капсулу</a:t>
            </a:r>
            <a:endParaRPr lang="ru-RU" b="1" dirty="0">
              <a:solidFill>
                <a:srgbClr val="C00000"/>
              </a:solidFill>
              <a:latin typeface="Sitka Small" panose="02000505000000020004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7629" y="2787986"/>
            <a:ext cx="2484647" cy="1865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257629" y="4751655"/>
            <a:ext cx="2484646" cy="1200329"/>
          </a:xfrm>
          <a:prstGeom prst="rect">
            <a:avLst/>
          </a:prstGeom>
          <a:solidFill>
            <a:srgbClr val="E6ACC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Sitka Small" panose="02000505000000020004" pitchFamily="2" charset="0"/>
              </a:rPr>
              <a:t>на заранее протертых весах дозируем порошок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5999" y="5273675"/>
            <a:ext cx="3722977" cy="646331"/>
          </a:xfrm>
          <a:prstGeom prst="rect">
            <a:avLst/>
          </a:prstGeom>
          <a:solidFill>
            <a:srgbClr val="D6AEBB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Sitka Small" panose="02000505000000020004" pitchFamily="2" charset="0"/>
              </a:rPr>
              <a:t>из весов порошок пересыпаем на  капсулу 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41852" y="2755726"/>
            <a:ext cx="1238250" cy="978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72700" y="3825570"/>
            <a:ext cx="1676400" cy="1378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9991724" y="5296235"/>
            <a:ext cx="2138507" cy="1477328"/>
          </a:xfrm>
          <a:prstGeom prst="rect">
            <a:avLst/>
          </a:prstGeom>
          <a:solidFill>
            <a:srgbClr val="E6ACC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Sitka Small" panose="02000505000000020004" pitchFamily="2" charset="0"/>
              </a:rPr>
              <a:t>капсулы с порошком упаковываем, оформляем к отпуску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6543" y="6034899"/>
            <a:ext cx="9661958" cy="707886"/>
          </a:xfrm>
          <a:prstGeom prst="rect">
            <a:avLst/>
          </a:prstGeom>
          <a:solidFill>
            <a:srgbClr val="C993C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Sitka Small" panose="02000505000000020004" pitchFamily="2" charset="0"/>
              </a:rPr>
              <a:t>Каждую дозу порошков расфасовывают в индивидуальную капсулу, капсулы помещаются в бумажный пакет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7018" y="2043781"/>
            <a:ext cx="11792239" cy="646331"/>
          </a:xfrm>
          <a:prstGeom prst="rect">
            <a:avLst/>
          </a:prstGeom>
          <a:solidFill>
            <a:srgbClr val="E3B3DD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Перед дозированием порошок собирают на дно ступки и визуально проверяют его однородность, после чего, начинают дозирование смеси.</a:t>
            </a:r>
          </a:p>
        </p:txBody>
      </p:sp>
    </p:spTree>
    <p:extLst>
      <p:ext uri="{BB962C8B-B14F-4D97-AF65-F5344CB8AC3E}">
        <p14:creationId xmlns:p14="http://schemas.microsoft.com/office/powerpoint/2010/main" val="2441180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018" y="83127"/>
            <a:ext cx="11877964" cy="523220"/>
          </a:xfrm>
          <a:prstGeom prst="rect">
            <a:avLst/>
          </a:prstGeom>
          <a:solidFill>
            <a:srgbClr val="BC98E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chemeClr val="bg1"/>
                </a:solidFill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Упаковка и оформление к отпуску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018" y="688917"/>
            <a:ext cx="11877964" cy="1015663"/>
          </a:xfrm>
          <a:prstGeom prst="rect">
            <a:avLst/>
          </a:prstGeom>
          <a:solidFill>
            <a:srgbClr val="E6ACC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Sitka Small" panose="02000505000000020004" pitchFamily="2" charset="0"/>
              </a:rPr>
              <a:t>Упаковку порошков осуществляют </a:t>
            </a:r>
            <a:r>
              <a:rPr lang="ru-RU" sz="2000" dirty="0">
                <a:solidFill>
                  <a:prstClr val="black"/>
                </a:solidFill>
                <a:latin typeface="Sitka Small" panose="02000505000000020004" pitchFamily="2" charset="0"/>
              </a:rPr>
              <a:t>в зависимости от формы и способа применения лекарственного препарата, </a:t>
            </a:r>
            <a:r>
              <a:rPr lang="ru-RU" sz="2000" dirty="0">
                <a:latin typeface="Sitka Small" panose="02000505000000020004" pitchFamily="2" charset="0"/>
              </a:rPr>
              <a:t>в соответствии с требованиями ОФС.1.4.1.0001.15 «Лекарственные формы»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77701" y="1787150"/>
            <a:ext cx="4857281" cy="4832092"/>
          </a:xfrm>
          <a:prstGeom prst="rect">
            <a:avLst/>
          </a:prstGeom>
          <a:solidFill>
            <a:srgbClr val="C993C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Сорт капсул зависит от свойств ингредиентов.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В вощеные капсулы помещают: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- гигроскопичные вещества;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- вещества, изменяющиеся под действием углекислого газа и кислорода воздуха;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- выветривающиеся вещества;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- красящие вещества.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2. В пергаментные капсулы помещают: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- пахучие вещества;</a:t>
            </a:r>
          </a:p>
          <a:p>
            <a:pPr marL="285750" indent="-285750" algn="just">
              <a:buFontTx/>
              <a:buChar char="-"/>
            </a:pPr>
            <a:r>
              <a:rPr lang="ru-RU" b="1" dirty="0" err="1">
                <a:solidFill>
                  <a:schemeClr val="bg1"/>
                </a:solidFill>
                <a:latin typeface="Sitka Small" panose="02000505000000020004" pitchFamily="2" charset="0"/>
              </a:rPr>
              <a:t>фенилсалицилат</a:t>
            </a:r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.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3. Склянки темного стекла:</a:t>
            </a:r>
          </a:p>
          <a:p>
            <a:pPr marL="285750" indent="-285750" algn="just">
              <a:buFontTx/>
              <a:buChar char="-"/>
            </a:pPr>
            <a:r>
              <a:rPr lang="ru-RU" b="1" dirty="0">
                <a:solidFill>
                  <a:schemeClr val="bg1"/>
                </a:solidFill>
                <a:latin typeface="Sitka Small" panose="02000505000000020004" pitchFamily="2" charset="0"/>
              </a:rPr>
              <a:t>окислители (калия перманганат, серебра нитрат, йод).</a:t>
            </a:r>
          </a:p>
          <a:p>
            <a:pPr algn="just"/>
            <a:endParaRPr lang="ru-RU" sz="2000" b="1" dirty="0">
              <a:solidFill>
                <a:schemeClr val="bg1"/>
              </a:solidFill>
              <a:latin typeface="Sitka Small" panose="02000505000000020004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1042"/>
          <a:stretch/>
        </p:blipFill>
        <p:spPr>
          <a:xfrm>
            <a:off x="157017" y="1829988"/>
            <a:ext cx="3367233" cy="2565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729650" y="4533424"/>
            <a:ext cx="3242650" cy="2246769"/>
          </a:xfrm>
          <a:prstGeom prst="rect">
            <a:avLst/>
          </a:prstGeom>
          <a:solidFill>
            <a:srgbClr val="D6AEBB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pPr lvl="0"/>
            <a:r>
              <a:rPr lang="ru-RU" sz="2000" dirty="0">
                <a:latin typeface="Sitka Small" panose="02000505000000020004" pitchFamily="2" charset="0"/>
              </a:rPr>
              <a:t>вощеная или парафинированная бумага – проклеенная бумага, пропитанная воском или парафином</a:t>
            </a:r>
          </a:p>
          <a:p>
            <a:pPr lvl="0"/>
            <a:endParaRPr lang="ru-RU" sz="2000" dirty="0">
              <a:latin typeface="Sitka Small" panose="0200050500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016" y="4496019"/>
            <a:ext cx="3367233" cy="2246769"/>
          </a:xfrm>
          <a:prstGeom prst="rect">
            <a:avLst/>
          </a:prstGeom>
          <a:solidFill>
            <a:srgbClr val="D6AEBB"/>
          </a:solidFill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Sitka Small" panose="02000505000000020004" pitchFamily="2" charset="0"/>
              </a:rPr>
              <a:t>пергаментная бумага  непроклеенная бумага, обработанная серной кислотой, которую отмывают, а пергамент высушивают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t="11990" b="12613"/>
          <a:stretch/>
        </p:blipFill>
        <p:spPr>
          <a:xfrm>
            <a:off x="3729651" y="1829987"/>
            <a:ext cx="3242650" cy="2565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3289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4421BF5-9EAB-49D2-AEE8-0115B30B4C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641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8577C9-8B0E-42F6-947E-677EBBAAB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664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EBE30C5-7589-4003-BE98-CE8A994D9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88" y="48311"/>
            <a:ext cx="12020224" cy="676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821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5853" r="1813" b="16738"/>
          <a:stretch/>
        </p:blipFill>
        <p:spPr>
          <a:xfrm>
            <a:off x="137159" y="0"/>
            <a:ext cx="11938005" cy="34472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76984" y="3442298"/>
            <a:ext cx="4050792" cy="2585323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Rp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.: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Talci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Zinci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oxydi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Amyli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aa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5,0</a:t>
            </a: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.:Присыпка.</a:t>
            </a:r>
          </a:p>
          <a:p>
            <a:pPr>
              <a:lnSpc>
                <a:spcPct val="150000"/>
              </a:lnSpc>
            </a:pPr>
            <a:endParaRPr lang="ru-RU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3939" y="3442298"/>
            <a:ext cx="7187184" cy="258532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Rp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.: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Acidi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ascorbinici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0,1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Glucosi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0,2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Thiamini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bromidi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0,05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M. f.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pulvis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D.t.d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N 6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 1 порошку 3 раза в день.</a:t>
            </a:r>
          </a:p>
          <a:p>
            <a:pPr>
              <a:spcAft>
                <a:spcPts val="0"/>
              </a:spcAft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795103"/>
            <a:ext cx="2029968" cy="21411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9231" y="3575646"/>
            <a:ext cx="1762249" cy="177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90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312" y="-56561"/>
            <a:ext cx="11731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9C143B"/>
                </a:solidFill>
                <a:latin typeface="Sitka Text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Сложные </a:t>
            </a:r>
            <a:r>
              <a:rPr lang="ru-RU" sz="4000" b="1" dirty="0" err="1">
                <a:solidFill>
                  <a:srgbClr val="9C143B"/>
                </a:solidFill>
                <a:latin typeface="Sitka Text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недозированные</a:t>
            </a:r>
            <a:r>
              <a:rPr lang="ru-RU" sz="4000" b="1" dirty="0">
                <a:solidFill>
                  <a:srgbClr val="9C143B"/>
                </a:solidFill>
                <a:latin typeface="Sitka Text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порошки</a:t>
            </a:r>
            <a:endParaRPr lang="ru-RU" sz="4000" dirty="0">
              <a:solidFill>
                <a:srgbClr val="9C143B"/>
              </a:solidFill>
              <a:latin typeface="Sitka Text" panose="02000505000000020004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8700" y="579031"/>
            <a:ext cx="3035364" cy="209288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Rp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.: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Talci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Amyli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ana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3,0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Misce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fiat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pulvis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D. S. Присыпка детская. Применять наружно при опрелостях</a:t>
            </a:r>
          </a:p>
          <a:p>
            <a:endParaRPr lang="ru-RU" sz="20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019" y="4030462"/>
            <a:ext cx="1664035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Sitka Small" panose="02000505000000020004" pitchFamily="2" charset="0"/>
                <a:ea typeface="Times New Roman" panose="02020603050405020304" pitchFamily="18" charset="0"/>
              </a:rPr>
              <a:t>подготовитель-</a:t>
            </a:r>
            <a:r>
              <a:rPr lang="ru-RU" sz="1400" dirty="0" err="1">
                <a:solidFill>
                  <a:prstClr val="black"/>
                </a:solidFill>
                <a:latin typeface="Sitka Small" panose="02000505000000020004" pitchFamily="2" charset="0"/>
                <a:ea typeface="Times New Roman" panose="02020603050405020304" pitchFamily="18" charset="0"/>
              </a:rPr>
              <a:t>ная</a:t>
            </a:r>
            <a:r>
              <a:rPr lang="ru-RU" sz="1400" dirty="0">
                <a:solidFill>
                  <a:prstClr val="black"/>
                </a:solidFill>
                <a:latin typeface="Sitka Small" panose="02000505000000020004" pitchFamily="2" charset="0"/>
                <a:ea typeface="Times New Roman" panose="02020603050405020304" pitchFamily="18" charset="0"/>
              </a:rPr>
              <a:t> стадия</a:t>
            </a:r>
            <a:endParaRPr lang="ru-RU" sz="1400" dirty="0">
              <a:solidFill>
                <a:prstClr val="black"/>
              </a:solidFill>
              <a:latin typeface="Sitka Small" panose="02000505000000020004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31010" y="4267139"/>
            <a:ext cx="1790674" cy="9541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</a:rPr>
              <a:t>высыпаем в ступку, затираем поры ступки</a:t>
            </a:r>
            <a:endParaRPr lang="ru-RU" sz="1400" dirty="0">
              <a:solidFill>
                <a:prstClr val="black"/>
              </a:solidFill>
              <a:latin typeface="Sitka Small" panose="02000505000000020004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44816" y="597350"/>
            <a:ext cx="4347184" cy="1815882"/>
          </a:xfrm>
          <a:prstGeom prst="rect">
            <a:avLst/>
          </a:prstGeom>
          <a:solidFill>
            <a:srgbClr val="3CB2B2"/>
          </a:solidFill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Sitka Banner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Выписан рецепт на </a:t>
            </a:r>
            <a:r>
              <a:rPr lang="ru-RU" sz="1600" b="1" dirty="0" err="1">
                <a:solidFill>
                  <a:schemeClr val="bg1"/>
                </a:solidFill>
                <a:latin typeface="Sitka Banner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недозированную</a:t>
            </a:r>
            <a:r>
              <a:rPr lang="ru-RU" sz="1600" b="1" dirty="0">
                <a:solidFill>
                  <a:schemeClr val="bg1"/>
                </a:solidFill>
                <a:latin typeface="Sitka Banner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твёрдую ЛФ, порошок для наружного применения, обладающий свойством сыпучести. Дозы проверять не нужно, ЛВ для наружного применения </a:t>
            </a:r>
            <a:r>
              <a:rPr lang="ru-RU" sz="1600" b="1" dirty="0">
                <a:solidFill>
                  <a:srgbClr val="5E1270"/>
                </a:solidFill>
                <a:latin typeface="Sitka Banner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600" b="1" dirty="0">
              <a:solidFill>
                <a:srgbClr val="5E1270"/>
              </a:solidFill>
              <a:latin typeface="Sitka Banner" panose="02000505000000020004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600" b="1" dirty="0">
              <a:solidFill>
                <a:schemeClr val="bg1"/>
              </a:solidFill>
              <a:effectLst/>
              <a:latin typeface="Sitka Banner" panose="02000505000000020004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9532" y="2297817"/>
            <a:ext cx="11985190" cy="400110"/>
          </a:xfrm>
          <a:prstGeom prst="rect">
            <a:avLst/>
          </a:prstGeom>
          <a:solidFill>
            <a:srgbClr val="5E1270"/>
          </a:solidFill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chemeClr val="bg1"/>
                </a:solidFill>
                <a:latin typeface="Sitka Small" panose="02000505000000020004" pitchFamily="2" charset="0"/>
                <a:ea typeface="Times New Roman" panose="02020603050405020304" pitchFamily="18" charset="0"/>
              </a:rPr>
              <a:t>Технология сложного </a:t>
            </a:r>
            <a:r>
              <a:rPr lang="ru-RU" sz="2000" b="1" dirty="0" err="1">
                <a:solidFill>
                  <a:schemeClr val="bg1"/>
                </a:solidFill>
                <a:latin typeface="Sitka Small" panose="02000505000000020004" pitchFamily="2" charset="0"/>
                <a:ea typeface="Times New Roman" panose="02020603050405020304" pitchFamily="18" charset="0"/>
              </a:rPr>
              <a:t>недозированного</a:t>
            </a:r>
            <a:r>
              <a:rPr lang="ru-RU" sz="2000" b="1" dirty="0">
                <a:solidFill>
                  <a:schemeClr val="bg1"/>
                </a:solidFill>
                <a:latin typeface="Sitka Small" panose="02000505000000020004" pitchFamily="2" charset="0"/>
                <a:ea typeface="Times New Roman" panose="02020603050405020304" pitchFamily="18" charset="0"/>
              </a:rPr>
              <a:t> порошка (присыпки): 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67" y="2818589"/>
            <a:ext cx="1628330" cy="121187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2852" y="2812154"/>
            <a:ext cx="1401105" cy="176991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35" y="4510789"/>
            <a:ext cx="1665319" cy="135759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9035" y="5490386"/>
            <a:ext cx="1711019" cy="138499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</a:t>
            </a:r>
            <a:r>
              <a:rPr lang="ru-RU" sz="1400" dirty="0" err="1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отвешиванием</a:t>
            </a:r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ВР-5 протираем </a:t>
            </a:r>
            <a:r>
              <a:rPr lang="ru-RU" sz="1400" dirty="0" err="1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спирто</a:t>
            </a:r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               эфирной смесью</a:t>
            </a:r>
            <a:endParaRPr lang="ru-RU" sz="1400" dirty="0">
              <a:effectLst/>
              <a:latin typeface="Sitka Small" panose="02000505000000020004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5603" y="2812154"/>
            <a:ext cx="1712136" cy="1524801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1690528" y="4553682"/>
            <a:ext cx="1394385" cy="7386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</a:rPr>
              <a:t>на ВР-5 отвешиваем3,0 талька</a:t>
            </a:r>
            <a:endParaRPr lang="ru-RU" sz="1400" dirty="0">
              <a:latin typeface="Sitka Small" panose="02000505000000020004" pitchFamily="2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4008" y="2812154"/>
            <a:ext cx="1491002" cy="1513958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816966" y="4305602"/>
            <a:ext cx="1517649" cy="16004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Sitka Small" panose="02000505000000020004" pitchFamily="2" charset="0"/>
              </a:rPr>
              <a:t>на заранее протертых </a:t>
            </a:r>
            <a:r>
              <a:rPr lang="ru-RU" sz="1400" dirty="0" err="1">
                <a:latin typeface="Sitka Small" panose="02000505000000020004" pitchFamily="2" charset="0"/>
              </a:rPr>
              <a:t>спирто</a:t>
            </a:r>
            <a:r>
              <a:rPr lang="ru-RU" sz="1400" dirty="0">
                <a:latin typeface="Sitka Small" panose="02000505000000020004" pitchFamily="2" charset="0"/>
              </a:rPr>
              <a:t>-эфирной смесью ВР-5 </a:t>
            </a:r>
          </a:p>
          <a:p>
            <a:r>
              <a:rPr lang="ru-RU" sz="1400" dirty="0">
                <a:latin typeface="Sitka Small" panose="02000505000000020004" pitchFamily="2" charset="0"/>
              </a:rPr>
              <a:t>отвешиваем 3,0 крахмала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9482" y="4551342"/>
            <a:ext cx="1267230" cy="144505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294737" y="5890170"/>
            <a:ext cx="1438183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Sitka Small" panose="02000505000000020004" pitchFamily="2" charset="0"/>
              </a:rPr>
              <a:t>измельчаем, </a:t>
            </a:r>
          </a:p>
          <a:p>
            <a:r>
              <a:rPr lang="ru-RU" sz="1400" dirty="0">
                <a:latin typeface="Sitka Small" panose="02000505000000020004" pitchFamily="2" charset="0"/>
              </a:rPr>
              <a:t>смешиваем</a:t>
            </a: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14124" y="2815806"/>
            <a:ext cx="1586795" cy="159317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607383" y="4398394"/>
            <a:ext cx="1551312" cy="95410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</a:rPr>
              <a:t>проверяем порошок </a:t>
            </a:r>
          </a:p>
          <a:p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</a:rPr>
              <a:t>на однородность </a:t>
            </a:r>
            <a:endParaRPr lang="ru-RU" sz="1400" dirty="0">
              <a:latin typeface="Sitka Small" panose="02000505000000020004" pitchFamily="2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04519" y="5311644"/>
            <a:ext cx="1536079" cy="72047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7604519" y="5950325"/>
            <a:ext cx="1586797" cy="73866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</a:rPr>
              <a:t>высыпаем на </a:t>
            </a:r>
          </a:p>
          <a:p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</a:rPr>
              <a:t>вощеную </a:t>
            </a:r>
          </a:p>
          <a:p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</a:rPr>
              <a:t>капсулу </a:t>
            </a:r>
            <a:endParaRPr lang="ru-RU" sz="1400" dirty="0">
              <a:latin typeface="Sitka Small" panose="02000505000000020004" pitchFamily="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508132" y="4125872"/>
            <a:ext cx="1272880" cy="138499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</a:rPr>
              <a:t>помещаем в </a:t>
            </a:r>
          </a:p>
          <a:p>
            <a:r>
              <a:rPr lang="ru-RU" sz="1400" dirty="0">
                <a:latin typeface="Sitka Small" panose="02000505000000020004" pitchFamily="2" charset="0"/>
                <a:ea typeface="Calibri" panose="020F0502020204030204" pitchFamily="34" charset="0"/>
              </a:rPr>
              <a:t>бумажный пакет, оформляем к отпуску </a:t>
            </a:r>
            <a:endParaRPr lang="ru-RU" sz="1400" dirty="0">
              <a:latin typeface="Sitka Small" panose="0200050500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34615" y="2818589"/>
            <a:ext cx="1290956" cy="11031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21675" y="3907351"/>
            <a:ext cx="1282844" cy="64633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Sitka Small" panose="02000505000000020004" pitchFamily="2" charset="0"/>
              </a:rPr>
              <a:t>высыпаем в ступку 3,0 крахмала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1"/>
          <a:srcRect l="59091" t="-717" r="1159" b="717"/>
          <a:stretch/>
        </p:blipFill>
        <p:spPr>
          <a:xfrm>
            <a:off x="2917964" y="554752"/>
            <a:ext cx="4994240" cy="17642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56578" y="2812154"/>
            <a:ext cx="1523659" cy="13137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146338" y="4105725"/>
            <a:ext cx="1361794" cy="95410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Sitka Small" panose="02000505000000020004" pitchFamily="2" charset="0"/>
              </a:rPr>
              <a:t>вощаную капсулу </a:t>
            </a:r>
          </a:p>
          <a:p>
            <a:r>
              <a:rPr lang="ru-RU" sz="1400" dirty="0">
                <a:latin typeface="Sitka Small" panose="02000505000000020004" pitchFamily="2" charset="0"/>
              </a:rPr>
              <a:t>заворачиваем</a:t>
            </a:r>
          </a:p>
        </p:txBody>
      </p:sp>
    </p:spTree>
    <p:extLst>
      <p:ext uri="{BB962C8B-B14F-4D97-AF65-F5344CB8AC3E}">
        <p14:creationId xmlns:p14="http://schemas.microsoft.com/office/powerpoint/2010/main" val="200857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5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 animBg="1"/>
      <p:bldP spid="27" grpId="0" animBg="1"/>
      <p:bldP spid="29" grpId="0" animBg="1"/>
      <p:bldP spid="31" grpId="0" animBg="1"/>
      <p:bldP spid="37" grpId="0" animBg="1"/>
      <p:bldP spid="40" grpId="0" animBg="1"/>
      <p:bldP spid="41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37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23824"/>
            <a:ext cx="11668125" cy="461665"/>
          </a:xfrm>
          <a:prstGeom prst="rect">
            <a:avLst/>
          </a:prstGeom>
          <a:solidFill>
            <a:srgbClr val="AF21D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itka Small" panose="02000505000000020004" pitchFamily="2" charset="0"/>
              </a:rPr>
              <a:t>Основные стадии изготовления сложных порошков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550" y="845492"/>
            <a:ext cx="8607250" cy="584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9313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318" y="1199536"/>
            <a:ext cx="1082224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Sitka Small" panose="02000505000000020004" pitchFamily="2" charset="0"/>
              </a:rPr>
              <a:t>Маркировку готовой продукции проводят в соответствии с требованиями ОФС.1.4.1.0001.15 «Лекарственные формы». </a:t>
            </a:r>
          </a:p>
          <a:p>
            <a:pPr algn="just"/>
            <a:r>
              <a:rPr lang="ru-RU" sz="2000" dirty="0">
                <a:latin typeface="Sitka Small" panose="02000505000000020004" pitchFamily="2" charset="0"/>
              </a:rPr>
              <a:t>             1. Все ЛП, изготовленные и расфасованные в аптечной организации или индивидуальным предпринимателем, имеющим лицензию на фармацевтическую деятельность, оформляются соответствующими этикетками (Приказ МЗ РФ 751н).</a:t>
            </a:r>
          </a:p>
          <a:p>
            <a:pPr algn="just"/>
            <a:r>
              <a:rPr lang="ru-RU" sz="2000" dirty="0">
                <a:latin typeface="Sitka Small" panose="02000505000000020004" pitchFamily="2" charset="0"/>
              </a:rPr>
              <a:t>2. Выбор этикетки для оформления ЛП зависит от способа их применения. (</a:t>
            </a:r>
            <a:r>
              <a:rPr lang="ru-RU" sz="2000" b="1" dirty="0">
                <a:latin typeface="Sitka Small" panose="02000505000000020004" pitchFamily="2" charset="0"/>
              </a:rPr>
              <a:t>«Внутреннее» </a:t>
            </a:r>
            <a:r>
              <a:rPr lang="ru-RU" sz="2000" b="1" dirty="0">
                <a:solidFill>
                  <a:srgbClr val="00B050"/>
                </a:solidFill>
                <a:latin typeface="Sitka Small" panose="02000505000000020004" pitchFamily="2" charset="0"/>
              </a:rPr>
              <a:t>зелёная</a:t>
            </a:r>
            <a:r>
              <a:rPr lang="ru-RU" sz="2000" dirty="0">
                <a:latin typeface="Sitka Small" panose="02000505000000020004" pitchFamily="2" charset="0"/>
              </a:rPr>
              <a:t> сигнальная полоса, или </a:t>
            </a:r>
            <a:r>
              <a:rPr lang="ru-RU" sz="2000" b="1" dirty="0">
                <a:latin typeface="Sitka Small" panose="02000505000000020004" pitchFamily="2" charset="0"/>
              </a:rPr>
              <a:t>«Наружное» </a:t>
            </a:r>
            <a:r>
              <a:rPr lang="ru-RU" sz="2000" b="1" dirty="0">
                <a:solidFill>
                  <a:srgbClr val="FF6600"/>
                </a:solidFill>
                <a:latin typeface="Sitka Small" panose="02000505000000020004" pitchFamily="2" charset="0"/>
              </a:rPr>
              <a:t>оранжевая </a:t>
            </a:r>
            <a:r>
              <a:rPr lang="ru-RU" sz="2000" dirty="0">
                <a:latin typeface="Sitka Small" panose="02000505000000020004" pitchFamily="2" charset="0"/>
              </a:rPr>
              <a:t>сигнальная полоса).</a:t>
            </a:r>
          </a:p>
          <a:p>
            <a:pPr algn="just"/>
            <a:r>
              <a:rPr lang="ru-RU" sz="2000" dirty="0">
                <a:latin typeface="Sitka Small" panose="02000505000000020004" pitchFamily="2" charset="0"/>
              </a:rPr>
              <a:t>3. Этикетка обязательно должна содержать предупредительную надпись: «Хранить в недоступном для детей месте». </a:t>
            </a:r>
          </a:p>
          <a:p>
            <a:pPr algn="just"/>
            <a:r>
              <a:rPr lang="ru-RU" sz="2000" dirty="0">
                <a:latin typeface="Sitka Small" panose="02000505000000020004" pitchFamily="2" charset="0"/>
              </a:rPr>
              <a:t>4. Размер этикетки определяется в соответствии с размерами посуды или другой упаковки, в которой отпускаются изготовленные ЛП.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016" y="73152"/>
            <a:ext cx="11356848" cy="461665"/>
          </a:xfrm>
          <a:prstGeom prst="rect">
            <a:avLst/>
          </a:prstGeom>
          <a:solidFill>
            <a:srgbClr val="AF21D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effectLst/>
                <a:latin typeface="Sitka Small" panose="02000505000000020004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Оформление к отпуску. Маркировка.</a:t>
            </a:r>
            <a:endParaRPr lang="ru-RU" sz="2400" b="1" dirty="0">
              <a:solidFill>
                <a:schemeClr val="bg1"/>
              </a:solidFill>
              <a:effectLst/>
              <a:latin typeface="Sitka Small" panose="02000505000000020004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5947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6700" y="73152"/>
            <a:ext cx="11639550" cy="461665"/>
          </a:xfrm>
          <a:prstGeom prst="rect">
            <a:avLst/>
          </a:prstGeom>
          <a:solidFill>
            <a:srgbClr val="AF21D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Sitka Small" panose="02000505000000020004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Оформление к отпуску. Маркировка.</a:t>
            </a:r>
            <a:endParaRPr lang="ru-RU" sz="2400" b="1" dirty="0">
              <a:solidFill>
                <a:prstClr val="white"/>
              </a:solidFill>
              <a:latin typeface="Sitka Small" panose="02000505000000020004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2925" y="534817"/>
            <a:ext cx="75533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На этикетках для оформления лекарственных препаратов, изготовленных для населения, должно быть указано: 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а) наименование аптечной организации, ФИО индивидуального предпринимателя, имеющего лицензию на фармацевтическую деятельность; 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б) местонахождение аптечной организации или место фармацевтической деятельности индивидуального предпринимателя; 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в) номер рецепта (присваивается в аптеке); 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г) ФИО пациента; 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д) наименование или состав ЛП; 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Sitka Small" panose="02000505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е) способ применения ЛП (внутреннее, наружное, для инъекций), вид ЛФ (глазные капли, мазь и т.д.);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714374"/>
            <a:ext cx="4019550" cy="408622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7" name="TextBox 6"/>
          <p:cNvSpPr txBox="1"/>
          <p:nvPr/>
        </p:nvSpPr>
        <p:spPr>
          <a:xfrm>
            <a:off x="114300" y="4831246"/>
            <a:ext cx="119443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Sitka Small" panose="02000505000000020004" pitchFamily="2" charset="0"/>
              </a:rPr>
              <a:t>ж) подробное описание способа применения; </a:t>
            </a:r>
          </a:p>
          <a:p>
            <a:r>
              <a:rPr lang="ru-RU" sz="2000" dirty="0">
                <a:latin typeface="Sitka Small" panose="02000505000000020004" pitchFamily="2" charset="0"/>
              </a:rPr>
              <a:t>з) дата изготовления ЛП; </a:t>
            </a:r>
          </a:p>
          <a:p>
            <a:r>
              <a:rPr lang="ru-RU" sz="2000" dirty="0">
                <a:latin typeface="Sitka Small" panose="02000505000000020004" pitchFamily="2" charset="0"/>
              </a:rPr>
              <a:t>и) срок годности ЛП («Годен до ____»); </a:t>
            </a:r>
          </a:p>
          <a:p>
            <a:r>
              <a:rPr lang="ru-RU" sz="2000" dirty="0">
                <a:latin typeface="Sitka Small" panose="02000505000000020004" pitchFamily="2" charset="0"/>
              </a:rPr>
              <a:t>к) цена ЛП; </a:t>
            </a:r>
          </a:p>
          <a:p>
            <a:r>
              <a:rPr lang="ru-RU" sz="2000" dirty="0">
                <a:latin typeface="Sitka Small" panose="02000505000000020004" pitchFamily="2" charset="0"/>
              </a:rPr>
              <a:t>л) предостережение «Хранить в недоступном для детей месте». </a:t>
            </a:r>
          </a:p>
          <a:p>
            <a:r>
              <a:rPr lang="ru-RU" sz="2000" dirty="0">
                <a:latin typeface="Sitka Small" panose="02000505000000020004" pitchFamily="2" charset="0"/>
              </a:rPr>
              <a:t>5. Текст этикетки должен быть напечатан типографским способом на русском языке. </a:t>
            </a:r>
          </a:p>
        </p:txBody>
      </p:sp>
    </p:spTree>
    <p:extLst>
      <p:ext uri="{BB962C8B-B14F-4D97-AF65-F5344CB8AC3E}">
        <p14:creationId xmlns:p14="http://schemas.microsoft.com/office/powerpoint/2010/main" val="3184091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312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0350" y="0"/>
            <a:ext cx="11823382" cy="646331"/>
          </a:xfrm>
          <a:prstGeom prst="rect">
            <a:avLst/>
          </a:prstGeom>
          <a:solidFill>
            <a:srgbClr val="BC98E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Sitka Small" panose="02000505000000020004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Характеристика технологических стадий</a:t>
            </a:r>
            <a:endParaRPr lang="ru-RU" sz="2400" dirty="0">
              <a:effectLst/>
              <a:latin typeface="Sitka Small" panose="02000505000000020004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r="4675"/>
          <a:stretch/>
        </p:blipFill>
        <p:spPr>
          <a:xfrm>
            <a:off x="199438" y="925385"/>
            <a:ext cx="5207063" cy="47474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6912"/>
          <a:stretch/>
        </p:blipFill>
        <p:spPr>
          <a:xfrm>
            <a:off x="5600700" y="771525"/>
            <a:ext cx="6321088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560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34" y="95250"/>
            <a:ext cx="11803591" cy="663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80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30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C5DE99A-DBCE-460C-B063-E98111B49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67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556CCE-4B72-4F0D-A6DD-092CD15FB7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4188"/>
            <a:ext cx="12113442" cy="681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033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93"/>
            <a:ext cx="12077700" cy="679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984647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3527</TotalTime>
  <Words>874</Words>
  <Application>Microsoft Office PowerPoint</Application>
  <PresentationFormat>Широкоэкранный</PresentationFormat>
  <Paragraphs>99</Paragraphs>
  <Slides>22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3" baseType="lpstr">
      <vt:lpstr>Arial</vt:lpstr>
      <vt:lpstr>Arial Unicode MS</vt:lpstr>
      <vt:lpstr>Bahnschrift Light</vt:lpstr>
      <vt:lpstr>Calibri</vt:lpstr>
      <vt:lpstr>Calibri Light</vt:lpstr>
      <vt:lpstr>Sitka Banner</vt:lpstr>
      <vt:lpstr>Sitka Small</vt:lpstr>
      <vt:lpstr>Sitka Text</vt:lpstr>
      <vt:lpstr>Times New Roman</vt:lpstr>
      <vt:lpstr>1_Тема Office</vt:lpstr>
      <vt:lpstr>Тема Office</vt:lpstr>
      <vt:lpstr>Тема: «Правила изготовления простых дозированных и недозированных, сложных дозированных и недозированных порошков. Оформление и отпуск порошков»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«Правила изготовления простых дозированных и недозированных, сложных дозированных и недозированных порошков. Оформление и отпуск порошков»</dc:title>
  <dc:creator>AMD</dc:creator>
  <cp:lastModifiedBy>Ирина</cp:lastModifiedBy>
  <cp:revision>371</cp:revision>
  <dcterms:created xsi:type="dcterms:W3CDTF">2022-12-28T02:04:18Z</dcterms:created>
  <dcterms:modified xsi:type="dcterms:W3CDTF">2024-03-15T19:51:16Z</dcterms:modified>
</cp:coreProperties>
</file>