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67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762" autoAdjust="0"/>
  </p:normalViewPr>
  <p:slideViewPr>
    <p:cSldViewPr snapToGrid="0">
      <p:cViewPr varScale="1">
        <p:scale>
          <a:sx n="79" d="100"/>
          <a:sy n="79" d="100"/>
        </p:scale>
        <p:origin x="9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E7DC57-4271-427D-ACBE-7B24D3DD1C65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9F880-DCD8-47DF-B602-451BBBE1D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730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18 марта мы отмечаем праздник, который стал государственным совсем недавно. В этом году ему исполняется 10 лет. Это – День воссоединения Крыма и Севастополя с Россией.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2139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329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481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146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Верно, десятилетний период с момента возвращения Крыма и Севастополя в состав России способствовал экономическому и культурному возрождению полуострова, и это придало импульс развитию и страны в целом (строительство Крымского моста и трассы «Таврида» способствовало развитию российского внутреннего туризма, более удобной транспортной логистике. Крым вносит существенный вклад в развитие российского здравоохранения и санаторно-курортного лечения, сельского хозяйства (ягоды, фрукты, зерно, подсолнечник), машиностроения, энергетики и т.д.)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Верно, несмотря на то, что после распада Советского Союза в 1991 году Крым оказался в составе Украины, абсолютное большинство многонационального населения полуострова было русскоговорящим. Для </a:t>
            </a:r>
            <a:r>
              <a:rPr lang="ru-RU" dirty="0" err="1" smtClean="0"/>
              <a:t>крымчан</a:t>
            </a:r>
            <a:r>
              <a:rPr lang="ru-RU" dirty="0" smtClean="0"/>
              <a:t> язык Пушкина и Толстого – всегда был родным языком, поэтому, когда власти Украины взяли курс на запрет русского языка, намеренно стали искажать факты нашей общей истории, жители Севастополя и Крыма выходили на акции протеста, отстаивая своё право говорить и учиться на русском языке, защищая свои ценности и традиции.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935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442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706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735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642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317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Возвращение Крыма и Севастополя принято считать восстановлением исторической справедливости, поскольку история России, история Русского мира неразрывно связаны с Крымским полуостровом, с его историей и культурой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646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Место, в котором мы находимся, называется Херсонес Таврический, сегодня это часть современного города Севастополя. Событие, которое произошло в этом месте, имеет огромное значение для нашей страны.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9F880-DCD8-47DF-B602-451BBBE1DFB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352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411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826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055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321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102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747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253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555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593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37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25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9666F-5AE9-4E68-BFE6-81315C45CFA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5B8C7-608E-438A-9B9F-BEAEC2BE9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75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23054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9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9553"/>
            <a:ext cx="10515600" cy="101273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+mn-lt"/>
              </a:rPr>
              <a:t>О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сновные события Русской весны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04" y="1004543"/>
            <a:ext cx="10076144" cy="565943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17222" y="2392945"/>
            <a:ext cx="5889315" cy="201791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В Москве подписывается договор о принятии Республики Крым и города Севастополя в состав Российской Федерации</a:t>
            </a:r>
            <a:endParaRPr lang="ru-RU" sz="3200" b="1" dirty="0"/>
          </a:p>
        </p:txBody>
      </p:sp>
      <p:sp>
        <p:nvSpPr>
          <p:cNvPr id="7" name="Овал 6"/>
          <p:cNvSpPr/>
          <p:nvPr/>
        </p:nvSpPr>
        <p:spPr>
          <a:xfrm>
            <a:off x="8999216" y="4829353"/>
            <a:ext cx="1679532" cy="90187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559" y="2392945"/>
            <a:ext cx="3718608" cy="2292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8428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217" y="110482"/>
            <a:ext cx="1165570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+mn-lt"/>
              </a:rPr>
              <a:t>Возвращение Крыма и Севастополя – восстановлением исторической справедливости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512" y="1825624"/>
            <a:ext cx="4787096" cy="2885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И</a:t>
            </a:r>
            <a:r>
              <a:rPr lang="ru-RU" sz="3200" dirty="0" smtClean="0"/>
              <a:t>стория России, история Русского мира неразрывно связаны с Крымским полуостровом, с его историей и культурой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780" y="1825624"/>
            <a:ext cx="6405562" cy="434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55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217" y="110482"/>
            <a:ext cx="11655706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С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овершим историческое путешествие по Крымскому полуострову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14" y="1436045"/>
            <a:ext cx="7277509" cy="4941606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638342" y="4241481"/>
            <a:ext cx="1283581" cy="3926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988 год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75716" y="4145424"/>
            <a:ext cx="2188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ХЕРСОНЕС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5716" y="1436045"/>
            <a:ext cx="3946207" cy="2627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821520" y="5177322"/>
            <a:ext cx="41004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Ребята, кто знает, что это за событие и почему оно так значимо для России?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217" y="110482"/>
            <a:ext cx="11655706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С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овершим историческое путешествие по Крымскому полуострову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14" y="1436045"/>
            <a:ext cx="3289642" cy="2233747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638342" y="3918776"/>
            <a:ext cx="1283581" cy="3926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988 год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75716" y="3826432"/>
            <a:ext cx="2188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ХЕРСОНЕС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5716" y="1436045"/>
            <a:ext cx="3946207" cy="2627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775721" y="1517562"/>
            <a:ext cx="41999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988 году князь Владимир принял крещение в Херсонесе Таврическом. В память об этом событии в Херсонесе построен величественный собор Святого Владимира. 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217" y="4115106"/>
            <a:ext cx="3399128" cy="2262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775721" y="4273009"/>
            <a:ext cx="41999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Сегодня «Херсонес Таврический» – это музей под открытым небом, один из главный исторических и культурных центров России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7188" y="4411207"/>
            <a:ext cx="3223262" cy="2093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530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217" y="110482"/>
            <a:ext cx="11655706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С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овершим историческое путешествие по Крымскому полуострову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15" y="1436045"/>
            <a:ext cx="5713590" cy="3879667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777239" y="4115633"/>
            <a:ext cx="1283581" cy="39265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1783 год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4395" y="3460459"/>
            <a:ext cx="4634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ЧЕРНОМОРСКИЙ    ФЛОТ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57603" y="4607826"/>
            <a:ext cx="5942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Что это за город, кто догадался?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4395" y="1310943"/>
            <a:ext cx="5686425" cy="21717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13910" y="5389298"/>
            <a:ext cx="118469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/>
              <a:t>Эпоха правления Екатерины Великой. Российская империя включает Крым в свой состав.  В этом же году основан город, который в будущем получит звание города героя и станет символом Черноморского флота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4196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217" y="110482"/>
            <a:ext cx="11655706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С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овершим историческое путешествие по Крымскому полуострову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15" y="1436045"/>
            <a:ext cx="3953983" cy="2684851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59206" y="1841016"/>
            <a:ext cx="1283581" cy="39265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1783 год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27519" y="3309591"/>
            <a:ext cx="4634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ЧЕРНОМОРСКИЙ ФЛОТ</a:t>
            </a:r>
            <a:endParaRPr lang="ru-RU" sz="14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5115" y="4256954"/>
            <a:ext cx="5942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Что это за город, кто догадался?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519" y="1310943"/>
            <a:ext cx="5233301" cy="19986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7334" y="4841729"/>
            <a:ext cx="42787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/>
              <a:t> Верно, это город Севастополь, ставший главной базой русского Черноморского флота</a:t>
            </a:r>
            <a:endParaRPr lang="ru-RU" sz="2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2787" y="3771256"/>
            <a:ext cx="4329532" cy="2886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3776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128" y="121285"/>
            <a:ext cx="11667744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Севастополь </a:t>
            </a:r>
            <a:br>
              <a:rPr lang="ru-RU" sz="5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b="1" dirty="0" smtClean="0">
                <a:solidFill>
                  <a:srgbClr val="002060"/>
                </a:solidFill>
                <a:latin typeface="+mn-lt"/>
              </a:rPr>
              <a:t>называют патриотической столицей России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128" y="1569593"/>
            <a:ext cx="7711097" cy="2270887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</a:t>
            </a:r>
            <a:r>
              <a:rPr lang="ru-RU" sz="3200" b="1" dirty="0" smtClean="0">
                <a:solidFill>
                  <a:srgbClr val="C00000"/>
                </a:solidFill>
              </a:rPr>
              <a:t>то знает почему? 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О каких героических событиях, произошедших на полуострове, жители Крыма бережно хранят память?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3497" y="1569593"/>
            <a:ext cx="3956647" cy="2682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626" y="3636135"/>
            <a:ext cx="5291787" cy="29751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95872" y="6108192"/>
            <a:ext cx="1975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154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568" y="207265"/>
            <a:ext cx="11594592" cy="23368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И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нтервью митрополита Симферопольского и Крымского Тихона (</a:t>
            </a:r>
            <a:r>
              <a:rPr lang="ru-RU" b="1" dirty="0" err="1" smtClean="0">
                <a:solidFill>
                  <a:srgbClr val="002060"/>
                </a:solidFill>
                <a:latin typeface="+mn-lt"/>
              </a:rPr>
              <a:t>Шевкунова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) об истории Севастополя и Крыма и их значении в истории России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620767"/>
            <a:ext cx="10515600" cy="198291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66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1285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+mn-lt"/>
              </a:rPr>
              <a:t>Демонстрация видеоролика </a:t>
            </a:r>
            <a:br>
              <a:rPr lang="ru-RU" dirty="0" smtClean="0">
                <a:solidFill>
                  <a:srgbClr val="002060"/>
                </a:solidFill>
                <a:latin typeface="+mn-lt"/>
              </a:rPr>
            </a:br>
            <a:r>
              <a:rPr lang="ru-RU" b="1" dirty="0" smtClean="0">
                <a:solidFill>
                  <a:srgbClr val="002060"/>
                </a:solidFill>
                <a:latin typeface="+mn-lt"/>
              </a:rPr>
              <a:t>«Крым и Севастополь – 10 лет дома». 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560" y="1642745"/>
            <a:ext cx="7184136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За годы нахождения в составе Украины инфраструктура полуострова пришла в абсолютный упадок. С марта 2014 года началось активное восстановление экономики и инфраструктуры Крыма и Севастополя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92240" y="4653407"/>
            <a:ext cx="5577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Ребята, а какое значение развитие Крыма и Севастополя имеет для России в целом?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0" y="1543773"/>
            <a:ext cx="5352752" cy="301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3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Демонстрация видеоклипа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«Крым и Россия, Россия и Крым»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752" y="1825625"/>
            <a:ext cx="7736495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79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352" y="105429"/>
            <a:ext cx="10455595" cy="675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70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-4763"/>
            <a:ext cx="11458575" cy="68675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047" r="4899"/>
          <a:stretch/>
        </p:blipFill>
        <p:spPr>
          <a:xfrm>
            <a:off x="3218687" y="1300924"/>
            <a:ext cx="7498081" cy="5133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07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4762"/>
            <a:ext cx="11449050" cy="6848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" y="2391649"/>
            <a:ext cx="4076200" cy="3199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490728" y="2529618"/>
            <a:ext cx="6096000" cy="29238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354013"/>
            <a:r>
              <a:rPr lang="ru-RU" sz="4000" b="1" dirty="0" smtClean="0"/>
              <a:t>Ялта. </a:t>
            </a:r>
            <a:r>
              <a:rPr lang="ru-RU" sz="3600" b="1" dirty="0" smtClean="0"/>
              <a:t>Ялтинская конференция на несколько десятилетий определила принципы после военного мироустройства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8201" y="904839"/>
            <a:ext cx="2628962" cy="1706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971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9525"/>
            <a:ext cx="11544300" cy="6838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942" y="1496568"/>
            <a:ext cx="7991475" cy="518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5749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287"/>
            <a:ext cx="11420475" cy="6829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752" y="1339056"/>
            <a:ext cx="7953375" cy="5324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10284055" y="6164633"/>
            <a:ext cx="1283581" cy="3926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/>
              <a:t>84 км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5221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92" y="21209"/>
            <a:ext cx="11353800" cy="68367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6733" y="1501330"/>
            <a:ext cx="7753350" cy="5172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92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28" y="50702"/>
            <a:ext cx="11186541" cy="67565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79" y="928051"/>
            <a:ext cx="7686675" cy="4741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30879" y="6076156"/>
            <a:ext cx="7799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Город может похвастаться 2458 часами солнечной погоды в году, а это целых 245 дней.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6138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-14288"/>
            <a:ext cx="11496675" cy="6886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9558" y="1358106"/>
            <a:ext cx="8267700" cy="5286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7779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714" y="-9525"/>
            <a:ext cx="11572875" cy="68675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213" y="1381919"/>
            <a:ext cx="8793481" cy="55435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074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33337"/>
            <a:ext cx="11496675" cy="6791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25" y="1186656"/>
            <a:ext cx="8601075" cy="562927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0561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Крым в сердце каждого из нас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752" y="1825625"/>
            <a:ext cx="7736495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90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3285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+mn-lt"/>
              </a:rPr>
              <a:t>Видеоролик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824" y="1824042"/>
            <a:ext cx="7736495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5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362" y="179931"/>
            <a:ext cx="10515600" cy="873366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+mn-lt"/>
              </a:rPr>
              <a:t>Давайте вспомним</a:t>
            </a:r>
            <a:endParaRPr lang="ru-RU" sz="6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466" y="1212166"/>
            <a:ext cx="11715416" cy="1969445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П</a:t>
            </a:r>
            <a:r>
              <a:rPr lang="ru-RU" sz="3200" b="1" dirty="0" smtClean="0">
                <a:solidFill>
                  <a:srgbClr val="C00000"/>
                </a:solidFill>
              </a:rPr>
              <a:t>очему в 2014 году Россия пришла на помощь жителям Крыма и Севастополя?  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Какие события предшествовали этому?  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Почему произошедшие события вошли в историю как «Русская весна»?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990" y="3995803"/>
            <a:ext cx="114863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       Большинство многонационального населения полуострова было русскоговорящим, а власти Украины взяли курс на запрет русского языка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       Жители Крыма выходили на акции протеста, отстаивая право говорить на русском языке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2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9553"/>
            <a:ext cx="10515600" cy="101273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+mn-lt"/>
              </a:rPr>
              <a:t>О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сновные события Русской весны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04" y="1004543"/>
            <a:ext cx="10076144" cy="565943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9032" y="2927915"/>
            <a:ext cx="6176376" cy="133093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На Украине усиливается политический кризис</a:t>
            </a:r>
          </a:p>
          <a:p>
            <a:pPr marL="0" indent="0" algn="r">
              <a:buNone/>
            </a:pPr>
            <a:r>
              <a:rPr lang="ru-RU" b="1" dirty="0" smtClean="0"/>
              <a:t>Ноябрь </a:t>
            </a:r>
            <a:r>
              <a:rPr lang="ru-RU" b="1" dirty="0"/>
              <a:t>2013 </a:t>
            </a:r>
            <a:r>
              <a:rPr lang="ru-RU" b="1" dirty="0" smtClean="0"/>
              <a:t>года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1239032" y="4797468"/>
            <a:ext cx="1679532" cy="90187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936" y="1821078"/>
            <a:ext cx="3765124" cy="2437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983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9553"/>
            <a:ext cx="10515600" cy="101273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+mn-lt"/>
              </a:rPr>
              <a:t>О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сновные события Русской весны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04" y="1004543"/>
            <a:ext cx="10076144" cy="5659434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495816" y="2865285"/>
            <a:ext cx="6176376" cy="13309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Крымчане начинают формировать отряды самообороны</a:t>
            </a:r>
          </a:p>
          <a:p>
            <a:pPr marL="0" indent="0" algn="r">
              <a:buNone/>
            </a:pPr>
            <a:r>
              <a:rPr lang="ru-RU" b="1" dirty="0"/>
              <a:t>Январь 2014 года</a:t>
            </a:r>
          </a:p>
        </p:txBody>
      </p:sp>
      <p:sp>
        <p:nvSpPr>
          <p:cNvPr id="7" name="Овал 6"/>
          <p:cNvSpPr/>
          <p:nvPr/>
        </p:nvSpPr>
        <p:spPr>
          <a:xfrm>
            <a:off x="2717104" y="4835047"/>
            <a:ext cx="1679532" cy="90187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411" y="2261296"/>
            <a:ext cx="3360237" cy="2172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948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9553"/>
            <a:ext cx="10515600" cy="101273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+mn-lt"/>
              </a:rPr>
              <a:t>О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сновные события Русской весны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04" y="1004543"/>
            <a:ext cx="10076144" cy="565943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6714" y="2145813"/>
            <a:ext cx="9571723" cy="211959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Киеве происходит государственный переворот, насильственный захват власти. Власти Украины отменяют закон, разрешающий официальное использование русского языка на территории Украины. Бессрочная акция протеста с требованием отделить Крым от Украины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323044" y="4722902"/>
            <a:ext cx="1679532" cy="90187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67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9553"/>
            <a:ext cx="10515600" cy="101273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+mn-lt"/>
              </a:rPr>
              <a:t>О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сновные события Русской весны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04" y="1004543"/>
            <a:ext cx="10076144" cy="565943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0138" y="2403612"/>
            <a:ext cx="5889315" cy="201791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Общекрымский референдум. По результатам голосования 96,77% граждан в Республике Крым и 95,6% в Севастополе высказались за воссоединение с Россией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5839328" y="4729460"/>
            <a:ext cx="1679532" cy="90187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5757" y="1961052"/>
            <a:ext cx="3680464" cy="2460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74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9553"/>
            <a:ext cx="10515600" cy="101273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+mn-lt"/>
              </a:rPr>
              <a:t>О</a:t>
            </a: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сновные события Русской весны</a:t>
            </a:r>
            <a:endParaRPr lang="ru-RU" sz="5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04" y="1004543"/>
            <a:ext cx="10076144" cy="565943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6644" y="2172668"/>
            <a:ext cx="6065134" cy="219919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Президент Российской Федерации Владимир Владимирович Путин подписывает Указ о признании Республики Крым суверенным и независимым государством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7325757" y="4829353"/>
            <a:ext cx="1679532" cy="90187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492" y="2172668"/>
            <a:ext cx="3010403" cy="22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34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765</Words>
  <Application>Microsoft Office PowerPoint</Application>
  <PresentationFormat>Широкоэкранный</PresentationFormat>
  <Paragraphs>73</Paragraphs>
  <Slides>29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Видеоролик</vt:lpstr>
      <vt:lpstr>Давайте вспомним</vt:lpstr>
      <vt:lpstr>Основные события Русской весны</vt:lpstr>
      <vt:lpstr>Основные события Русской весны</vt:lpstr>
      <vt:lpstr>Основные события Русской весны</vt:lpstr>
      <vt:lpstr>Основные события Русской весны</vt:lpstr>
      <vt:lpstr>Основные события Русской весны</vt:lpstr>
      <vt:lpstr>Основные события Русской весны</vt:lpstr>
      <vt:lpstr>Возвращение Крыма и Севастополя – восстановлением исторической справедливости</vt:lpstr>
      <vt:lpstr>Совершим историческое путешествие по Крымскому полуострову</vt:lpstr>
      <vt:lpstr>Совершим историческое путешествие по Крымскому полуострову</vt:lpstr>
      <vt:lpstr>Совершим историческое путешествие по Крымскому полуострову</vt:lpstr>
      <vt:lpstr>Совершим историческое путешествие по Крымскому полуострову</vt:lpstr>
      <vt:lpstr>Севастополь  называют патриотической столицей России</vt:lpstr>
      <vt:lpstr>Интервью митрополита Симферопольского и Крымского Тихона (Шевкунова) об истории Севастополя и Крыма и их значении в истории России</vt:lpstr>
      <vt:lpstr>Демонстрация видеоролика  «Крым и Севастополь – 10 лет дома». </vt:lpstr>
      <vt:lpstr>Демонстрация видеоклипа  «Крым и Россия, Россия и Крым»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Крым в сердце каждого из нас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16</cp:revision>
  <dcterms:created xsi:type="dcterms:W3CDTF">2024-03-15T19:15:17Z</dcterms:created>
  <dcterms:modified xsi:type="dcterms:W3CDTF">2024-03-15T21:37:00Z</dcterms:modified>
</cp:coreProperties>
</file>