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c142ac466a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c142ac466a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c1703bbbf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2c1703bbbf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c1703bbbfe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c1703bbbfe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c1703bbbf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c1703bbbf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c1703bbbfe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c1703bbbfe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c1703bbbfe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c1703bbbfe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c1703bbbfe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2c1703bbbfe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c1c4e4f679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c1c4e4f679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c142ac466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c142ac466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c1c4e4f679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c1c4e4f679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bed948f08b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bed948f08b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bed948f08b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bed948f08b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c142ac466a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c142ac466a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c142ac466a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c142ac466a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c1703bbbfe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2c1703bbbfe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D9D9D9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spd="med"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Relationship Id="rId4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Relationship Id="rId4" Type="http://schemas.openxmlformats.org/officeDocument/2006/relationships/image" Target="../media/image2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Relationship Id="rId4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g"/><Relationship Id="rId4" Type="http://schemas.openxmlformats.org/officeDocument/2006/relationships/image" Target="../media/image1.jpg"/><Relationship Id="rId5" Type="http://schemas.openxmlformats.org/officeDocument/2006/relationships/image" Target="../media/image15.png"/><Relationship Id="rId6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Relationship Id="rId4" Type="http://schemas.openxmlformats.org/officeDocument/2006/relationships/image" Target="../media/image21.jpg"/><Relationship Id="rId5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1515450" y="138500"/>
            <a:ext cx="3416700" cy="814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4800">
                <a:solidFill>
                  <a:srgbClr val="1C4587"/>
                </a:solidFill>
              </a:rPr>
              <a:t>МОЗАИКА</a:t>
            </a:r>
            <a:endParaRPr b="1" sz="4800">
              <a:solidFill>
                <a:srgbClr val="1C4587"/>
              </a:solidFill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619650" y="1359575"/>
            <a:ext cx="4312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000">
              <a:solidFill>
                <a:srgbClr val="1C4587"/>
              </a:solidFill>
              <a:highlight>
                <a:srgbClr val="D9D9D9"/>
              </a:highlight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53312"/>
            <a:ext cx="6261774" cy="4181613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6723075" y="3938400"/>
            <a:ext cx="1680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rgbClr val="1C4587"/>
                </a:solidFill>
              </a:rPr>
              <a:t>7 класс</a:t>
            </a:r>
            <a:endParaRPr b="1" sz="2000">
              <a:solidFill>
                <a:srgbClr val="1C4587"/>
              </a:solidFill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6391075" y="1682775"/>
            <a:ext cx="2769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6141825" y="1812050"/>
            <a:ext cx="2843100" cy="182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000">
                <a:solidFill>
                  <a:srgbClr val="1C4587"/>
                </a:solidFill>
                <a:highlight>
                  <a:srgbClr val="D9D9D9"/>
                </a:highlight>
              </a:rPr>
              <a:t>“Мозаика”,                     в переводе с латинского языка, - произведение, посвящённое музам.</a:t>
            </a:r>
            <a:endParaRPr sz="23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/>
          <p:nvPr>
            <p:ph idx="1" type="body"/>
          </p:nvPr>
        </p:nvSpPr>
        <p:spPr>
          <a:xfrm>
            <a:off x="493450" y="195175"/>
            <a:ext cx="8064900" cy="121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>
                <a:solidFill>
                  <a:srgbClr val="1C4587"/>
                </a:solidFill>
              </a:rPr>
              <a:t>Наиболее распространёнными видами деревянной мозаики являются:</a:t>
            </a:r>
            <a:r>
              <a:rPr lang="ru" sz="1600">
                <a:solidFill>
                  <a:srgbClr val="1C4587"/>
                </a:solidFill>
              </a:rPr>
              <a:t> </a:t>
            </a:r>
            <a:endParaRPr sz="1600">
              <a:solidFill>
                <a:srgbClr val="1C4587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b="1" i="1" lang="ru" sz="1600">
                <a:solidFill>
                  <a:srgbClr val="1C4587"/>
                </a:solidFill>
              </a:rPr>
              <a:t>инкрустация </a:t>
            </a:r>
            <a:endParaRPr b="1" i="1" sz="1600">
              <a:solidFill>
                <a:srgbClr val="1C4587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b="1" i="1" lang="ru" sz="1600">
                <a:solidFill>
                  <a:srgbClr val="1C4587"/>
                </a:solidFill>
              </a:rPr>
              <a:t>интарсия</a:t>
            </a:r>
            <a:endParaRPr b="1" i="1" sz="1600">
              <a:solidFill>
                <a:srgbClr val="1C4587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b="1" i="1" lang="ru" sz="1600">
                <a:solidFill>
                  <a:srgbClr val="1C4587"/>
                </a:solidFill>
              </a:rPr>
              <a:t>блочная мозаика</a:t>
            </a:r>
            <a:endParaRPr b="1" i="1" sz="1600">
              <a:solidFill>
                <a:srgbClr val="1C4587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b="1" i="1" lang="ru" sz="1600">
                <a:solidFill>
                  <a:srgbClr val="1C4587"/>
                </a:solidFill>
              </a:rPr>
              <a:t>маркетри</a:t>
            </a:r>
            <a:endParaRPr i="1" sz="1600">
              <a:solidFill>
                <a:srgbClr val="1C4587"/>
              </a:solidFill>
            </a:endParaRPr>
          </a:p>
        </p:txBody>
      </p:sp>
      <p:sp>
        <p:nvSpPr>
          <p:cNvPr id="132" name="Google Shape;132;p22"/>
          <p:cNvSpPr txBox="1"/>
          <p:nvPr/>
        </p:nvSpPr>
        <p:spPr>
          <a:xfrm>
            <a:off x="564400" y="1410013"/>
            <a:ext cx="79230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u="sng">
                <a:solidFill>
                  <a:srgbClr val="1C4587"/>
                </a:solidFill>
              </a:rPr>
              <a:t>Инкрустация</a:t>
            </a:r>
            <a:r>
              <a:rPr b="1" lang="ru">
                <a:solidFill>
                  <a:srgbClr val="1C4587"/>
                </a:solidFill>
              </a:rPr>
              <a:t> — украшение изделия из дерева, металла, кожи врезанными в его поверхность фигурными пластинами из различных материалов — перламутра, янтаря, металла, слоновой кости, драгоценных камней, которые образуют на поверхности рисунок или узор</a:t>
            </a:r>
            <a:r>
              <a:rPr lang="ru">
                <a:solidFill>
                  <a:srgbClr val="1C4587"/>
                </a:solidFill>
              </a:rPr>
              <a:t>. </a:t>
            </a:r>
            <a:endParaRPr>
              <a:solidFill>
                <a:srgbClr val="1C4587"/>
              </a:solidFill>
            </a:endParaRPr>
          </a:p>
        </p:txBody>
      </p:sp>
      <p:sp>
        <p:nvSpPr>
          <p:cNvPr id="133" name="Google Shape;133;p22"/>
          <p:cNvSpPr txBox="1"/>
          <p:nvPr/>
        </p:nvSpPr>
        <p:spPr>
          <a:xfrm>
            <a:off x="564400" y="4360725"/>
            <a:ext cx="3795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ru" sz="1200">
                <a:solidFill>
                  <a:srgbClr val="1C4587"/>
                </a:solidFill>
              </a:rPr>
              <a:t>Шкатулка, инкрустированная перламутром</a:t>
            </a:r>
            <a:endParaRPr b="1" i="1" sz="1200">
              <a:solidFill>
                <a:srgbClr val="1C458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34" name="Google Shape;134;p22"/>
          <p:cNvSpPr txBox="1"/>
          <p:nvPr/>
        </p:nvSpPr>
        <p:spPr>
          <a:xfrm>
            <a:off x="5100200" y="4360725"/>
            <a:ext cx="2347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200">
                <a:solidFill>
                  <a:srgbClr val="1C4587"/>
                </a:solidFill>
              </a:rPr>
              <a:t>Фрагмент инкрустации</a:t>
            </a:r>
            <a:endParaRPr sz="1200">
              <a:solidFill>
                <a:srgbClr val="1C4587"/>
              </a:solidFill>
            </a:endParaRPr>
          </a:p>
        </p:txBody>
      </p:sp>
      <p:pic>
        <p:nvPicPr>
          <p:cNvPr id="135" name="Google Shape;13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1303" y="2571750"/>
            <a:ext cx="2173998" cy="184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6375" y="2537806"/>
            <a:ext cx="2174000" cy="18229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3"/>
          <p:cNvSpPr txBox="1"/>
          <p:nvPr>
            <p:ph idx="1" type="body"/>
          </p:nvPr>
        </p:nvSpPr>
        <p:spPr>
          <a:xfrm>
            <a:off x="597950" y="342950"/>
            <a:ext cx="8018700" cy="85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700" u="sng">
                <a:solidFill>
                  <a:srgbClr val="1C4587"/>
                </a:solidFill>
              </a:rPr>
              <a:t>Интарсия </a:t>
            </a:r>
            <a:r>
              <a:rPr b="1" lang="ru" sz="1700">
                <a:solidFill>
                  <a:srgbClr val="1C4587"/>
                </a:solidFill>
              </a:rPr>
              <a:t>— вид мозаики, где в деревянную основу врезают фигурные кусочки дерева разных пород, отличающиеся по текстуре и цвету</a:t>
            </a:r>
            <a:r>
              <a:rPr lang="ru" sz="1700">
                <a:solidFill>
                  <a:srgbClr val="1C4587"/>
                </a:solidFill>
              </a:rPr>
              <a:t>. </a:t>
            </a:r>
            <a:endParaRPr sz="1700">
              <a:solidFill>
                <a:srgbClr val="1C458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1C4587"/>
              </a:solidFill>
            </a:endParaRPr>
          </a:p>
        </p:txBody>
      </p:sp>
      <p:pic>
        <p:nvPicPr>
          <p:cNvPr id="142" name="Google Shape;14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4375" y="2631740"/>
            <a:ext cx="1905000" cy="236220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/>
          <p:nvPr/>
        </p:nvSpPr>
        <p:spPr>
          <a:xfrm>
            <a:off x="618050" y="1138000"/>
            <a:ext cx="79785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>
                <a:solidFill>
                  <a:srgbClr val="1C4587"/>
                </a:solidFill>
              </a:rPr>
              <a:t>Интарсия впервые появилась в Древнем Египте. Наивысшего расцвета интарсия достигла в XV-XVI вв. в эпоху Возрождения в Италии. </a:t>
            </a:r>
            <a:endParaRPr b="1">
              <a:solidFill>
                <a:srgbClr val="1C458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1C4587"/>
                </a:solidFill>
              </a:rPr>
              <a:t>В технике </a:t>
            </a:r>
            <a:r>
              <a:rPr b="1" i="1" lang="ru" u="sng">
                <a:solidFill>
                  <a:srgbClr val="1C4587"/>
                </a:solidFill>
              </a:rPr>
              <a:t>интарсии</a:t>
            </a:r>
            <a:r>
              <a:rPr b="1" lang="ru">
                <a:solidFill>
                  <a:srgbClr val="1C4587"/>
                </a:solidFill>
              </a:rPr>
              <a:t> выполняют художественные панно, картины, отделывают предметы мебели. При этом часто подготовленные кусочки древесины не вставляют в углубления, а просто наклеивают на ровную деревянную основу, имеющую контуры будущей картины. </a:t>
            </a:r>
            <a:endParaRPr b="1">
              <a:solidFill>
                <a:srgbClr val="1C4587"/>
              </a:solidFill>
            </a:endParaRPr>
          </a:p>
        </p:txBody>
      </p:sp>
      <p:sp>
        <p:nvSpPr>
          <p:cNvPr id="144" name="Google Shape;144;p23"/>
          <p:cNvSpPr txBox="1"/>
          <p:nvPr/>
        </p:nvSpPr>
        <p:spPr>
          <a:xfrm>
            <a:off x="3646013" y="3668150"/>
            <a:ext cx="15513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Панно, выполненные в технике интарсии</a:t>
            </a:r>
            <a:endParaRPr>
              <a:solidFill>
                <a:srgbClr val="1C4587"/>
              </a:solidFill>
            </a:endParaRPr>
          </a:p>
        </p:txBody>
      </p:sp>
      <p:pic>
        <p:nvPicPr>
          <p:cNvPr id="145" name="Google Shape;14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73950" y="2571750"/>
            <a:ext cx="1905000" cy="235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idx="1" type="body"/>
          </p:nvPr>
        </p:nvSpPr>
        <p:spPr>
          <a:xfrm>
            <a:off x="431750" y="213650"/>
            <a:ext cx="8203200" cy="198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u="sng">
                <a:solidFill>
                  <a:srgbClr val="1C4587"/>
                </a:solidFill>
              </a:rPr>
              <a:t>Блочная мозаика </a:t>
            </a:r>
            <a:endParaRPr b="1" i="1" u="sng">
              <a:solidFill>
                <a:srgbClr val="1C4587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>
              <a:solidFill>
                <a:srgbClr val="1C4587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1C4587"/>
                </a:solidFill>
              </a:rPr>
              <a:t>Родиной блочной мозаики считается Древний Восток. Эта техника в XVI-XVII вв. получила развитие в Италии, где наряду с древесиной в блоки вклеивались пластины из слоновой кости.</a:t>
            </a:r>
            <a:endParaRPr b="1" sz="1400">
              <a:solidFill>
                <a:srgbClr val="1C4587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1C4587"/>
                </a:solidFill>
              </a:rPr>
              <a:t>Из блочной мозаики можно получить только геометрические рисунки. Такими орнаментами украшают мебель, музыкальные инструменты, сувенирные изделия.</a:t>
            </a:r>
            <a:endParaRPr b="1" i="1" sz="1400">
              <a:solidFill>
                <a:srgbClr val="1C4587"/>
              </a:solidFill>
            </a:endParaRPr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pic>
        <p:nvPicPr>
          <p:cNvPr id="151" name="Google Shape;15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4700" y="3118650"/>
            <a:ext cx="2914650" cy="136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4863" y="3118650"/>
            <a:ext cx="2752725" cy="136207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4"/>
          <p:cNvSpPr txBox="1"/>
          <p:nvPr/>
        </p:nvSpPr>
        <p:spPr>
          <a:xfrm>
            <a:off x="296450" y="2818575"/>
            <a:ext cx="4151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54" name="Google Shape;154;p24"/>
          <p:cNvSpPr txBox="1"/>
          <p:nvPr/>
        </p:nvSpPr>
        <p:spPr>
          <a:xfrm>
            <a:off x="5172175" y="2818575"/>
            <a:ext cx="3038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55" name="Google Shape;155;p24"/>
          <p:cNvSpPr txBox="1"/>
          <p:nvPr/>
        </p:nvSpPr>
        <p:spPr>
          <a:xfrm>
            <a:off x="644700" y="2263938"/>
            <a:ext cx="7854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AutoNum type="arabicPeriod"/>
            </a:pPr>
            <a:r>
              <a:rPr b="1" i="1" lang="ru">
                <a:solidFill>
                  <a:srgbClr val="1C4587"/>
                </a:solidFill>
              </a:rPr>
              <a:t>Склеивают несколько слоёв древесины, имеющей различную текстуру и цвет. </a:t>
            </a:r>
            <a:endParaRPr b="1" i="1" sz="1800">
              <a:solidFill>
                <a:srgbClr val="1C4587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/>
          <p:nvPr>
            <p:ph idx="1" type="body"/>
          </p:nvPr>
        </p:nvSpPr>
        <p:spPr>
          <a:xfrm>
            <a:off x="521100" y="2230050"/>
            <a:ext cx="8101800" cy="10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2500" lnSpcReduction="20000"/>
          </a:bodyPr>
          <a:lstStyle/>
          <a:p>
            <a:pPr indent="21590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3333"/>
              <a:buFont typeface="Arial"/>
              <a:buNone/>
            </a:pPr>
            <a:r>
              <a:rPr b="1" i="1" lang="ru" sz="1500">
                <a:solidFill>
                  <a:srgbClr val="1C4587"/>
                </a:solidFill>
              </a:rPr>
              <a:t>4.   Склеенный блок разрезают поперёк на тонкие пластины с одинаковым рисунком. Такими пластинами и украшают поверхность изделий, наклеивая их или вставляя в подготовленные для них углубления. После этого поверхность шлифуют и лакируют.</a:t>
            </a:r>
            <a:endParaRPr b="1" i="1" sz="1500">
              <a:solidFill>
                <a:srgbClr val="1C458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600" y="3211150"/>
            <a:ext cx="2434300" cy="155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675" y="1041225"/>
            <a:ext cx="2779506" cy="118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78475" y="973650"/>
            <a:ext cx="2762250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5"/>
          <p:cNvSpPr txBox="1"/>
          <p:nvPr/>
        </p:nvSpPr>
        <p:spPr>
          <a:xfrm>
            <a:off x="521100" y="209925"/>
            <a:ext cx="46734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>
                <a:solidFill>
                  <a:srgbClr val="1C4587"/>
                </a:solidFill>
              </a:rPr>
              <a:t>2.   Получившиеся пакеты нарезают на блоки-бруски, которые комбинируют (подбирают) в соответствии с разработанным рисунком </a:t>
            </a:r>
            <a:endParaRPr b="1" i="1">
              <a:solidFill>
                <a:srgbClr val="1C4587"/>
              </a:solidFill>
            </a:endParaRPr>
          </a:p>
        </p:txBody>
      </p:sp>
      <p:sp>
        <p:nvSpPr>
          <p:cNvPr id="165" name="Google Shape;165;p25"/>
          <p:cNvSpPr txBox="1"/>
          <p:nvPr/>
        </p:nvSpPr>
        <p:spPr>
          <a:xfrm>
            <a:off x="5531325" y="2099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>
                <a:solidFill>
                  <a:srgbClr val="1C4587"/>
                </a:solidFill>
              </a:rPr>
              <a:t>3.   Склеивают между собой</a:t>
            </a:r>
            <a:r>
              <a:rPr lang="ru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6"/>
          <p:cNvSpPr txBox="1"/>
          <p:nvPr>
            <p:ph idx="1" type="body"/>
          </p:nvPr>
        </p:nvSpPr>
        <p:spPr>
          <a:xfrm>
            <a:off x="431750" y="112875"/>
            <a:ext cx="8221800" cy="168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400" u="sng">
                <a:solidFill>
                  <a:srgbClr val="1C4587"/>
                </a:solidFill>
              </a:rPr>
              <a:t>Маркетри </a:t>
            </a:r>
            <a:r>
              <a:rPr b="1" lang="ru" sz="1400">
                <a:solidFill>
                  <a:srgbClr val="1C4587"/>
                </a:solidFill>
              </a:rPr>
              <a:t>— это вид мозаики, в котором мозаичный рисунок выполняют из кусочков шпона толщиной 0,5...3 мм ценных пород древесины и приклеивают его на поверхность изделия из простых пород.</a:t>
            </a:r>
            <a:endParaRPr b="1" sz="1400">
              <a:solidFill>
                <a:srgbClr val="1C458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1C4587"/>
                </a:solidFill>
              </a:rPr>
              <a:t>Эта техника мозаики появилась в конце XVI в. и распространилась во всех странах Европы. Её широко применяли и применяют для украшения интерьеров помещений, различной мебели, сувениров и т. п. </a:t>
            </a:r>
            <a:endParaRPr b="1" sz="1400">
              <a:solidFill>
                <a:srgbClr val="1C458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1C4587"/>
                </a:solidFill>
              </a:rPr>
              <a:t>Комбинируя </a:t>
            </a:r>
            <a:r>
              <a:rPr b="1" lang="ru" sz="1400">
                <a:solidFill>
                  <a:srgbClr val="1C4587"/>
                </a:solidFill>
              </a:rPr>
              <a:t>элементы из шпона с ярко выраженной текстурой</a:t>
            </a:r>
            <a:r>
              <a:rPr b="1" lang="ru" sz="1400">
                <a:solidFill>
                  <a:srgbClr val="1C4587"/>
                </a:solidFill>
              </a:rPr>
              <a:t>  определённым образом, можно создавать объёмные изображения.</a:t>
            </a:r>
            <a:endParaRPr b="1" sz="1400">
              <a:solidFill>
                <a:srgbClr val="1C4587"/>
              </a:solidFill>
            </a:endParaRPr>
          </a:p>
        </p:txBody>
      </p:sp>
      <p:pic>
        <p:nvPicPr>
          <p:cNvPr id="171" name="Google Shape;17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6500" y="2118300"/>
            <a:ext cx="2822000" cy="247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9850" y="2119615"/>
            <a:ext cx="2687100" cy="247783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6"/>
          <p:cNvSpPr txBox="1"/>
          <p:nvPr/>
        </p:nvSpPr>
        <p:spPr>
          <a:xfrm>
            <a:off x="693525" y="4597450"/>
            <a:ext cx="3278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200">
                <a:solidFill>
                  <a:srgbClr val="1C4587"/>
                </a:solidFill>
              </a:rPr>
              <a:t>Мозаичный набор в технике маркетри</a:t>
            </a:r>
            <a:endParaRPr sz="1200">
              <a:solidFill>
                <a:srgbClr val="1C4587"/>
              </a:solidFill>
            </a:endParaRPr>
          </a:p>
        </p:txBody>
      </p:sp>
      <p:sp>
        <p:nvSpPr>
          <p:cNvPr id="174" name="Google Shape;174;p26"/>
          <p:cNvSpPr txBox="1"/>
          <p:nvPr/>
        </p:nvSpPr>
        <p:spPr>
          <a:xfrm>
            <a:off x="4572000" y="4597450"/>
            <a:ext cx="3942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200">
                <a:solidFill>
                  <a:srgbClr val="1C4587"/>
                </a:solidFill>
              </a:rPr>
              <a:t>Мозаичный набор с объёмным изображением</a:t>
            </a:r>
            <a:endParaRPr sz="1200">
              <a:solidFill>
                <a:srgbClr val="1C4587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idx="1" type="body"/>
          </p:nvPr>
        </p:nvSpPr>
        <p:spPr>
          <a:xfrm>
            <a:off x="969000" y="998575"/>
            <a:ext cx="7206000" cy="3325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25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indent="21590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ru" sz="5600">
                <a:solidFill>
                  <a:srgbClr val="660000"/>
                </a:solidFill>
              </a:rPr>
              <a:t>Работа с информацией.</a:t>
            </a:r>
            <a:endParaRPr b="1" sz="5600">
              <a:solidFill>
                <a:srgbClr val="66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ru" sz="5600">
                <a:solidFill>
                  <a:srgbClr val="1C4587"/>
                </a:solidFill>
              </a:rPr>
              <a:t>Найдите, выполнив поиск в Интернете и других источниках информации, мозаичные изделия, выполненные в технике инкрустации, интарсии, маркетри. Сохраните информацию в форме эскизов, фотографий и др. Подготовьте небольшое сообщение к следующему уроку.</a:t>
            </a:r>
            <a:endParaRPr b="1" sz="56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ru" sz="5600">
                <a:solidFill>
                  <a:srgbClr val="660000"/>
                </a:solidFill>
              </a:rPr>
              <a:t>Проверяем свои знания</a:t>
            </a:r>
            <a:endParaRPr b="1" sz="5600">
              <a:solidFill>
                <a:srgbClr val="66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t/>
            </a:r>
            <a:endParaRPr sz="5600">
              <a:solidFill>
                <a:schemeClr val="dk1"/>
              </a:solidFill>
            </a:endParaRPr>
          </a:p>
          <a:p>
            <a:pPr indent="21590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ru" sz="5600">
                <a:solidFill>
                  <a:srgbClr val="1C4587"/>
                </a:solidFill>
              </a:rPr>
              <a:t>1. Какими материалами украшают поверхность изделия при инкрустации?</a:t>
            </a:r>
            <a:endParaRPr b="1" sz="5600">
              <a:solidFill>
                <a:srgbClr val="1C4587"/>
              </a:solidFill>
            </a:endParaRPr>
          </a:p>
          <a:p>
            <a:pPr indent="215900" lvl="0" marL="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ru" sz="5600">
                <a:solidFill>
                  <a:srgbClr val="1C4587"/>
                </a:solidFill>
              </a:rPr>
              <a:t>2. Что такое интарсия?</a:t>
            </a:r>
            <a:endParaRPr b="1" sz="5600">
              <a:solidFill>
                <a:srgbClr val="1C4587"/>
              </a:solidFill>
            </a:endParaRPr>
          </a:p>
          <a:p>
            <a:pPr indent="215900" lvl="0" marL="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ru" sz="5600">
                <a:solidFill>
                  <a:srgbClr val="1C4587"/>
                </a:solidFill>
              </a:rPr>
              <a:t>3. Как получить объёмное изображение в технике маркетри?</a:t>
            </a:r>
            <a:endParaRPr b="1" sz="5600">
              <a:solidFill>
                <a:srgbClr val="1C4587"/>
              </a:solidFill>
            </a:endParaRPr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27"/>
          <p:cNvSpPr txBox="1"/>
          <p:nvPr/>
        </p:nvSpPr>
        <p:spPr>
          <a:xfrm>
            <a:off x="2876400" y="341675"/>
            <a:ext cx="3000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100">
                <a:solidFill>
                  <a:srgbClr val="66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§26. Мозаика</a:t>
            </a:r>
            <a:endParaRPr b="1" sz="2100">
              <a:solidFill>
                <a:srgbClr val="66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232950"/>
            <a:ext cx="8535600" cy="107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7916"/>
              </a:lnSpc>
              <a:spcBef>
                <a:spcPts val="3150"/>
              </a:spcBef>
              <a:spcAft>
                <a:spcPts val="0"/>
              </a:spcAft>
              <a:buClr>
                <a:schemeClr val="dk1"/>
              </a:buClr>
              <a:buSzPct val="41509"/>
              <a:buFont typeface="Arial"/>
              <a:buNone/>
            </a:pPr>
            <a:r>
              <a:rPr b="1" lang="ru" sz="2650">
                <a:solidFill>
                  <a:srgbClr val="1C4587"/>
                </a:solidFill>
              </a:rPr>
              <a:t>История развития мозаики</a:t>
            </a:r>
            <a:endParaRPr b="1" sz="2650">
              <a:solidFill>
                <a:srgbClr val="1C4587"/>
              </a:solidFill>
            </a:endParaRPr>
          </a:p>
          <a:p>
            <a:pPr indent="0" lvl="0" marL="0" rtl="0" algn="ctr">
              <a:lnSpc>
                <a:spcPct val="107916"/>
              </a:lnSpc>
              <a:spcBef>
                <a:spcPts val="600"/>
              </a:spcBef>
              <a:spcAft>
                <a:spcPts val="1500"/>
              </a:spcAft>
              <a:buClr>
                <a:schemeClr val="dk1"/>
              </a:buClr>
              <a:buSzPct val="70967"/>
              <a:buFont typeface="Arial"/>
              <a:buNone/>
            </a:pPr>
            <a:r>
              <a:rPr b="1" i="1" lang="ru" sz="1550">
                <a:solidFill>
                  <a:srgbClr val="1C4587"/>
                </a:solidFill>
              </a:rPr>
              <a:t>Прежде чем мозаика приобрела современный и привычный для нас вид, за свою тысячелетнюю историю она прошла несколько этапов развития технологии производства и школ.</a:t>
            </a:r>
            <a:endParaRPr b="1" i="1" sz="1550">
              <a:solidFill>
                <a:srgbClr val="1C4587"/>
              </a:solidFill>
            </a:endParaRPr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450225" y="1470175"/>
            <a:ext cx="3900000" cy="297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450"/>
              </a:spcBef>
              <a:spcAft>
                <a:spcPts val="0"/>
              </a:spcAft>
              <a:buNone/>
            </a:pPr>
            <a:r>
              <a:rPr b="1" lang="ru" sz="1300">
                <a:solidFill>
                  <a:srgbClr val="1C4587"/>
                </a:solidFill>
                <a:highlight>
                  <a:srgbClr val="D9D9D9"/>
                </a:highlight>
              </a:rPr>
              <a:t>История искусства мозаики уходит в глубокую древность. Уже 4 тысячи лет назад в древних шумерских городах мозаичные фрагменты из обожжённой глины использовались для украшения храмов и дворцов. Части мозаики представляли собой “керамические гвозди”, которые вбивались в стену, а изображение приобретало свои очертания благодаря шляпкам этих гвоздей. Так появилась первая мозаичная техника – штифтмозаика. Треугольники, зигзаги и ромбы были основными узорами, которые можно было увидеть на мозаике.</a:t>
            </a:r>
            <a:endParaRPr b="1" sz="1300">
              <a:solidFill>
                <a:srgbClr val="1C4587"/>
              </a:solidFill>
              <a:highlight>
                <a:srgbClr val="D9D9D9"/>
              </a:highlight>
            </a:endParaRPr>
          </a:p>
          <a:p>
            <a:pPr indent="0" lvl="0" marL="0" rtl="0" algn="l">
              <a:lnSpc>
                <a:spcPct val="107916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4200" y="1731275"/>
            <a:ext cx="3473900" cy="244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664350" y="223750"/>
            <a:ext cx="7815300" cy="131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400">
                <a:solidFill>
                  <a:srgbClr val="1C4587"/>
                </a:solidFill>
                <a:highlight>
                  <a:srgbClr val="D9D9D9"/>
                </a:highlight>
              </a:rPr>
              <a:t>В античные времена распространение получили мозаичные рисунки из морской гальки. Сюжеты на мозаике стали более осмысленными: геометрический и растительный орнамент, мифологические существа, животные и фигуры людей.</a:t>
            </a:r>
            <a:endParaRPr b="1" sz="1400">
              <a:solidFill>
                <a:srgbClr val="1C4587"/>
              </a:solidFill>
              <a:highlight>
                <a:srgbClr val="D9D9D9"/>
              </a:highlight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b="1" sz="1800"/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1293775" y="2310700"/>
            <a:ext cx="1825800" cy="225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1199850" y="788125"/>
            <a:ext cx="3363000" cy="416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9425" y="1186825"/>
            <a:ext cx="2703846" cy="333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311700" y="288400"/>
            <a:ext cx="8498700" cy="15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45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ru" sz="1400">
                <a:solidFill>
                  <a:srgbClr val="1C4587"/>
                </a:solidFill>
              </a:rPr>
              <a:t>Расцвет и ключевой этап в развитии мозаичного искусства пришёлся на эпоху </a:t>
            </a:r>
            <a:r>
              <a:rPr b="1" i="1" lang="ru" sz="1400" u="sng">
                <a:solidFill>
                  <a:srgbClr val="1C4587"/>
                </a:solidFill>
              </a:rPr>
              <a:t>Византийской империи.</a:t>
            </a:r>
            <a:r>
              <a:rPr b="1" i="1" lang="ru" sz="1400">
                <a:solidFill>
                  <a:srgbClr val="1C4587"/>
                </a:solidFill>
              </a:rPr>
              <a:t> История византийских мозаик начинается с появления </a:t>
            </a:r>
            <a:r>
              <a:rPr b="1" i="1" lang="ru" sz="1400" u="sng">
                <a:solidFill>
                  <a:srgbClr val="1C4587"/>
                </a:solidFill>
              </a:rPr>
              <a:t>смальты </a:t>
            </a:r>
            <a:r>
              <a:rPr b="1" i="1" lang="ru" sz="1400">
                <a:solidFill>
                  <a:srgbClr val="1C4587"/>
                </a:solidFill>
              </a:rPr>
              <a:t>(цветного непрозрачного стекла). В это время стеклянные элементы мозаики становятся более мелкими, а примеси металлов в различных пропорциях позволили придавать стеклу различные оттенки. Помимо золотого фона, в цветовой палитре мозаики появляются зелёные, синие, белые и красные оттенки. </a:t>
            </a:r>
            <a:endParaRPr b="1" i="1" sz="1400">
              <a:solidFill>
                <a:srgbClr val="1C4587"/>
              </a:solidFill>
            </a:endParaRPr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311700" y="1389600"/>
            <a:ext cx="3540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45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775" y="1932024"/>
            <a:ext cx="5865774" cy="297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930400" y="260125"/>
            <a:ext cx="71229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7916"/>
              </a:lnSpc>
              <a:spcBef>
                <a:spcPts val="45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800">
                <a:solidFill>
                  <a:srgbClr val="1C4587"/>
                </a:solidFill>
              </a:rPr>
              <a:t>В средние века в Европе в качестве мозаичных фрагментов стали применять раковины моллюсков.</a:t>
            </a:r>
            <a:endParaRPr b="1" sz="1800">
              <a:solidFill>
                <a:srgbClr val="1C4587"/>
              </a:solidFill>
            </a:endParaRPr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5270550" y="1786675"/>
            <a:ext cx="3530700" cy="264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sz="1600">
                <a:solidFill>
                  <a:srgbClr val="1C4587"/>
                </a:solidFill>
                <a:highlight>
                  <a:srgbClr val="D9D9D9"/>
                </a:highlight>
              </a:rPr>
              <a:t>Одним из наиболее впечатляющих артефактов этого времени является “Штандарт из Ура” — инкрустированное изображение войны и мира из морских раковин, перламутра и ляпис-лазури.</a:t>
            </a:r>
            <a:endParaRPr b="1" sz="1600">
              <a:solidFill>
                <a:srgbClr val="1C4587"/>
              </a:solidFill>
              <a:highlight>
                <a:srgbClr val="D9D9D9"/>
              </a:highlight>
            </a:endParaRPr>
          </a:p>
        </p:txBody>
      </p:sp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828650"/>
            <a:ext cx="4752975" cy="271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76325" y="343200"/>
            <a:ext cx="8166300" cy="97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45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400">
                <a:solidFill>
                  <a:srgbClr val="1C4587"/>
                </a:solidFill>
              </a:rPr>
              <a:t>На Руси мозаичное искусство зародилось во времена принятия христианства. Роскошь и величие мозаичного декора в соборе Святой Софии и Михайловском Златоверховском монастыре (XI-XII в.) поражают.                                                                                                    177 оттенков смальты можно насчитать в мозаичной палитре собора Св. Софии.</a:t>
            </a:r>
            <a:endParaRPr b="1" sz="1400">
              <a:solidFill>
                <a:srgbClr val="1C4587"/>
              </a:solidFill>
            </a:endParaRPr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1626200" y="2670850"/>
            <a:ext cx="1493400" cy="189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descr="Мозаика… Даже не зная значения этого слова, оно интуитивно ассоциируется с чем-то творческим и загадочным. В этой статье мы рассмотрим историю возникновения мозаики и её виды в современных интерьерах.-7"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7800" y="1274325"/>
            <a:ext cx="2486025" cy="3409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Мозаика… Даже не зная значения этого слова, оно интуитивно ассоциируется с чем-то творческим и загадочным. В этой статье мы рассмотрим историю возникновения мозаики и её виды в современных интерьерах.-6"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8100" y="1320500"/>
            <a:ext cx="3080640" cy="34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292550" y="309175"/>
            <a:ext cx="3873000" cy="44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ru" sz="1400" u="sng">
                <a:solidFill>
                  <a:srgbClr val="1C4587"/>
                </a:solidFill>
                <a:highlight>
                  <a:srgbClr val="D9D9D9"/>
                </a:highlight>
              </a:rPr>
              <a:t>Мозаика </a:t>
            </a:r>
            <a:r>
              <a:rPr b="1" lang="ru" sz="1400">
                <a:solidFill>
                  <a:srgbClr val="1C4587"/>
                </a:solidFill>
                <a:highlight>
                  <a:srgbClr val="D9D9D9"/>
                </a:highlight>
              </a:rPr>
              <a:t>— это вид декоративно-прикладного и монументального искусства, подразумевающий создание изображения путем компонования и закрепления однородных небольших частиц из кусочков стекла, </a:t>
            </a:r>
            <a:r>
              <a:rPr b="1" lang="ru" sz="1400">
                <a:solidFill>
                  <a:srgbClr val="1C4587"/>
                </a:solidFill>
                <a:highlight>
                  <a:srgbClr val="D9D9D9"/>
                </a:highlight>
              </a:rPr>
              <a:t>камней, </a:t>
            </a:r>
            <a:r>
              <a:rPr b="1" lang="ru" sz="1400">
                <a:solidFill>
                  <a:srgbClr val="1C4587"/>
                </a:solidFill>
                <a:highlight>
                  <a:srgbClr val="D9D9D9"/>
                </a:highlight>
              </a:rPr>
              <a:t>древесины, металлов, пластмассы и др. </a:t>
            </a:r>
            <a:endParaRPr b="1" sz="1400">
              <a:solidFill>
                <a:srgbClr val="1C4587"/>
              </a:solidFill>
              <a:highlight>
                <a:srgbClr val="D9D9D9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400">
                <a:solidFill>
                  <a:srgbClr val="1C4587"/>
                </a:solidFill>
                <a:highlight>
                  <a:srgbClr val="D9D9D9"/>
                </a:highlight>
              </a:rPr>
              <a:t>Эти кусочки, плотно подогнанные друг другу, выкладывают на </a:t>
            </a:r>
            <a:r>
              <a:rPr b="1" lang="ru" sz="1400">
                <a:solidFill>
                  <a:srgbClr val="1C4587"/>
                </a:solidFill>
                <a:highlight>
                  <a:srgbClr val="D9D9D9"/>
                </a:highlight>
              </a:rPr>
              <a:t>украшаемую</a:t>
            </a:r>
            <a:r>
              <a:rPr b="1" lang="ru" sz="1400">
                <a:solidFill>
                  <a:srgbClr val="1C4587"/>
                </a:solidFill>
                <a:highlight>
                  <a:srgbClr val="D9D9D9"/>
                </a:highlight>
              </a:rPr>
              <a:t> поверхность и скрепляют клеем, цементом, мастикой и т. п.            </a:t>
            </a:r>
            <a:endParaRPr b="1" sz="1400">
              <a:solidFill>
                <a:srgbClr val="1C4587"/>
              </a:solidFill>
              <a:highlight>
                <a:srgbClr val="D9D9D9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400">
                <a:solidFill>
                  <a:srgbClr val="1C4587"/>
                </a:solidFill>
                <a:highlight>
                  <a:srgbClr val="D9D9D9"/>
                </a:highlight>
              </a:rPr>
              <a:t>Как правило, мозаика создается по заранее подготовленному эскизу.    </a:t>
            </a:r>
            <a:endParaRPr b="1" sz="1400">
              <a:solidFill>
                <a:srgbClr val="1C4587"/>
              </a:solidFill>
              <a:highlight>
                <a:srgbClr val="D9D9D9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400">
                <a:solidFill>
                  <a:srgbClr val="1C4587"/>
                </a:solidFill>
                <a:highlight>
                  <a:srgbClr val="D9D9D9"/>
                </a:highlight>
              </a:rPr>
              <a:t>Вариантов для создания мозаичного панно в наши дни существует достаточно много, на любой вкус и цвет.</a:t>
            </a:r>
            <a:endParaRPr b="1" sz="1400">
              <a:solidFill>
                <a:srgbClr val="1C4587"/>
              </a:solidFill>
              <a:highlight>
                <a:srgbClr val="D9D9D9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400">
              <a:solidFill>
                <a:srgbClr val="1C4587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102" name="Google Shape;102;p19"/>
          <p:cNvSpPr txBox="1"/>
          <p:nvPr/>
        </p:nvSpPr>
        <p:spPr>
          <a:xfrm>
            <a:off x="5587700" y="1027150"/>
            <a:ext cx="3572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03" name="Google Shape;103;p19"/>
          <p:cNvSpPr txBox="1"/>
          <p:nvPr/>
        </p:nvSpPr>
        <p:spPr>
          <a:xfrm>
            <a:off x="3974738" y="4894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4D5156"/>
                </a:solidFill>
                <a:highlight>
                  <a:srgbClr val="FFFFFF"/>
                </a:highlight>
              </a:rPr>
              <a:t> </a:t>
            </a:r>
            <a:endParaRPr sz="1200">
              <a:solidFill>
                <a:srgbClr val="4D5156"/>
              </a:solidFill>
              <a:highlight>
                <a:srgbClr val="FFFFFF"/>
              </a:highlight>
            </a:endParaRPr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9625" y="232375"/>
            <a:ext cx="2301475" cy="230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66038" y="232363"/>
            <a:ext cx="1847850" cy="246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31776" y="2938834"/>
            <a:ext cx="1847850" cy="1924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06676" y="2699350"/>
            <a:ext cx="1681549" cy="21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/>
          <p:nvPr>
            <p:ph idx="1" type="body"/>
          </p:nvPr>
        </p:nvSpPr>
        <p:spPr>
          <a:xfrm>
            <a:off x="970575" y="0"/>
            <a:ext cx="7212000" cy="114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u="sng">
                <a:solidFill>
                  <a:srgbClr val="1C4587"/>
                </a:solidFill>
              </a:rPr>
              <a:t>Орнамент </a:t>
            </a:r>
            <a:r>
              <a:rPr b="1" lang="ru">
                <a:solidFill>
                  <a:srgbClr val="1C4587"/>
                </a:solidFill>
              </a:rPr>
              <a:t>— узор, состоящий из повторяющихся рисунков-элементов, расположенных по краю изделия или заполняющих всю поверхность сплошным узором.</a:t>
            </a:r>
            <a:endParaRPr b="1">
              <a:solidFill>
                <a:srgbClr val="1C4587"/>
              </a:solidFill>
            </a:endParaRPr>
          </a:p>
        </p:txBody>
      </p:sp>
      <p:pic>
        <p:nvPicPr>
          <p:cNvPr id="113" name="Google Shape;11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8050" y="2018426"/>
            <a:ext cx="2985090" cy="2477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 txBox="1"/>
          <p:nvPr/>
        </p:nvSpPr>
        <p:spPr>
          <a:xfrm>
            <a:off x="3306600" y="4496050"/>
            <a:ext cx="2456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200">
                <a:solidFill>
                  <a:srgbClr val="1C4587"/>
                </a:solidFill>
              </a:rPr>
              <a:t>Мозаичные орнаменты</a:t>
            </a:r>
            <a:endParaRPr b="1" sz="1200">
              <a:solidFill>
                <a:srgbClr val="1C4587"/>
              </a:solidFill>
            </a:endParaRPr>
          </a:p>
        </p:txBody>
      </p:sp>
      <p:sp>
        <p:nvSpPr>
          <p:cNvPr id="115" name="Google Shape;115;p20"/>
          <p:cNvSpPr txBox="1"/>
          <p:nvPr/>
        </p:nvSpPr>
        <p:spPr>
          <a:xfrm>
            <a:off x="5079850" y="4441675"/>
            <a:ext cx="3139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C4587"/>
              </a:solidFill>
            </a:endParaRPr>
          </a:p>
        </p:txBody>
      </p:sp>
      <p:pic>
        <p:nvPicPr>
          <p:cNvPr id="116" name="Google Shape;11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4475" y="1961838"/>
            <a:ext cx="2733300" cy="25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0"/>
          <p:cNvSpPr txBox="1"/>
          <p:nvPr/>
        </p:nvSpPr>
        <p:spPr>
          <a:xfrm>
            <a:off x="536550" y="971725"/>
            <a:ext cx="79230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>
                <a:solidFill>
                  <a:srgbClr val="1C4587"/>
                </a:solidFill>
              </a:rPr>
              <a:t>Орнамент может быть </a:t>
            </a:r>
            <a:r>
              <a:rPr b="1" i="1" lang="ru" u="sng">
                <a:solidFill>
                  <a:srgbClr val="1C4587"/>
                </a:solidFill>
              </a:rPr>
              <a:t>геометрическим</a:t>
            </a:r>
            <a:r>
              <a:rPr b="1" lang="ru">
                <a:solidFill>
                  <a:srgbClr val="1C4587"/>
                </a:solidFill>
              </a:rPr>
              <a:t> (состоящим из кругов, квадратов, ромбов и др.), </a:t>
            </a:r>
            <a:r>
              <a:rPr b="1" i="1" lang="ru" u="sng">
                <a:solidFill>
                  <a:srgbClr val="1C4587"/>
                </a:solidFill>
              </a:rPr>
              <a:t>растительным</a:t>
            </a:r>
            <a:r>
              <a:rPr b="1" lang="ru">
                <a:solidFill>
                  <a:srgbClr val="1C4587"/>
                </a:solidFill>
              </a:rPr>
              <a:t> (из цветов, плодов, листьев и др.), </a:t>
            </a:r>
            <a:r>
              <a:rPr b="1" i="1" lang="ru" u="sng">
                <a:solidFill>
                  <a:srgbClr val="1C4587"/>
                </a:solidFill>
              </a:rPr>
              <a:t>зооморфным </a:t>
            </a:r>
            <a:r>
              <a:rPr b="1" lang="ru">
                <a:solidFill>
                  <a:srgbClr val="1C4587"/>
                </a:solidFill>
              </a:rPr>
              <a:t>(изображающим фигуры реальных или фантастических животных и птиц),</a:t>
            </a:r>
            <a:r>
              <a:rPr b="1" i="1" lang="ru" u="sng">
                <a:solidFill>
                  <a:srgbClr val="1C4587"/>
                </a:solidFill>
              </a:rPr>
              <a:t> геральдическим</a:t>
            </a:r>
            <a:r>
              <a:rPr b="1" lang="ru">
                <a:solidFill>
                  <a:srgbClr val="1C4587"/>
                </a:solidFill>
              </a:rPr>
              <a:t> (где используются эмблемы, знаки).</a:t>
            </a:r>
            <a:endParaRPr b="1"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544200" y="185950"/>
            <a:ext cx="8055600" cy="190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1C4587"/>
                </a:solidFill>
              </a:rPr>
              <a:t>В деревянной мозаике изделие составляют из кусочков различных (часто ценных) пород дерева. Мозаику применяют для украшения мебели, посуды, музыкальных инструментов, оружия, интерьеров зданий и сооружений. Техника деревянной мозаики была известна в странах Востока и в европейских странах с давних времён. </a:t>
            </a:r>
            <a:endParaRPr b="1">
              <a:solidFill>
                <a:srgbClr val="1C458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>
                <a:solidFill>
                  <a:srgbClr val="1C4587"/>
                </a:solidFill>
              </a:rPr>
              <a:t>В России периодом расцвета деревянной мозаики был XVIII в.</a:t>
            </a:r>
            <a:endParaRPr b="1" sz="1400">
              <a:solidFill>
                <a:srgbClr val="1C4587"/>
              </a:solidFill>
            </a:endParaRPr>
          </a:p>
        </p:txBody>
      </p:sp>
      <p:sp>
        <p:nvSpPr>
          <p:cNvPr id="123" name="Google Shape;123;p21"/>
          <p:cNvSpPr txBox="1"/>
          <p:nvPr/>
        </p:nvSpPr>
        <p:spPr>
          <a:xfrm>
            <a:off x="268750" y="2024425"/>
            <a:ext cx="6002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24" name="Google Shape;12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2775" y="2352250"/>
            <a:ext cx="1742648" cy="235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35761" y="2652238"/>
            <a:ext cx="1905000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21098" y="2638525"/>
            <a:ext cx="1905000" cy="150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