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10" r:id="rId4"/>
    <p:sldId id="330" r:id="rId5"/>
    <p:sldId id="315" r:id="rId6"/>
    <p:sldId id="316" r:id="rId7"/>
    <p:sldId id="311" r:id="rId8"/>
    <p:sldId id="283" r:id="rId9"/>
    <p:sldId id="401" r:id="rId10"/>
    <p:sldId id="274" r:id="rId11"/>
    <p:sldId id="402" r:id="rId12"/>
    <p:sldId id="393" r:id="rId13"/>
    <p:sldId id="391" r:id="rId14"/>
    <p:sldId id="399" r:id="rId15"/>
    <p:sldId id="400" r:id="rId16"/>
    <p:sldId id="258" r:id="rId17"/>
    <p:sldId id="269" r:id="rId18"/>
    <p:sldId id="303" r:id="rId19"/>
    <p:sldId id="336" r:id="rId20"/>
    <p:sldId id="338" r:id="rId21"/>
    <p:sldId id="319" r:id="rId22"/>
    <p:sldId id="296" r:id="rId23"/>
    <p:sldId id="343" r:id="rId24"/>
    <p:sldId id="339" r:id="rId25"/>
    <p:sldId id="340" r:id="rId26"/>
    <p:sldId id="344" r:id="rId27"/>
    <p:sldId id="318" r:id="rId28"/>
    <p:sldId id="276" r:id="rId29"/>
    <p:sldId id="358" r:id="rId30"/>
    <p:sldId id="354" r:id="rId31"/>
    <p:sldId id="355" r:id="rId32"/>
    <p:sldId id="335" r:id="rId33"/>
    <p:sldId id="394" r:id="rId34"/>
    <p:sldId id="361" r:id="rId35"/>
    <p:sldId id="263" r:id="rId36"/>
    <p:sldId id="380" r:id="rId37"/>
    <p:sldId id="334" r:id="rId38"/>
    <p:sldId id="332" r:id="rId39"/>
    <p:sldId id="333" r:id="rId40"/>
    <p:sldId id="381" r:id="rId41"/>
    <p:sldId id="388" r:id="rId42"/>
    <p:sldId id="403" r:id="rId43"/>
    <p:sldId id="397" r:id="rId44"/>
    <p:sldId id="284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80" autoAdjust="0"/>
  </p:normalViewPr>
  <p:slideViewPr>
    <p:cSldViewPr>
      <p:cViewPr varScale="1">
        <p:scale>
          <a:sx n="80" d="100"/>
          <a:sy n="80" d="100"/>
        </p:scale>
        <p:origin x="-701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99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s://proprikol.ru/kartinki/prikolnye-kartinki-pro-pogodu-50-foto.html" TargetMode="External"/><Relationship Id="rId3" Type="http://schemas.openxmlformats.org/officeDocument/2006/relationships/hyperlink" Target="https://travelask.ru/questions/86932-chto-nazyvaetsya-pogodoy" TargetMode="External"/><Relationship Id="rId7" Type="http://schemas.openxmlformats.org/officeDocument/2006/relationships/hyperlink" Target="https://dic.academic.ru/dic.nsf/ushakov/1030178" TargetMode="External"/><Relationship Id="rId2" Type="http://schemas.openxmlformats.org/officeDocument/2006/relationships/hyperlink" Target="https://health.mail.ru/news/meteozavisimost_mif_ili_realnos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C%D0%BE%D1%80%D0%BE%D1%81%D1%8C" TargetMode="External"/><Relationship Id="rId5" Type="http://schemas.openxmlformats.org/officeDocument/2006/relationships/hyperlink" Target="https://weather.fandom.com/ru/wiki/%D0%AF%D1%81%D0%BD%D0%BE" TargetMode="External"/><Relationship Id="rId4" Type="http://schemas.openxmlformats.org/officeDocument/2006/relationships/hyperlink" Target="https://vodamama.com/weather.html" TargetMode="External"/><Relationship Id="rId9" Type="http://schemas.openxmlformats.org/officeDocument/2006/relationships/hyperlink" Target="https://bipbap.ru/pictures/prikolnye-kartinki-pro-pogodu-39-foto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247452"/>
          </a:xfrm>
        </p:spPr>
        <p:txBody>
          <a:bodyPr/>
          <a:lstStyle/>
          <a:p>
            <a:r>
              <a:rPr lang="ru-RU" dirty="0" smtClean="0"/>
              <a:t>Человек и погода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005064"/>
            <a:ext cx="6400800" cy="1473200"/>
          </a:xfrm>
        </p:spPr>
        <p:txBody>
          <a:bodyPr/>
          <a:lstStyle/>
          <a:p>
            <a:r>
              <a:rPr lang="ru-RU" dirty="0" smtClean="0"/>
              <a:t>МБОУ ДО «</a:t>
            </a:r>
            <a:r>
              <a:rPr lang="ru-RU" smtClean="0"/>
              <a:t>Тосненский</a:t>
            </a:r>
            <a:r>
              <a:rPr lang="ru-RU" dirty="0" smtClean="0"/>
              <a:t> районный ДЮЦ» </a:t>
            </a:r>
            <a:endParaRPr lang="ru-RU" dirty="0"/>
          </a:p>
          <a:p>
            <a:r>
              <a:rPr lang="ru-RU" dirty="0"/>
              <a:t>г. Тосно Ленинградской области</a:t>
            </a:r>
          </a:p>
          <a:p>
            <a:r>
              <a:rPr lang="ru-RU" dirty="0"/>
              <a:t>Булатова И.А.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53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Опрос: «Влияние </a:t>
            </a:r>
            <a:r>
              <a:rPr lang="ru-RU" sz="4000" dirty="0"/>
              <a:t>погоды на жизнедеятельность </a:t>
            </a:r>
            <a:r>
              <a:rPr lang="ru-RU" sz="4000" dirty="0" smtClean="0"/>
              <a:t>человека» </a:t>
            </a:r>
            <a:r>
              <a:rPr lang="ru-RU" sz="1800" dirty="0" smtClean="0"/>
              <a:t>(задание на дом)</a:t>
            </a:r>
            <a:endParaRPr lang="ru-RU" sz="1800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22292" r="10" b="181"/>
          <a:stretch/>
        </p:blipFill>
        <p:spPr bwMode="auto">
          <a:xfrm>
            <a:off x="467544" y="1844824"/>
            <a:ext cx="8326072" cy="4841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532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88840"/>
            <a:ext cx="8640959" cy="4608512"/>
          </a:xfrm>
        </p:spPr>
        <p:txBody>
          <a:bodyPr/>
          <a:lstStyle/>
          <a:p>
            <a:r>
              <a:rPr lang="ru-RU" dirty="0"/>
              <a:t>Хороший, благоприятный в отношении погоды</a:t>
            </a:r>
            <a:r>
              <a:rPr lang="ru-RU" dirty="0" smtClean="0"/>
              <a:t>.</a:t>
            </a:r>
          </a:p>
          <a:p>
            <a:r>
              <a:rPr lang="ru-RU" dirty="0"/>
              <a:t>Без осадков, ясно и благоприятно.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Погожий день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96952"/>
            <a:ext cx="6480043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53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Приветствие.</a:t>
            </a:r>
            <a:r>
              <a:rPr lang="ru-RU" sz="2000" dirty="0" smtClean="0"/>
              <a:t> Кратко опишите цель опроса: «Я обращаюсь к Вам с целью провести исследование. Оно позволит …».</a:t>
            </a:r>
          </a:p>
          <a:p>
            <a:r>
              <a:rPr lang="ru-RU" sz="2000" b="1" dirty="0" smtClean="0"/>
              <a:t>Инструкция - объяснение </a:t>
            </a:r>
            <a:r>
              <a:rPr lang="ru-RU" sz="2000" dirty="0" smtClean="0"/>
              <a:t>как пройти опрос: </a:t>
            </a:r>
          </a:p>
          <a:p>
            <a:r>
              <a:rPr lang="ru-RU" sz="2000" dirty="0" smtClean="0"/>
              <a:t>я Вам буду задавать вопросы, а вы будете на них отвечать.</a:t>
            </a:r>
          </a:p>
          <a:p>
            <a:r>
              <a:rPr lang="ru-RU" sz="2000" b="1" dirty="0"/>
              <a:t>Прощание</a:t>
            </a:r>
            <a:r>
              <a:rPr lang="ru-RU" sz="2000" dirty="0" smtClean="0"/>
              <a:t>. Обязательно поблагодарите участника опроса. 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96944" cy="10849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Схема </a:t>
            </a:r>
            <a:r>
              <a:rPr lang="ru-RU" b="1" dirty="0"/>
              <a:t>проведения анкетного опроса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505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7794401" cy="4662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07524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Данные опроса оформляют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виде графиков и диаграмм, например так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852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8640960" cy="460851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Однако </a:t>
            </a:r>
            <a:r>
              <a:rPr lang="ru-RU" dirty="0"/>
              <a:t>есть сектора экономики, которые считаются более </a:t>
            </a:r>
            <a:r>
              <a:rPr lang="ru-RU" dirty="0" err="1"/>
              <a:t>климатозависимыми</a:t>
            </a:r>
            <a:r>
              <a:rPr lang="ru-RU" dirty="0"/>
              <a:t>, чем другие. Они более уязвимы в случае стихийных бедствий</a:t>
            </a:r>
            <a:r>
              <a:rPr lang="ru-RU" dirty="0" smtClean="0"/>
              <a:t>.</a:t>
            </a:r>
          </a:p>
          <a:p>
            <a:r>
              <a:rPr lang="ru-RU" dirty="0"/>
              <a:t>Сельское хозяйство ежегодно несет колоссальные убытки от стихийных бедствий: засух, града, ураганных ветров, аномальных колебаний температуры, сильных дождей, весенних паводков и других чрезвычайных ситуаций. По данным Продовольственной и сельскохозяйственной организации ООН (ФАО), они составляют 22% от общего ущерба, причиненного в результате стихийных бедствий всем секторам экономики.</a:t>
            </a:r>
          </a:p>
          <a:p>
            <a:r>
              <a:rPr lang="ru-RU" dirty="0"/>
              <a:t>Значительная часть территории России расположена в зоне рискованного земледелия. </a:t>
            </a:r>
            <a:r>
              <a:rPr lang="ru-RU" dirty="0" smtClean="0"/>
              <a:t>В </a:t>
            </a:r>
            <a:r>
              <a:rPr lang="ru-RU" dirty="0"/>
              <a:t>последние годы «рискованность» земледелия усилилась вследствие изменения климата.</a:t>
            </a:r>
          </a:p>
          <a:p>
            <a:r>
              <a:rPr lang="ru-RU" dirty="0"/>
              <a:t>Стихийные бедствия могут не только погубить урожай в поле, привести к гибели скота, но и повредить места хранения, переработки и пути перевозки сельскохозяйственной продукции.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Жизнь каждого человека в большей или меньшей степени зависит от погоды </a:t>
            </a:r>
          </a:p>
        </p:txBody>
      </p:sp>
    </p:spTree>
    <p:extLst>
      <p:ext uri="{BB962C8B-B14F-4D97-AF65-F5344CB8AC3E}">
        <p14:creationId xmlns:p14="http://schemas.microsoft.com/office/powerpoint/2010/main" val="73243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916832"/>
            <a:ext cx="8496943" cy="4320480"/>
          </a:xfrm>
        </p:spPr>
        <p:txBody>
          <a:bodyPr numCol="2">
            <a:normAutofit/>
          </a:bodyPr>
          <a:lstStyle/>
          <a:p>
            <a:r>
              <a:rPr lang="ru-RU" dirty="0" smtClean="0"/>
              <a:t>Бури</a:t>
            </a:r>
          </a:p>
          <a:p>
            <a:r>
              <a:rPr lang="ru-RU" dirty="0" smtClean="0"/>
              <a:t>Ураганы</a:t>
            </a:r>
          </a:p>
          <a:p>
            <a:r>
              <a:rPr lang="ru-RU" dirty="0" smtClean="0"/>
              <a:t>Смерчи</a:t>
            </a:r>
          </a:p>
          <a:p>
            <a:r>
              <a:rPr lang="ru-RU" dirty="0" smtClean="0"/>
              <a:t>Крупный град</a:t>
            </a:r>
          </a:p>
          <a:p>
            <a:r>
              <a:rPr lang="ru-RU" dirty="0" smtClean="0"/>
              <a:t>Ливни</a:t>
            </a:r>
          </a:p>
          <a:p>
            <a:r>
              <a:rPr lang="ru-RU" dirty="0" smtClean="0"/>
              <a:t>Сильные снегопады</a:t>
            </a:r>
          </a:p>
          <a:p>
            <a:r>
              <a:rPr lang="ru-RU" dirty="0" smtClean="0"/>
              <a:t>Гололед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Мороз</a:t>
            </a:r>
          </a:p>
          <a:p>
            <a:r>
              <a:rPr lang="ru-RU" dirty="0" smtClean="0"/>
              <a:t>Жара</a:t>
            </a:r>
          </a:p>
          <a:p>
            <a:r>
              <a:rPr lang="ru-RU" dirty="0" smtClean="0"/>
              <a:t>Туман</a:t>
            </a:r>
          </a:p>
          <a:p>
            <a:r>
              <a:rPr lang="ru-RU" dirty="0" smtClean="0"/>
              <a:t>Метель</a:t>
            </a:r>
          </a:p>
          <a:p>
            <a:r>
              <a:rPr lang="ru-RU" dirty="0" smtClean="0"/>
              <a:t>Засуха</a:t>
            </a:r>
          </a:p>
          <a:p>
            <a:r>
              <a:rPr lang="ru-RU" dirty="0" smtClean="0"/>
              <a:t>Суховеи</a:t>
            </a:r>
          </a:p>
          <a:p>
            <a:r>
              <a:rPr lang="ru-RU" dirty="0" smtClean="0"/>
              <a:t>Заморозки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/>
              <a:t>Метеорологические и агрометеорологические опасные явления</a:t>
            </a:r>
            <a:r>
              <a:rPr lang="ru-RU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382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Влияние погоды на жизнедеятельность растений, животных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3744416" cy="46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815487"/>
            <a:ext cx="2966715" cy="2966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708920"/>
            <a:ext cx="4287089" cy="2880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5014736" cy="334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32656"/>
            <a:ext cx="8511331" cy="6383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6" y="332656"/>
            <a:ext cx="8511331" cy="6383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37344"/>
            <a:ext cx="8556408" cy="647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237344"/>
            <a:ext cx="8712967" cy="6478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23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88840"/>
            <a:ext cx="8640959" cy="4642842"/>
          </a:xfrm>
        </p:spPr>
        <p:txBody>
          <a:bodyPr/>
          <a:lstStyle/>
          <a:p>
            <a:r>
              <a:rPr lang="ru-RU" sz="2000" dirty="0" smtClean="0"/>
              <a:t>Чаще всего говорят: тёплая и холодная (жаркая </a:t>
            </a:r>
            <a:r>
              <a:rPr lang="ru-RU" sz="2000" dirty="0"/>
              <a:t>летом и </a:t>
            </a:r>
            <a:r>
              <a:rPr lang="ru-RU" sz="2000" dirty="0" smtClean="0"/>
              <a:t>морозная зимой)</a:t>
            </a:r>
          </a:p>
          <a:p>
            <a:r>
              <a:rPr lang="ru-RU" sz="2000" dirty="0" smtClean="0"/>
              <a:t>Сухая и дождливая</a:t>
            </a:r>
          </a:p>
          <a:p>
            <a:r>
              <a:rPr lang="ru-RU" sz="2000" dirty="0" smtClean="0"/>
              <a:t>Погода может быть совершенно разная…..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Какая бывает погода?</a:t>
            </a:r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801" y="3573016"/>
            <a:ext cx="6248400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72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9208" y="208451"/>
            <a:ext cx="8229600" cy="1002440"/>
          </a:xfrm>
        </p:spPr>
        <p:txBody>
          <a:bodyPr/>
          <a:lstStyle/>
          <a:p>
            <a:r>
              <a:rPr lang="ru-RU" dirty="0" smtClean="0"/>
              <a:t>Какая это погода?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2696512"/>
            <a:ext cx="7408862" cy="340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632848" cy="556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99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484784"/>
            <a:ext cx="8928992" cy="5373216"/>
          </a:xfrm>
        </p:spPr>
        <p:txBody>
          <a:bodyPr>
            <a:normAutofit fontScale="62500" lnSpcReduction="20000"/>
          </a:bodyPr>
          <a:lstStyle/>
          <a:p>
            <a:endParaRPr lang="ru-RU" sz="2600" b="1" dirty="0" smtClean="0"/>
          </a:p>
          <a:p>
            <a:r>
              <a:rPr lang="ru-RU" sz="2900" b="1" dirty="0" smtClean="0"/>
              <a:t>Солнечная </a:t>
            </a:r>
            <a:r>
              <a:rPr lang="ru-RU" sz="2900" b="1" dirty="0"/>
              <a:t>погода</a:t>
            </a:r>
          </a:p>
          <a:p>
            <a:r>
              <a:rPr lang="ru-RU" sz="2900" b="1" dirty="0"/>
              <a:t>Ясная погода </a:t>
            </a:r>
            <a:r>
              <a:rPr lang="ru-RU" sz="2900" dirty="0" smtClean="0"/>
              <a:t>(</a:t>
            </a:r>
            <a:r>
              <a:rPr lang="ru-RU" sz="2900" dirty="0"/>
              <a:t>светлость, яркость, </a:t>
            </a:r>
            <a:r>
              <a:rPr lang="ru-RU" sz="2900" dirty="0" smtClean="0"/>
              <a:t>сияние, ясно) </a:t>
            </a:r>
          </a:p>
          <a:p>
            <a:r>
              <a:rPr lang="ru-RU" sz="2900" b="1" dirty="0" smtClean="0"/>
              <a:t>Безоблачная погода </a:t>
            </a:r>
            <a:r>
              <a:rPr lang="ru-RU" sz="2900" dirty="0" smtClean="0"/>
              <a:t>- отсутствие </a:t>
            </a:r>
            <a:r>
              <a:rPr lang="ru-RU" sz="2900" dirty="0"/>
              <a:t>облачности </a:t>
            </a:r>
            <a:endParaRPr lang="ru-RU" sz="2900" b="1" dirty="0"/>
          </a:p>
          <a:p>
            <a:r>
              <a:rPr lang="ru-RU" sz="2900" b="1" dirty="0" smtClean="0"/>
              <a:t>Облачно, </a:t>
            </a:r>
            <a:r>
              <a:rPr lang="ru-RU" sz="2900" b="1" dirty="0"/>
              <a:t>облачная </a:t>
            </a:r>
            <a:r>
              <a:rPr lang="ru-RU" sz="2900" b="1" dirty="0" smtClean="0"/>
              <a:t>погода - </a:t>
            </a:r>
            <a:r>
              <a:rPr lang="ru-RU" sz="2900" dirty="0" smtClean="0"/>
              <a:t>небо </a:t>
            </a:r>
            <a:r>
              <a:rPr lang="ru-RU" sz="2900" dirty="0"/>
              <a:t>покрыто </a:t>
            </a:r>
            <a:r>
              <a:rPr lang="ru-RU" sz="2900" dirty="0" smtClean="0"/>
              <a:t>облаками -</a:t>
            </a:r>
            <a:endParaRPr lang="ru-RU" sz="2900" b="1" dirty="0"/>
          </a:p>
          <a:p>
            <a:r>
              <a:rPr lang="ru-RU" sz="2900" b="1" dirty="0" smtClean="0"/>
              <a:t>Малооблачно</a:t>
            </a:r>
            <a:r>
              <a:rPr lang="ru-RU" sz="2900" dirty="0" smtClean="0"/>
              <a:t> -  чуть-чуть облаков и много ясного неба.</a:t>
            </a:r>
          </a:p>
          <a:p>
            <a:r>
              <a:rPr lang="ru-RU" sz="2900" b="1" dirty="0" smtClean="0"/>
              <a:t>Переменная облачность</a:t>
            </a:r>
            <a:r>
              <a:rPr lang="ru-RU" sz="2900" dirty="0" smtClean="0"/>
              <a:t> </a:t>
            </a:r>
            <a:r>
              <a:rPr lang="ru-RU" sz="2900" dirty="0"/>
              <a:t>- </a:t>
            </a:r>
            <a:r>
              <a:rPr lang="ru-RU" sz="2900" dirty="0" smtClean="0"/>
              <a:t>половина </a:t>
            </a:r>
            <a:r>
              <a:rPr lang="ru-RU" sz="2900" dirty="0"/>
              <a:t>неба залита облаками, а половина - </a:t>
            </a:r>
            <a:r>
              <a:rPr lang="ru-RU" sz="2900" dirty="0" smtClean="0"/>
              <a:t>ясная </a:t>
            </a:r>
          </a:p>
          <a:p>
            <a:r>
              <a:rPr lang="ru-RU" sz="2900" b="1" dirty="0" smtClean="0"/>
              <a:t>Пасмурная - </a:t>
            </a:r>
            <a:r>
              <a:rPr lang="ru-RU" sz="2900" dirty="0" smtClean="0"/>
              <a:t>если </a:t>
            </a:r>
            <a:r>
              <a:rPr lang="ru-RU" sz="2900" dirty="0"/>
              <a:t>всё небо залито </a:t>
            </a:r>
            <a:r>
              <a:rPr lang="ru-RU" sz="2900" dirty="0" smtClean="0"/>
              <a:t>облаками.</a:t>
            </a:r>
          </a:p>
          <a:p>
            <a:r>
              <a:rPr lang="ru-RU" sz="2900" b="1" dirty="0" smtClean="0"/>
              <a:t>Промозглая</a:t>
            </a:r>
            <a:r>
              <a:rPr lang="ru-RU" sz="2900" dirty="0" smtClean="0"/>
              <a:t> - </a:t>
            </a:r>
            <a:r>
              <a:rPr lang="ru-RU" sz="2900" dirty="0"/>
              <a:t>сырая и дискомфортная </a:t>
            </a:r>
            <a:r>
              <a:rPr lang="ru-RU" sz="2900" dirty="0" smtClean="0"/>
              <a:t>погода</a:t>
            </a:r>
            <a:endParaRPr lang="ru-RU" sz="2900" dirty="0"/>
          </a:p>
          <a:p>
            <a:r>
              <a:rPr lang="ru-RU" sz="2900" b="1" dirty="0" smtClean="0"/>
              <a:t>Сухая </a:t>
            </a:r>
            <a:r>
              <a:rPr lang="ru-RU" sz="2900" b="1" dirty="0"/>
              <a:t>погода</a:t>
            </a:r>
          </a:p>
          <a:p>
            <a:r>
              <a:rPr lang="ru-RU" sz="2900" dirty="0"/>
              <a:t>Духота - </a:t>
            </a:r>
            <a:r>
              <a:rPr lang="ru-RU" sz="2900" b="1" dirty="0"/>
              <a:t>душная погода</a:t>
            </a:r>
          </a:p>
          <a:p>
            <a:r>
              <a:rPr lang="ru-RU" sz="2900" dirty="0"/>
              <a:t>Жара - </a:t>
            </a:r>
            <a:r>
              <a:rPr lang="ru-RU" sz="2900" b="1" dirty="0"/>
              <a:t>жаркая погода</a:t>
            </a:r>
          </a:p>
          <a:p>
            <a:r>
              <a:rPr lang="ru-RU" sz="2900" b="1" dirty="0" smtClean="0"/>
              <a:t>Засушливая погода </a:t>
            </a:r>
            <a:r>
              <a:rPr lang="ru-RU" sz="2900" dirty="0" smtClean="0"/>
              <a:t>(засуха) </a:t>
            </a:r>
            <a:r>
              <a:rPr lang="ru-RU" sz="2900" dirty="0"/>
              <a:t>- полное отсутствие дождей, влекущее ощутимую нехватку влаги в наземных экосистемах какого-либо </a:t>
            </a:r>
            <a:r>
              <a:rPr lang="ru-RU" sz="2900" dirty="0" smtClean="0"/>
              <a:t>региона.</a:t>
            </a:r>
            <a:endParaRPr lang="ru-RU" sz="2900" b="1" dirty="0"/>
          </a:p>
          <a:p>
            <a:r>
              <a:rPr lang="ru-RU" sz="2900" b="1" dirty="0" smtClean="0"/>
              <a:t>Пасмурная </a:t>
            </a:r>
            <a:r>
              <a:rPr lang="ru-RU" sz="2900" b="1" dirty="0"/>
              <a:t>без </a:t>
            </a:r>
            <a:r>
              <a:rPr lang="ru-RU" sz="2900" b="1" dirty="0" smtClean="0"/>
              <a:t>осадков</a:t>
            </a:r>
          </a:p>
          <a:p>
            <a:r>
              <a:rPr lang="ru-RU" sz="2900" b="1" dirty="0" smtClean="0"/>
              <a:t>Дождливая погода - </a:t>
            </a:r>
            <a:r>
              <a:rPr lang="ru-RU" sz="2900" dirty="0" smtClean="0"/>
              <a:t>пасмурная </a:t>
            </a:r>
            <a:r>
              <a:rPr lang="ru-RU" sz="2900" dirty="0"/>
              <a:t>с осадками </a:t>
            </a:r>
            <a:endParaRPr lang="ru-RU" sz="2900" b="1" dirty="0"/>
          </a:p>
          <a:p>
            <a:r>
              <a:rPr lang="ru-RU" sz="2900" b="1" dirty="0" smtClean="0"/>
              <a:t>Морось - </a:t>
            </a:r>
            <a:r>
              <a:rPr lang="ru-RU" sz="2900" dirty="0" smtClean="0"/>
              <a:t>мелкий </a:t>
            </a:r>
            <a:r>
              <a:rPr lang="ru-RU" sz="2900" dirty="0"/>
              <a:t>дождь очень медленно </a:t>
            </a:r>
            <a:r>
              <a:rPr lang="ru-RU" sz="2900" dirty="0" smtClean="0"/>
              <a:t>выпадающий из облаков или тумана</a:t>
            </a:r>
            <a:endParaRPr lang="ru-RU" sz="2900" dirty="0"/>
          </a:p>
          <a:p>
            <a:r>
              <a:rPr lang="ru-RU" sz="2900" b="1" dirty="0"/>
              <a:t>Слякоть </a:t>
            </a:r>
            <a:r>
              <a:rPr lang="ru-RU" sz="2900" b="1" dirty="0" smtClean="0"/>
              <a:t>- </a:t>
            </a:r>
            <a:r>
              <a:rPr lang="ru-RU" sz="2900" dirty="0" smtClean="0"/>
              <a:t>жидкая </a:t>
            </a:r>
            <a:r>
              <a:rPr lang="ru-RU" sz="2900" dirty="0"/>
              <a:t>грязь, образующаяся от дождя и мокрого снега в сырую </a:t>
            </a:r>
            <a:r>
              <a:rPr lang="ru-RU" sz="2900" dirty="0" smtClean="0"/>
              <a:t>погоду</a:t>
            </a:r>
            <a:endParaRPr lang="ru-RU" sz="2900" dirty="0"/>
          </a:p>
          <a:p>
            <a:r>
              <a:rPr lang="ru-RU" sz="2900" b="1" dirty="0"/>
              <a:t>Морозная </a:t>
            </a:r>
            <a:r>
              <a:rPr lang="ru-RU" sz="2900" b="1" dirty="0" smtClean="0"/>
              <a:t>погода</a:t>
            </a:r>
            <a:endParaRPr lang="ru-RU" sz="2900" b="1" dirty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r>
              <a:rPr lang="ru-RU" sz="3600" dirty="0"/>
              <a:t>Виды погоды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256" y="476672"/>
            <a:ext cx="1100064" cy="110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501008"/>
            <a:ext cx="1401240" cy="96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1608"/>
            <a:ext cx="1224136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04" y="5085184"/>
            <a:ext cx="690256" cy="772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805" y="1916832"/>
            <a:ext cx="93610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00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59" cy="5040560"/>
          </a:xfrm>
        </p:spPr>
        <p:txBody>
          <a:bodyPr/>
          <a:lstStyle/>
          <a:p>
            <a:r>
              <a:rPr lang="ru-RU" sz="2000" dirty="0" smtClean="0"/>
              <a:t>Тема </a:t>
            </a:r>
            <a:r>
              <a:rPr lang="ru-RU" sz="2000" dirty="0"/>
              <a:t>погоды является самой актуальной и популярной в среде человеческого </a:t>
            </a:r>
            <a:r>
              <a:rPr lang="ru-RU" sz="2000" dirty="0" smtClean="0"/>
              <a:t>общения. Почему?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144" y="260648"/>
            <a:ext cx="8229600" cy="898360"/>
          </a:xfrm>
        </p:spPr>
        <p:txBody>
          <a:bodyPr/>
          <a:lstStyle/>
          <a:p>
            <a:r>
              <a:rPr lang="ru-RU" dirty="0" smtClean="0"/>
              <a:t>Погода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57885"/>
            <a:ext cx="4215190" cy="415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40152" y="2636912"/>
            <a:ext cx="2952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Жизнь каждого человека в большей или меньшей степени зависит от погоды в том месте, где он живет и работает</a:t>
            </a:r>
          </a:p>
        </p:txBody>
      </p:sp>
    </p:spTree>
    <p:extLst>
      <p:ext uri="{BB962C8B-B14F-4D97-AF65-F5344CB8AC3E}">
        <p14:creationId xmlns:p14="http://schemas.microsoft.com/office/powerpoint/2010/main" val="268457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00808"/>
            <a:ext cx="8640959" cy="4968552"/>
          </a:xfrm>
        </p:spPr>
        <p:txBody>
          <a:bodyPr>
            <a:normAutofit/>
          </a:bodyPr>
          <a:lstStyle/>
          <a:p>
            <a:r>
              <a:rPr lang="ru-RU" sz="2000" dirty="0"/>
              <a:t>Все мы любим какую-то погоду, каждый </a:t>
            </a:r>
            <a:r>
              <a:rPr lang="ru-RU" sz="2000" dirty="0" smtClean="0"/>
              <a:t>разную…</a:t>
            </a:r>
          </a:p>
          <a:p>
            <a:r>
              <a:rPr lang="ru-RU" sz="2000" dirty="0" smtClean="0"/>
              <a:t>Одни любят </a:t>
            </a:r>
            <a:r>
              <a:rPr lang="ru-RU" sz="2000" dirty="0"/>
              <a:t>осеннюю погоду, когда вокруг стоит туман и идет мелкий дождик. </a:t>
            </a:r>
            <a:endParaRPr lang="ru-RU" sz="2000" dirty="0" smtClean="0"/>
          </a:p>
          <a:p>
            <a:r>
              <a:rPr lang="ru-RU" sz="2000" dirty="0" smtClean="0"/>
              <a:t>Другие </a:t>
            </a:r>
            <a:r>
              <a:rPr lang="ru-RU" sz="2000" dirty="0"/>
              <a:t>же любят, когда светит </a:t>
            </a:r>
            <a:r>
              <a:rPr lang="ru-RU" sz="2000" dirty="0" smtClean="0"/>
              <a:t>солнце…</a:t>
            </a:r>
          </a:p>
          <a:p>
            <a:r>
              <a:rPr lang="ru-RU" sz="2000" dirty="0" smtClean="0"/>
              <a:t>В </a:t>
            </a:r>
            <a:r>
              <a:rPr lang="ru-RU" sz="2000" dirty="0"/>
              <a:t>общем, у каждого человека есть любимая погода. 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А какую погоду любишь ты?</a:t>
            </a:r>
            <a:endParaRPr lang="ru-RU" sz="3600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57263"/>
            <a:ext cx="3781028" cy="3171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14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02440"/>
          </a:xfrm>
        </p:spPr>
        <p:txBody>
          <a:bodyPr>
            <a:normAutofit/>
          </a:bodyPr>
          <a:lstStyle/>
          <a:p>
            <a:r>
              <a:rPr lang="ru-RU" sz="3600" dirty="0"/>
              <a:t>Когда природа не может </a:t>
            </a:r>
            <a:r>
              <a:rPr lang="ru-RU" sz="3600" dirty="0" smtClean="0"/>
              <a:t>угодить …</a:t>
            </a:r>
            <a:endParaRPr lang="ru-RU" sz="36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7028"/>
            <a:ext cx="3888432" cy="546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06613"/>
            <a:ext cx="8478374" cy="4267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704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любит дождь?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628800"/>
            <a:ext cx="4173525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988" y="3677538"/>
            <a:ext cx="452314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916" y="3677538"/>
            <a:ext cx="238222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44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1" name="Picture 3" descr="D:\1 МОИ ДОКУМЕНТЫ\1 СЮН\2 ПРОГРАММЫ !!!!!!!\1  ПРОГРАММА ЖИВАЯ ЭКОЛОГИЯ\5 СОДЕРЖАНИЕ МЫ ПОЗНАЁМ МИР\2 Мы познаём мир\1  К ЗАНЯТИЮ ЧЕЛОВЕК И ПОГОДА\3194278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20" y="332656"/>
            <a:ext cx="5792675" cy="161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058" y="2276872"/>
            <a:ext cx="4788860" cy="4315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93032"/>
            <a:ext cx="3336032" cy="333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99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7253" y="270854"/>
            <a:ext cx="8229600" cy="104237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Дождь это здорово!</a:t>
            </a:r>
            <a:endParaRPr lang="ru-RU" sz="3600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2501916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00808"/>
            <a:ext cx="39624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155" y="4381357"/>
            <a:ext cx="2549565" cy="241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66" y="1313230"/>
            <a:ext cx="8774822" cy="5544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464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А ещё после дождя растут грибы</a:t>
            </a:r>
            <a:endParaRPr lang="ru-RU" sz="3600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42886"/>
            <a:ext cx="5328592" cy="520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653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Хотя многие предпочитают в дождь сидеть дома! Пить чай и слушать шум падающих капель! </a:t>
            </a:r>
            <a:endParaRPr lang="ru-RU" sz="3200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4896544" cy="480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783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Грустно, когда идёт дождь?</a:t>
            </a:r>
            <a:br>
              <a:rPr lang="ru-RU" dirty="0" smtClean="0"/>
            </a:br>
            <a:r>
              <a:rPr lang="ru-RU" dirty="0" smtClean="0"/>
              <a:t>А Вы знаете, что …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39" b="6408"/>
          <a:stretch/>
        </p:blipFill>
        <p:spPr bwMode="auto">
          <a:xfrm>
            <a:off x="323528" y="6021288"/>
            <a:ext cx="8684468" cy="62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0" t="9368" r="7296" b="25702"/>
          <a:stretch/>
        </p:blipFill>
        <p:spPr bwMode="auto">
          <a:xfrm>
            <a:off x="1187624" y="1609722"/>
            <a:ext cx="6768752" cy="4281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47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СЮН\ПРОГРАММЫ !!!!!!!\1  ПРОГРАММА ЖИВАЯ ЭКОЛОГИЯ\5 СОДЕРЖАНИЕ МЫ ПОЗНАЁМ МИР\1 Мир, в котором мы живём\1  МИР В КОТОРОМ МЫ ЖИВЁМ\КОСМОС\ФОТО ПЛАНЕТЫ\x_856da3a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2996952"/>
            <a:ext cx="3451225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584176"/>
          </a:xfrm>
        </p:spPr>
        <p:txBody>
          <a:bodyPr>
            <a:normAutofit/>
          </a:bodyPr>
          <a:lstStyle/>
          <a:p>
            <a:r>
              <a:rPr lang="ru-RU" sz="3600" dirty="0"/>
              <a:t>Почему на Земле такая разная погода?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44790" y="2132856"/>
            <a:ext cx="4956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Причины погодных изменений</a:t>
            </a:r>
          </a:p>
        </p:txBody>
      </p:sp>
    </p:spTree>
    <p:extLst>
      <p:ext uri="{BB962C8B-B14F-4D97-AF65-F5344CB8AC3E}">
        <p14:creationId xmlns:p14="http://schemas.microsoft.com/office/powerpoint/2010/main" val="3519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59" cy="4752528"/>
          </a:xfrm>
        </p:spPr>
        <p:txBody>
          <a:bodyPr/>
          <a:lstStyle/>
          <a:p>
            <a:r>
              <a:rPr lang="ru-RU" dirty="0"/>
              <a:t>Солнце согревает нашу Землю по разному, поэтому на Земле разный климат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 fontScale="90000"/>
          </a:bodyPr>
          <a:lstStyle/>
          <a:p>
            <a:r>
              <a:rPr lang="ru-RU" dirty="0"/>
              <a:t>На прошлом занятии</a:t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509" y="2559359"/>
            <a:ext cx="6885458" cy="4111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35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055018"/>
            <a:ext cx="4464495" cy="447032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От </a:t>
            </a:r>
            <a:r>
              <a:rPr lang="ru-RU" sz="2000" dirty="0"/>
              <a:t>того, какая на дворе погода </a:t>
            </a:r>
            <a:r>
              <a:rPr lang="ru-RU" sz="2000" u="sng" dirty="0" smtClean="0"/>
              <a:t>зависят наши планы </a:t>
            </a:r>
            <a:r>
              <a:rPr lang="ru-RU" sz="2000" u="sng" dirty="0"/>
              <a:t>на ближайшее </a:t>
            </a:r>
            <a:r>
              <a:rPr lang="ru-RU" sz="2000" u="sng" dirty="0" smtClean="0"/>
              <a:t>время.</a:t>
            </a:r>
          </a:p>
          <a:p>
            <a:r>
              <a:rPr lang="ru-RU" sz="2000" dirty="0"/>
              <a:t>Каждый день, едва проснувшись, мы выглядываем в окошко. </a:t>
            </a:r>
            <a:endParaRPr lang="ru-RU" sz="2000" dirty="0" smtClean="0"/>
          </a:p>
          <a:p>
            <a:r>
              <a:rPr lang="ru-RU" sz="2000" dirty="0" smtClean="0"/>
              <a:t>Мы </a:t>
            </a:r>
            <a:r>
              <a:rPr lang="ru-RU" sz="2000" dirty="0"/>
              <a:t>хотим знать, что одеть сегодня, </a:t>
            </a:r>
            <a:endParaRPr lang="ru-RU" sz="2000" dirty="0" smtClean="0"/>
          </a:p>
          <a:p>
            <a:r>
              <a:rPr lang="ru-RU" sz="2000" dirty="0" smtClean="0"/>
              <a:t>какая </a:t>
            </a:r>
            <a:r>
              <a:rPr lang="ru-RU" sz="2000" dirty="0"/>
              <a:t>температура на </a:t>
            </a:r>
            <a:r>
              <a:rPr lang="ru-RU" sz="2000" dirty="0" smtClean="0"/>
              <a:t>улице, </a:t>
            </a:r>
          </a:p>
          <a:p>
            <a:r>
              <a:rPr lang="ru-RU" sz="2000" dirty="0" smtClean="0"/>
              <a:t>сильный </a:t>
            </a:r>
            <a:r>
              <a:rPr lang="ru-RU" sz="2000" dirty="0"/>
              <a:t>ли ветер, </a:t>
            </a:r>
            <a:endParaRPr lang="ru-RU" sz="2000" dirty="0" smtClean="0"/>
          </a:p>
          <a:p>
            <a:r>
              <a:rPr lang="ru-RU" sz="2000" dirty="0" smtClean="0"/>
              <a:t>есть </a:t>
            </a:r>
            <a:r>
              <a:rPr lang="ru-RU" sz="2000" dirty="0"/>
              <a:t>ли дождь брать зонтик или не брать…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Погода </a:t>
            </a:r>
            <a:r>
              <a:rPr lang="ru-RU" sz="3600" dirty="0"/>
              <a:t>влияет практически на </a:t>
            </a:r>
            <a:r>
              <a:rPr lang="ru-RU" sz="3600" dirty="0" smtClean="0"/>
              <a:t>всю нашу жизнь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" t="5489" r="3387" b="3831"/>
          <a:stretch/>
        </p:blipFill>
        <p:spPr bwMode="auto">
          <a:xfrm>
            <a:off x="4644008" y="2223749"/>
            <a:ext cx="4248472" cy="3702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" t="5040" r="7167" b="15063"/>
          <a:stretch/>
        </p:blipFill>
        <p:spPr bwMode="auto">
          <a:xfrm>
            <a:off x="323528" y="1772816"/>
            <a:ext cx="4176000" cy="5023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1"/>
            <a:ext cx="9144000" cy="660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21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1691146"/>
            <a:ext cx="4680520" cy="4884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dirty="0" smtClean="0">
                <a:latin typeface="Times New Roman" pitchFamily="18" charset="0"/>
              </a:rPr>
              <a:t>Вращение </a:t>
            </a:r>
            <a:r>
              <a:rPr lang="ru-RU" altLang="ru-RU" dirty="0">
                <a:latin typeface="Times New Roman" pitchFamily="18" charset="0"/>
              </a:rPr>
              <a:t>Земли </a:t>
            </a:r>
            <a:r>
              <a:rPr lang="ru-RU" altLang="ru-RU" dirty="0" smtClean="0">
                <a:latin typeface="Times New Roman" pitchFamily="18" charset="0"/>
              </a:rPr>
              <a:t>вокруг </a:t>
            </a:r>
            <a:r>
              <a:rPr lang="ru-RU" altLang="ru-RU" dirty="0">
                <a:latin typeface="Times New Roman" pitchFamily="18" charset="0"/>
              </a:rPr>
              <a:t>своей </a:t>
            </a:r>
            <a:r>
              <a:rPr lang="ru-RU" altLang="ru-RU" dirty="0" smtClean="0">
                <a:latin typeface="Times New Roman" pitchFamily="18" charset="0"/>
              </a:rPr>
              <a:t>оси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321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Смена дня и </a:t>
            </a:r>
            <a:r>
              <a:rPr lang="ru-RU" dirty="0" smtClean="0"/>
              <a:t>ночи на Земле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4256322" cy="248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50" y="3573016"/>
            <a:ext cx="4048812" cy="2525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12" y="1921998"/>
            <a:ext cx="8670676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49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dirty="0"/>
          </a:p>
        </p:txBody>
      </p:sp>
      <p:pic>
        <p:nvPicPr>
          <p:cNvPr id="28674" name="Picture 2" descr="D:\1 МОИ ДОКУМЕНТЫ\1 СЮН\2 ПРОГРАММЫ !!!!!!!\1  ПРОГРАММА ЖИВАЯ ЭКОЛОГИЯ\5 СОДЕРЖАНИЕ МЫ ПОЗНАЁМ МИР\2 Мы познаём мир\1  К ЗАНЯТИЮ ЧЕЛОВЕК И ПОГОДА\QJHDZYIIUa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04" y="332656"/>
            <a:ext cx="8049144" cy="628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36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49736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Рисунок день - ночь.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В России день, в Америке - …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9" b="-6732"/>
          <a:stretch/>
        </p:blipFill>
        <p:spPr bwMode="auto">
          <a:xfrm>
            <a:off x="1187624" y="2204864"/>
            <a:ext cx="6708508" cy="45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004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Наклон </a:t>
            </a:r>
            <a:r>
              <a:rPr lang="ru-RU" sz="3600" dirty="0"/>
              <a:t>земной оси и движение земли вокруг солнца являются </a:t>
            </a:r>
            <a:r>
              <a:rPr lang="ru-RU" sz="3600" dirty="0" smtClean="0"/>
              <a:t>причиной …</a:t>
            </a:r>
            <a:endParaRPr lang="ru-RU" sz="3600" dirty="0"/>
          </a:p>
        </p:txBody>
      </p:sp>
      <p:pic>
        <p:nvPicPr>
          <p:cNvPr id="14338" name="Picture 2" descr="https://mayaksbor.ru/upload/iblock/65a/65a79a279cadb55c2929f46b3adc0d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-2331639"/>
            <a:ext cx="2117031" cy="141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996952"/>
            <a:ext cx="2316467" cy="2419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66578"/>
            <a:ext cx="3738614" cy="3738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D:\1 МОИ ДОКУМЕНТЫ\1 СЮН\2 ПРОГРАММЫ !!!!!!!\1  ПРОГРАММА ЖИВАЯ ЭКОЛОГИЯ\5 СОДЕРЖАНИЕ МЫ ПОЗНАЁМ МИР\2 Мы познаём мир\1  К ЗАНЯТИЮ ЧЕЛОВЕК И ПОГОДА\27569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39707"/>
            <a:ext cx="2394266" cy="319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45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Времена года и погода</a:t>
            </a:r>
          </a:p>
        </p:txBody>
      </p:sp>
      <p:pic>
        <p:nvPicPr>
          <p:cNvPr id="296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64083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1772816"/>
            <a:ext cx="41764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Сколько Вы знаете времён года?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05000" y="2708920"/>
            <a:ext cx="41764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Какие Вы </a:t>
            </a:r>
            <a:r>
              <a:rPr lang="ru-RU" sz="2000" dirty="0">
                <a:solidFill>
                  <a:schemeClr val="bg1"/>
                </a:solidFill>
              </a:rPr>
              <a:t>знаете </a:t>
            </a:r>
            <a:r>
              <a:rPr lang="ru-RU" sz="2000" dirty="0" smtClean="0">
                <a:solidFill>
                  <a:schemeClr val="bg1"/>
                </a:solidFill>
              </a:rPr>
              <a:t>месяцы </a:t>
            </a:r>
            <a:r>
              <a:rPr lang="ru-RU" sz="2000" dirty="0">
                <a:solidFill>
                  <a:schemeClr val="bg1"/>
                </a:solidFill>
              </a:rPr>
              <a:t>года?</a:t>
            </a:r>
          </a:p>
        </p:txBody>
      </p:sp>
    </p:spTree>
    <p:extLst>
      <p:ext uri="{BB962C8B-B14F-4D97-AF65-F5344CB8AC3E}">
        <p14:creationId xmlns:p14="http://schemas.microsoft.com/office/powerpoint/2010/main" val="347453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700808"/>
            <a:ext cx="7408333" cy="3450696"/>
          </a:xfrm>
        </p:spPr>
        <p:txBody>
          <a:bodyPr/>
          <a:lstStyle/>
          <a:p>
            <a:r>
              <a:rPr lang="ru-RU" dirty="0" smtClean="0"/>
              <a:t>Работа в альбоме «Времена и месяцы года»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1 МОИ ДОКУМЕНТЫ\1 СЮН\2 ПРОГРАММЫ !!!!!!!\1  ПРОГРАММА ЖИВАЯ ЭКОЛОГИЯ\5 СОДЕРЖАНИЕ МЫ ПОЗНАЁМ МИР\2 Мы познаём мир\1  К ЗАНЯТИЮ ЧЕЛОВЕК И ПОГОДА\К ЗАНЯТИЮ ЧЕЛОВЕК И ПОГОДА\печатать\14425d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289423"/>
            <a:ext cx="4552950" cy="455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50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74448"/>
          </a:xfrm>
        </p:spPr>
        <p:txBody>
          <a:bodyPr/>
          <a:lstStyle/>
          <a:p>
            <a:r>
              <a:rPr lang="ru-RU" dirty="0" smtClean="0"/>
              <a:t>Месяцы года</a:t>
            </a:r>
            <a:endParaRPr lang="ru-RU" dirty="0"/>
          </a:p>
        </p:txBody>
      </p:sp>
      <p:pic>
        <p:nvPicPr>
          <p:cNvPr id="27650" name="Picture 2" descr="D:\1 МОИ ДОКУМЕНТЫ\1 СЮН\2 ПРОГРАММЫ !!!!!!!\1  ПРОГРАММА ЖИВАЯ ЭКОЛОГИЯ\5 СОДЕРЖАНИЕ МЫ ПОЗНАЁМ МИР\2 Мы познаём мир\1  К ЗАНЯТИЮ ЧЕЛОВЕК И ПОГОДА\28c3dc2ee433d21af8adb82de71128a1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10121"/>
          <a:stretch/>
        </p:blipFill>
        <p:spPr bwMode="auto">
          <a:xfrm>
            <a:off x="242357" y="1196752"/>
            <a:ext cx="8722131" cy="549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97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104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pic>
        <p:nvPicPr>
          <p:cNvPr id="6" name="Picture 2" descr="D:\1 МОИ ДОКУМЕНТЫ\1 СЮН\2 ПРОГРАММЫ !!!!!!!\1  ПРОГРАММА ЖИВАЯ ЭКОЛОГИЯ\5 СОДЕРЖАНИЕ МЫ ПОЗНАЁМ МИР\2 Мы познаём мир\1  К ЗАНЯТИЮ ЧЕЛОВЕК И ПОГОДА\slide_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08979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88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434488"/>
          </a:xfrm>
        </p:spPr>
        <p:txBody>
          <a:bodyPr>
            <a:normAutofit/>
          </a:bodyPr>
          <a:lstStyle/>
          <a:p>
            <a:r>
              <a:rPr lang="ru-RU" sz="3600" dirty="0"/>
              <a:t>Анимация сезонных изменений, в том числе снежного покрова в течение года</a:t>
            </a:r>
          </a:p>
        </p:txBody>
      </p:sp>
      <p:pic>
        <p:nvPicPr>
          <p:cNvPr id="26626" name="Picture 2" descr="D:\1 МОИ ДОКУМЕНТЫ\1 СЮН\2 ПРОГРАММЫ !!!!!!!\1  ПРОГРАММА ЖИВАЯ ЭКОЛОГИЯ\5 СОДЕРЖАНИЕ МЫ ПОЗНАЁМ МИР\2 Мы познаём мир\1  К ЗАНЯТИЮ ЧЕЛОВЕК И ПОГОДА\Анимация сезонных изменений, в том числе снежного покрова в течение года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691323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61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Планы на выходные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6" r="678"/>
          <a:stretch/>
        </p:blipFill>
        <p:spPr bwMode="auto">
          <a:xfrm>
            <a:off x="251520" y="1628800"/>
            <a:ext cx="4764315" cy="369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12976"/>
            <a:ext cx="3749675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3216001"/>
            <a:ext cx="4005874" cy="3448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320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Какое время года будет в России </a:t>
            </a:r>
            <a:br>
              <a:rPr lang="ru-RU" dirty="0" smtClean="0"/>
            </a:br>
            <a:r>
              <a:rPr lang="ru-RU" dirty="0" smtClean="0"/>
              <a:t>и Австралии?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65701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2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Почему </a:t>
            </a:r>
            <a:r>
              <a:rPr lang="ru-RU" b="1" dirty="0"/>
              <a:t>происходит смена времён года?</a:t>
            </a:r>
            <a:br>
              <a:rPr lang="ru-RU" b="1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4824"/>
            <a:ext cx="4876800" cy="32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5229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Из-за удаления и приближения Земли к Солнцу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44899" y="6093296"/>
            <a:ext cx="4238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Из-за вращения Земли вокруг своей оси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5672648"/>
            <a:ext cx="2787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Из-за наклона земной оси</a:t>
            </a:r>
          </a:p>
        </p:txBody>
      </p:sp>
    </p:spTree>
    <p:extLst>
      <p:ext uri="{BB962C8B-B14F-4D97-AF65-F5344CB8AC3E}">
        <p14:creationId xmlns:p14="http://schemas.microsoft.com/office/powerpoint/2010/main" val="35765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52" y="207040"/>
            <a:ext cx="8640428" cy="6318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27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Предлагаю изучить эту тему методом проекта </a:t>
            </a:r>
            <a:r>
              <a:rPr lang="ru-RU" dirty="0" smtClean="0"/>
              <a:t>Работать </a:t>
            </a:r>
            <a:r>
              <a:rPr lang="ru-RU" dirty="0"/>
              <a:t>будем в группах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работе будем использовать метеорологические приборы, компьютер, цифровой фотоаппарат </a:t>
            </a:r>
            <a:endParaRPr lang="ru-RU" dirty="0" smtClean="0"/>
          </a:p>
          <a:p>
            <a:r>
              <a:rPr lang="ru-RU" dirty="0" smtClean="0"/>
              <a:t>По </a:t>
            </a:r>
            <a:r>
              <a:rPr lang="ru-RU" dirty="0"/>
              <a:t>всем вопросам проекта проводятся консультации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13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8640959" cy="4608512"/>
          </a:xfrm>
        </p:spPr>
        <p:txBody>
          <a:bodyPr>
            <a:normAutofit fontScale="40000" lnSpcReduction="20000"/>
          </a:bodyPr>
          <a:lstStyle/>
          <a:p>
            <a:r>
              <a:rPr lang="ru-RU" sz="4300" dirty="0"/>
              <a:t>Метеозависимость: миф или </a:t>
            </a:r>
            <a:r>
              <a:rPr lang="ru-RU" sz="4300" dirty="0" smtClean="0"/>
              <a:t>реальность </a:t>
            </a:r>
            <a:r>
              <a:rPr lang="ru-RU" sz="4300" u="sng" dirty="0">
                <a:hlinkClick r:id="rId2"/>
              </a:rPr>
              <a:t>https://health.mail.ru/news/meteozavisimost_mif_ili_realnost/</a:t>
            </a:r>
            <a:r>
              <a:rPr lang="ru-RU" sz="4300" dirty="0"/>
              <a:t> </a:t>
            </a:r>
          </a:p>
          <a:p>
            <a:r>
              <a:rPr lang="ru-RU" sz="4300" dirty="0"/>
              <a:t>Что называется погодой</a:t>
            </a:r>
            <a:r>
              <a:rPr lang="ru-RU" sz="4300" dirty="0" smtClean="0"/>
              <a:t>? </a:t>
            </a:r>
            <a:r>
              <a:rPr lang="ru-RU" sz="4300" dirty="0" smtClean="0">
                <a:hlinkClick r:id="rId3"/>
              </a:rPr>
              <a:t>https</a:t>
            </a:r>
            <a:r>
              <a:rPr lang="ru-RU" sz="4300" dirty="0">
                <a:hlinkClick r:id="rId3"/>
              </a:rPr>
              <a:t>://</a:t>
            </a:r>
            <a:r>
              <a:rPr lang="ru-RU" sz="4300" dirty="0" smtClean="0">
                <a:hlinkClick r:id="rId3"/>
              </a:rPr>
              <a:t>travelask.ru/questions/86932-chto-nazyvaetsya-pogodoy</a:t>
            </a:r>
            <a:endParaRPr lang="ru-RU" sz="4300" dirty="0" smtClean="0"/>
          </a:p>
          <a:p>
            <a:r>
              <a:rPr lang="ru-RU" sz="4300" dirty="0"/>
              <a:t>Погода - классификация, критерии и характеристики </a:t>
            </a:r>
            <a:r>
              <a:rPr lang="en-US" sz="4300" dirty="0">
                <a:hlinkClick r:id="rId4"/>
              </a:rPr>
              <a:t>https://vodamama.com/weather.html</a:t>
            </a:r>
            <a:r>
              <a:rPr lang="ru-RU" sz="4300" dirty="0"/>
              <a:t> </a:t>
            </a:r>
          </a:p>
          <a:p>
            <a:r>
              <a:rPr lang="ru-RU" sz="4300" dirty="0"/>
              <a:t>Ясно </a:t>
            </a:r>
            <a:r>
              <a:rPr lang="en-US" sz="4300" dirty="0">
                <a:hlinkClick r:id="rId5"/>
              </a:rPr>
              <a:t>https://weather.fandom.com/ru/wiki/%D0%AF%D1%81%D0%BD%D0%BE</a:t>
            </a:r>
            <a:endParaRPr lang="ru-RU" sz="4300" dirty="0"/>
          </a:p>
          <a:p>
            <a:r>
              <a:rPr lang="ru-RU" sz="4300" dirty="0"/>
              <a:t>Морось </a:t>
            </a:r>
            <a:r>
              <a:rPr lang="en-US" sz="4300" dirty="0">
                <a:hlinkClick r:id="rId6"/>
              </a:rPr>
              <a:t>https://ru.wikipedia.org/wiki/%D0%9C%D0%BE%D1%80%D0%BE%D1%81%D1%8C</a:t>
            </a:r>
            <a:endParaRPr lang="ru-RU" sz="4300" dirty="0"/>
          </a:p>
          <a:p>
            <a:r>
              <a:rPr lang="ru-RU" sz="4300" dirty="0"/>
              <a:t>Слякоть </a:t>
            </a:r>
            <a:r>
              <a:rPr lang="en-US" sz="4300" dirty="0">
                <a:hlinkClick r:id="rId7"/>
              </a:rPr>
              <a:t>https://dic.academic.ru/dic.nsf/ushakov/1030178</a:t>
            </a:r>
            <a:endParaRPr lang="ru-RU" sz="4300" dirty="0"/>
          </a:p>
          <a:p>
            <a:r>
              <a:rPr lang="ru-RU" sz="4300" dirty="0"/>
              <a:t>Прикольные картинки про погоду </a:t>
            </a:r>
            <a:r>
              <a:rPr lang="en-US" sz="4300" dirty="0">
                <a:hlinkClick r:id="rId8"/>
              </a:rPr>
              <a:t>https://proprikol.ru/kartinki/prikolnye-kartinki-pro-pogodu-50-foto.html</a:t>
            </a:r>
            <a:endParaRPr lang="ru-RU" sz="4300" dirty="0"/>
          </a:p>
          <a:p>
            <a:r>
              <a:rPr lang="ru-RU" sz="4300" dirty="0"/>
              <a:t>Прикольные картинки про погоду </a:t>
            </a:r>
            <a:r>
              <a:rPr lang="en-US" sz="4300" dirty="0">
                <a:hlinkClick r:id="rId9"/>
              </a:rPr>
              <a:t>https://bipbap.ru/pictures/prikolnye-kartinki-pro-pogodu-39-foto.html</a:t>
            </a:r>
            <a:r>
              <a:rPr lang="ru-RU" sz="4300" dirty="0"/>
              <a:t> </a:t>
            </a:r>
          </a:p>
          <a:p>
            <a:pPr marL="0" indent="0">
              <a:buNone/>
            </a:pPr>
            <a:endParaRPr lang="ru-RU" sz="2900" dirty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сайты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79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85097"/>
            <a:ext cx="8229600" cy="1114384"/>
          </a:xfrm>
        </p:spPr>
        <p:txBody>
          <a:bodyPr/>
          <a:lstStyle/>
          <a:p>
            <a:r>
              <a:rPr lang="ru-RU" dirty="0" smtClean="0"/>
              <a:t>Планы на каникулы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344816" cy="4830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96" y="1223579"/>
            <a:ext cx="8290592" cy="5445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93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Планы на Новый год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1" y="1844824"/>
            <a:ext cx="8028880" cy="4281339"/>
          </a:xfrm>
        </p:spPr>
        <p:txBody>
          <a:bodyPr/>
          <a:lstStyle/>
          <a:p>
            <a:r>
              <a:rPr lang="ru-RU" dirty="0"/>
              <a:t>Травка </a:t>
            </a:r>
            <a:r>
              <a:rPr lang="ru-RU" dirty="0" smtClean="0"/>
              <a:t>зеленеет, </a:t>
            </a:r>
            <a:r>
              <a:rPr lang="ru-RU" dirty="0"/>
              <a:t>зимний </a:t>
            </a:r>
            <a:r>
              <a:rPr lang="ru-RU" dirty="0" smtClean="0"/>
              <a:t>дождик </a:t>
            </a:r>
            <a:r>
              <a:rPr lang="ru-RU" dirty="0"/>
              <a:t>льёт…</a:t>
            </a:r>
          </a:p>
          <a:p>
            <a:r>
              <a:rPr lang="ru-RU" dirty="0" smtClean="0"/>
              <a:t>В сапогах резиновых Дед Мороз идёт!</a:t>
            </a:r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81000"/>
            <a:ext cx="9134475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575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916832"/>
            <a:ext cx="8856984" cy="4727773"/>
          </a:xfrm>
        </p:spPr>
        <p:txBody>
          <a:bodyPr/>
          <a:lstStyle/>
          <a:p>
            <a:r>
              <a:rPr lang="ru-RU" dirty="0" smtClean="0"/>
              <a:t>настроение;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здоровье;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даже самочувствие у метеозависимых людей.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От </a:t>
            </a:r>
            <a:r>
              <a:rPr lang="ru-RU" dirty="0"/>
              <a:t>того, какая на дворе погода зависят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886" y="1611206"/>
            <a:ext cx="2788816" cy="175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740" y="3429000"/>
            <a:ext cx="1396347" cy="1551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376" y="3313472"/>
            <a:ext cx="1667024" cy="16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070" y="4655393"/>
            <a:ext cx="1816632" cy="198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142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76872"/>
            <a:ext cx="8640959" cy="4392488"/>
          </a:xfrm>
        </p:spPr>
        <p:txBody>
          <a:bodyPr>
            <a:normAutofit/>
          </a:bodyPr>
          <a:lstStyle/>
          <a:p>
            <a:r>
              <a:rPr lang="ru-RU" sz="2000" u="sng" dirty="0" smtClean="0"/>
              <a:t>- это </a:t>
            </a:r>
            <a:r>
              <a:rPr lang="ru-RU" sz="2000" u="sng" dirty="0"/>
              <a:t>индивидуальная реакция организма на погодные явления</a:t>
            </a:r>
            <a:r>
              <a:rPr lang="ru-RU" sz="2000" u="sng" dirty="0" smtClean="0"/>
              <a:t>.</a:t>
            </a:r>
          </a:p>
          <a:p>
            <a:r>
              <a:rPr lang="ru-RU" sz="2000" dirty="0" smtClean="0"/>
              <a:t>Чаще </a:t>
            </a:r>
            <a:r>
              <a:rPr lang="ru-RU" sz="2000" dirty="0"/>
              <a:t>всего это сонливость и </a:t>
            </a:r>
            <a:r>
              <a:rPr lang="ru-RU" sz="2000" dirty="0" smtClean="0"/>
              <a:t>вялость, головная боль, тошнота и т.д.</a:t>
            </a:r>
          </a:p>
          <a:p>
            <a:r>
              <a:rPr lang="ru-RU" sz="2000" dirty="0" smtClean="0"/>
              <a:t>По</a:t>
            </a:r>
            <a:r>
              <a:rPr lang="ru-RU" sz="2000" dirty="0"/>
              <a:t> </a:t>
            </a:r>
            <a:r>
              <a:rPr lang="ru-RU" sz="2000" dirty="0" smtClean="0"/>
              <a:t>статистике, </a:t>
            </a:r>
            <a:r>
              <a:rPr lang="ru-RU" sz="2000" dirty="0"/>
              <a:t>около половины населения планеты можно считать </a:t>
            </a:r>
            <a:r>
              <a:rPr lang="ru-RU" sz="2000" dirty="0" smtClean="0"/>
              <a:t>метеозависимым. </a:t>
            </a:r>
          </a:p>
          <a:p>
            <a:r>
              <a:rPr lang="ru-RU" sz="2000" dirty="0"/>
              <a:t>Больше всего от метеозависимости страдают </a:t>
            </a:r>
            <a:r>
              <a:rPr lang="ru-RU" sz="2000" dirty="0" smtClean="0"/>
              <a:t>люди с хроническими болезнями, пожилые </a:t>
            </a:r>
            <a:r>
              <a:rPr lang="ru-RU" sz="2000" dirty="0"/>
              <a:t>люди </a:t>
            </a:r>
            <a:r>
              <a:rPr lang="ru-RU" sz="2000" dirty="0" smtClean="0"/>
              <a:t>(после </a:t>
            </a:r>
            <a:r>
              <a:rPr lang="ru-RU" sz="2000" dirty="0"/>
              <a:t>50 </a:t>
            </a:r>
            <a:r>
              <a:rPr lang="ru-RU" sz="2000" dirty="0" smtClean="0"/>
              <a:t>- 60 лет) и</a:t>
            </a:r>
            <a:r>
              <a:rPr lang="ru-RU" sz="2000" dirty="0"/>
              <a:t> </a:t>
            </a:r>
            <a:r>
              <a:rPr lang="ru-RU" sz="2000" dirty="0" smtClean="0"/>
              <a:t>дети.  </a:t>
            </a:r>
          </a:p>
          <a:p>
            <a:r>
              <a:rPr lang="ru-RU" sz="2000" dirty="0" smtClean="0"/>
              <a:t>Взрослые люди страдают меньше (женщины чаще, </a:t>
            </a:r>
            <a:r>
              <a:rPr lang="ru-RU" sz="2000" dirty="0"/>
              <a:t>чем </a:t>
            </a:r>
            <a:r>
              <a:rPr lang="ru-RU" sz="2000" dirty="0" smtClean="0"/>
              <a:t>мужчины). </a:t>
            </a:r>
          </a:p>
          <a:p>
            <a:r>
              <a:rPr lang="ru-RU" sz="2000" u="sng" dirty="0" smtClean="0"/>
              <a:t>В</a:t>
            </a:r>
            <a:r>
              <a:rPr lang="ru-RU" sz="2000" u="sng" dirty="0"/>
              <a:t> проблеме метеозависимости важна не столько сама смена погоды, сколько то, как она проходит: резко или плавно. </a:t>
            </a:r>
            <a:endParaRPr lang="ru-RU" sz="2000" u="sng" dirty="0" smtClean="0"/>
          </a:p>
          <a:p>
            <a:r>
              <a:rPr lang="ru-RU" sz="2000" u="sng" dirty="0" smtClean="0"/>
              <a:t>Если </a:t>
            </a:r>
            <a:r>
              <a:rPr lang="ru-RU" sz="2000" u="sng" dirty="0"/>
              <a:t>резких скачков нет, то даже метеозависимые люди особых перемен в своем состоянии не заметят. </a:t>
            </a:r>
            <a:endParaRPr lang="ru-RU" sz="2000" u="sng" dirty="0" smtClean="0"/>
          </a:p>
          <a:p>
            <a:pPr marL="0" indent="0">
              <a:buNone/>
            </a:pPr>
            <a:endParaRPr lang="ru-RU" sz="2000" u="sng" dirty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246352"/>
            <a:ext cx="5173120" cy="1252728"/>
          </a:xfrm>
        </p:spPr>
        <p:txBody>
          <a:bodyPr/>
          <a:lstStyle/>
          <a:p>
            <a:r>
              <a:rPr lang="ru-RU" dirty="0" smtClean="0"/>
              <a:t>Метеозависимость</a:t>
            </a: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95" t="28644" r="-13" b="30778"/>
          <a:stretch/>
        </p:blipFill>
        <p:spPr bwMode="auto">
          <a:xfrm>
            <a:off x="6300192" y="206202"/>
            <a:ext cx="284380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1386855" cy="111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1068747" cy="98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91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86510"/>
            <a:ext cx="6887108" cy="15863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Проведите опрос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определения актуальности данной темы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3"/>
            <a:ext cx="8229600" cy="93610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Постарайтесь опросить как можно больше людей, в этом случае результаты будут более точными. </a:t>
            </a: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1" y="2696562"/>
            <a:ext cx="5644705" cy="3775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96136" y="2564904"/>
            <a:ext cx="32038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Опрос - сбор </a:t>
            </a:r>
            <a:r>
              <a:rPr lang="ru-RU" dirty="0"/>
              <a:t>конкретной </a:t>
            </a:r>
            <a:r>
              <a:rPr lang="ru-RU" dirty="0" smtClean="0"/>
              <a:t>информации, позволяет </a:t>
            </a:r>
            <a:r>
              <a:rPr lang="ru-RU" dirty="0"/>
              <a:t>получить ответы на поставленные вопросы. </a:t>
            </a:r>
          </a:p>
          <a:p>
            <a:r>
              <a:rPr lang="ru-RU" dirty="0"/>
              <a:t>Проведение опроса - это исследование.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09120"/>
            <a:ext cx="2215257" cy="2215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72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2848</TotalTime>
  <Words>892</Words>
  <Application>Microsoft Office PowerPoint</Application>
  <PresentationFormat>Экран (4:3)</PresentationFormat>
  <Paragraphs>145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Волна</vt:lpstr>
      <vt:lpstr>Человек и погода</vt:lpstr>
      <vt:lpstr>Погода</vt:lpstr>
      <vt:lpstr>Погода влияет практически на всю нашу жизнь</vt:lpstr>
      <vt:lpstr>Планы на выходные</vt:lpstr>
      <vt:lpstr>Планы на каникулы</vt:lpstr>
      <vt:lpstr>Планы на Новый год</vt:lpstr>
      <vt:lpstr>  От того, какая на дворе погода зависят:  </vt:lpstr>
      <vt:lpstr>Метеозависимость</vt:lpstr>
      <vt:lpstr>Проведите опрос  для определения актуальности данной темы</vt:lpstr>
      <vt:lpstr>Опрос: «Влияние погоды на жизнедеятельность человека» (задание на дом)</vt:lpstr>
      <vt:lpstr>Погожий день</vt:lpstr>
      <vt:lpstr>Схема проведения анкетного опроса</vt:lpstr>
      <vt:lpstr>Данные опроса оформляют  в виде графиков и диаграмм, например так</vt:lpstr>
      <vt:lpstr>Жизнь каждого человека в большей или меньшей степени зависит от погоды </vt:lpstr>
      <vt:lpstr>Метеорологические и агрометеорологические опасные явления </vt:lpstr>
      <vt:lpstr>Влияние погоды на жизнедеятельность растений, животных</vt:lpstr>
      <vt:lpstr>Какая бывает погода?</vt:lpstr>
      <vt:lpstr>Какая это погода?</vt:lpstr>
      <vt:lpstr>Виды погоды</vt:lpstr>
      <vt:lpstr>А какую погоду любишь ты?</vt:lpstr>
      <vt:lpstr>Когда природа не может угодить …</vt:lpstr>
      <vt:lpstr>Кто любит дождь?</vt:lpstr>
      <vt:lpstr>Презентация PowerPoint</vt:lpstr>
      <vt:lpstr>Дождь это здорово!</vt:lpstr>
      <vt:lpstr>А ещё после дождя растут грибы</vt:lpstr>
      <vt:lpstr>Хотя многие предпочитают в дождь сидеть дома! Пить чай и слушать шум падающих капель! </vt:lpstr>
      <vt:lpstr>Грустно, когда идёт дождь? А Вы знаете, что …</vt:lpstr>
      <vt:lpstr>Почему на Земле такая разная погода? </vt:lpstr>
      <vt:lpstr>На прошлом занятии </vt:lpstr>
      <vt:lpstr>Вращение Земли вокруг своей оси</vt:lpstr>
      <vt:lpstr> Смена дня и ночи на Земле </vt:lpstr>
      <vt:lpstr>Презентация PowerPoint</vt:lpstr>
      <vt:lpstr>В России день, в Америке - … </vt:lpstr>
      <vt:lpstr>Наклон земной оси и движение земли вокруг солнца являются причиной …</vt:lpstr>
      <vt:lpstr>Времена года и погода</vt:lpstr>
      <vt:lpstr>Презентация PowerPoint</vt:lpstr>
      <vt:lpstr>Месяцы года</vt:lpstr>
      <vt:lpstr>Презентация PowerPoint</vt:lpstr>
      <vt:lpstr>Анимация сезонных изменений, в том числе снежного покрова в течение года</vt:lpstr>
      <vt:lpstr>Какое время года будет в России  и Австралии?</vt:lpstr>
      <vt:lpstr> Почему происходит смена времён года? </vt:lpstr>
      <vt:lpstr>Презентация PowerPoint</vt:lpstr>
      <vt:lpstr>Презентация PowerPoint</vt:lpstr>
      <vt:lpstr>Интернет сайты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и погода</dc:title>
  <dc:creator>Админ</dc:creator>
  <cp:lastModifiedBy>Админ</cp:lastModifiedBy>
  <cp:revision>187</cp:revision>
  <dcterms:created xsi:type="dcterms:W3CDTF">2019-10-18T19:21:56Z</dcterms:created>
  <dcterms:modified xsi:type="dcterms:W3CDTF">2024-03-15T17:57:52Z</dcterms:modified>
</cp:coreProperties>
</file>