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notesSlides/notesSlide23.xml" ContentType="application/vnd.openxmlformats-officedocument.presentationml.notesSlide+xml"/>
  <Override PartName="/ppt/tags/tag31.xml" ContentType="application/vnd.openxmlformats-officedocument.presentationml.tags+xml"/>
  <Override PartName="/ppt/notesSlides/notesSlide24.xml" ContentType="application/vnd.openxmlformats-officedocument.presentationml.notesSlide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ppt/tags/tag33.xml" ContentType="application/vnd.openxmlformats-officedocument.presentationml.tags+xml"/>
  <Override PartName="/ppt/notesSlides/notesSlide26.xml" ContentType="application/vnd.openxmlformats-officedocument.presentationml.notesSlide+xml"/>
  <Override PartName="/ppt/tags/tag34.xml" ContentType="application/vnd.openxmlformats-officedocument.presentationml.tags+xml"/>
  <Override PartName="/ppt/notesSlides/notesSlide27.xml" ContentType="application/vnd.openxmlformats-officedocument.presentationml.notesSlide+xml"/>
  <Override PartName="/ppt/tags/tag35.xml" ContentType="application/vnd.openxmlformats-officedocument.presentationml.tags+xml"/>
  <Override PartName="/ppt/notesSlides/notesSlide28.xml" ContentType="application/vnd.openxmlformats-officedocument.presentationml.notesSlide+xml"/>
  <Override PartName="/ppt/tags/tag36.xml" ContentType="application/vnd.openxmlformats-officedocument.presentationml.tags+xml"/>
  <Override PartName="/ppt/notesSlides/notesSlide29.xml" ContentType="application/vnd.openxmlformats-officedocument.presentationml.notesSlide+xml"/>
  <Override PartName="/ppt/tags/tag37.xml" ContentType="application/vnd.openxmlformats-officedocument.presentationml.tags+xml"/>
  <Override PartName="/ppt/notesSlides/notesSlide30.xml" ContentType="application/vnd.openxmlformats-officedocument.presentationml.notesSlide+xml"/>
  <Override PartName="/ppt/tags/tag38.xml" ContentType="application/vnd.openxmlformats-officedocument.presentationml.tags+xml"/>
  <Override PartName="/ppt/notesSlides/notesSlide31.xml" ContentType="application/vnd.openxmlformats-officedocument.presentationml.notesSlide+xml"/>
  <Override PartName="/ppt/tags/tag39.xml" ContentType="application/vnd.openxmlformats-officedocument.presentationml.tags+xml"/>
  <Override PartName="/ppt/notesSlides/notesSlide32.xml" ContentType="application/vnd.openxmlformats-officedocument.presentationml.notesSlide+xml"/>
  <Override PartName="/ppt/tags/tag40.xml" ContentType="application/vnd.openxmlformats-officedocument.presentationml.tags+xml"/>
  <Override PartName="/ppt/notesSlides/notesSlide33.xml" ContentType="application/vnd.openxmlformats-officedocument.presentationml.notesSlide+xml"/>
  <Override PartName="/ppt/tags/tag41.xml" ContentType="application/vnd.openxmlformats-officedocument.presentationml.tags+xml"/>
  <Override PartName="/ppt/notesSlides/notesSlide34.xml" ContentType="application/vnd.openxmlformats-officedocument.presentationml.notesSlide+xml"/>
  <Override PartName="/ppt/tags/tag42.xml" ContentType="application/vnd.openxmlformats-officedocument.presentationml.tags+xml"/>
  <Override PartName="/ppt/notesSlides/notesSlide35.xml" ContentType="application/vnd.openxmlformats-officedocument.presentationml.notesSlide+xml"/>
  <Override PartName="/ppt/tags/tag43.xml" ContentType="application/vnd.openxmlformats-officedocument.presentationml.tags+xml"/>
  <Override PartName="/ppt/notesSlides/notesSlide36.xml" ContentType="application/vnd.openxmlformats-officedocument.presentationml.notesSlide+xml"/>
  <Override PartName="/ppt/tags/tag44.xml" ContentType="application/vnd.openxmlformats-officedocument.presentationml.tags+xml"/>
  <Override PartName="/ppt/notesSlides/notesSlide37.xml" ContentType="application/vnd.openxmlformats-officedocument.presentationml.notesSlide+xml"/>
  <Override PartName="/ppt/tags/tag45.xml" ContentType="application/vnd.openxmlformats-officedocument.presentationml.tags+xml"/>
  <Override PartName="/ppt/notesSlides/notesSlide38.xml" ContentType="application/vnd.openxmlformats-officedocument.presentationml.notesSlide+xml"/>
  <Override PartName="/ppt/tags/tag46.xml" ContentType="application/vnd.openxmlformats-officedocument.presentationml.tags+xml"/>
  <Override PartName="/ppt/notesSlides/notesSlide39.xml" ContentType="application/vnd.openxmlformats-officedocument.presentationml.notesSlide+xml"/>
  <Override PartName="/ppt/tags/tag47.xml" ContentType="application/vnd.openxmlformats-officedocument.presentationml.tags+xml"/>
  <Override PartName="/ppt/notesSlides/notesSlide40.xml" ContentType="application/vnd.openxmlformats-officedocument.presentationml.notesSlide+xml"/>
  <Override PartName="/ppt/tags/tag48.xml" ContentType="application/vnd.openxmlformats-officedocument.presentationml.tags+xml"/>
  <Override PartName="/ppt/notesSlides/notesSlide41.xml" ContentType="application/vnd.openxmlformats-officedocument.presentationml.notesSlide+xml"/>
  <Override PartName="/ppt/tags/tag49.xml" ContentType="application/vnd.openxmlformats-officedocument.presentationml.tags+xml"/>
  <Override PartName="/ppt/notesSlides/notesSlide42.xml" ContentType="application/vnd.openxmlformats-officedocument.presentationml.notesSlide+xml"/>
  <Override PartName="/ppt/tags/tag50.xml" ContentType="application/vnd.openxmlformats-officedocument.presentationml.tags+xml"/>
  <Override PartName="/ppt/notesSlides/notesSlide43.xml" ContentType="application/vnd.openxmlformats-officedocument.presentationml.notesSlide+xml"/>
  <Override PartName="/ppt/tags/tag51.xml" ContentType="application/vnd.openxmlformats-officedocument.presentationml.tags+xml"/>
  <Override PartName="/ppt/notesSlides/notesSlide44.xml" ContentType="application/vnd.openxmlformats-officedocument.presentationml.notesSlide+xml"/>
  <Override PartName="/ppt/tags/tag52.xml" ContentType="application/vnd.openxmlformats-officedocument.presentationml.tags+xml"/>
  <Override PartName="/ppt/notesSlides/notesSlide45.xml" ContentType="application/vnd.openxmlformats-officedocument.presentationml.notesSlide+xml"/>
  <Override PartName="/ppt/tags/tag53.xml" ContentType="application/vnd.openxmlformats-officedocument.presentationml.tags+xml"/>
  <Override PartName="/ppt/notesSlides/notesSlide46.xml" ContentType="application/vnd.openxmlformats-officedocument.presentationml.notesSlide+xml"/>
  <Override PartName="/ppt/tags/tag54.xml" ContentType="application/vnd.openxmlformats-officedocument.presentationml.tags+xml"/>
  <Override PartName="/ppt/notesSlides/notesSlide47.xml" ContentType="application/vnd.openxmlformats-officedocument.presentationml.notesSlide+xml"/>
  <Override PartName="/ppt/tags/tag55.xml" ContentType="application/vnd.openxmlformats-officedocument.presentationml.tags+xml"/>
  <Override PartName="/ppt/notesSlides/notesSlide48.xml" ContentType="application/vnd.openxmlformats-officedocument.presentationml.notesSlide+xml"/>
  <Override PartName="/ppt/tags/tag56.xml" ContentType="application/vnd.openxmlformats-officedocument.presentationml.tags+xml"/>
  <Override PartName="/ppt/notesSlides/notesSlide49.xml" ContentType="application/vnd.openxmlformats-officedocument.presentationml.notesSlide+xml"/>
  <Override PartName="/ppt/tags/tag57.xml" ContentType="application/vnd.openxmlformats-officedocument.presentationml.tags+xml"/>
  <Override PartName="/ppt/notesSlides/notesSlide50.xml" ContentType="application/vnd.openxmlformats-officedocument.presentationml.notesSlide+xml"/>
  <Override PartName="/ppt/tags/tag58.xml" ContentType="application/vnd.openxmlformats-officedocument.presentationml.tags+xml"/>
  <Override PartName="/ppt/notesSlides/notesSlide51.xml" ContentType="application/vnd.openxmlformats-officedocument.presentationml.notesSlide+xml"/>
  <Override PartName="/ppt/tags/tag59.xml" ContentType="application/vnd.openxmlformats-officedocument.presentationml.tags+xml"/>
  <Override PartName="/ppt/notesSlides/notesSlide52.xml" ContentType="application/vnd.openxmlformats-officedocument.presentationml.notesSlide+xml"/>
  <Override PartName="/ppt/tags/tag60.xml" ContentType="application/vnd.openxmlformats-officedocument.presentationml.tags+xml"/>
  <Override PartName="/ppt/notesSlides/notesSlide53.xml" ContentType="application/vnd.openxmlformats-officedocument.presentationml.notesSlide+xml"/>
  <Override PartName="/ppt/tags/tag61.xml" ContentType="application/vnd.openxmlformats-officedocument.presentationml.tags+xml"/>
  <Override PartName="/ppt/notesSlides/notesSlide54.xml" ContentType="application/vnd.openxmlformats-officedocument.presentationml.notesSlide+xml"/>
  <Override PartName="/ppt/tags/tag62.xml" ContentType="application/vnd.openxmlformats-officedocument.presentationml.tags+xml"/>
  <Override PartName="/ppt/notesSlides/notesSlide55.xml" ContentType="application/vnd.openxmlformats-officedocument.presentationml.notesSlide+xml"/>
  <Override PartName="/ppt/tags/tag63.xml" ContentType="application/vnd.openxmlformats-officedocument.presentationml.tags+xml"/>
  <Override PartName="/ppt/notesSlides/notesSlide56.xml" ContentType="application/vnd.openxmlformats-officedocument.presentationml.notesSlide+xml"/>
  <Override PartName="/ppt/tags/tag64.xml" ContentType="application/vnd.openxmlformats-officedocument.presentationml.tags+xml"/>
  <Override PartName="/ppt/notesSlides/notesSlide57.xml" ContentType="application/vnd.openxmlformats-officedocument.presentationml.notesSlide+xml"/>
  <Override PartName="/ppt/tags/tag65.xml" ContentType="application/vnd.openxmlformats-officedocument.presentationml.tags+xml"/>
  <Override PartName="/ppt/notesSlides/notesSlide58.xml" ContentType="application/vnd.openxmlformats-officedocument.presentationml.notesSlide+xml"/>
  <Override PartName="/ppt/tags/tag66.xml" ContentType="application/vnd.openxmlformats-officedocument.presentationml.tags+xml"/>
  <Override PartName="/ppt/notesSlides/notesSlide59.xml" ContentType="application/vnd.openxmlformats-officedocument.presentationml.notesSlide+xml"/>
  <Override PartName="/ppt/tags/tag67.xml" ContentType="application/vnd.openxmlformats-officedocument.presentationml.tags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26" r:id="rId2"/>
  </p:sldMasterIdLst>
  <p:notesMasterIdLst>
    <p:notesMasterId r:id="rId63"/>
  </p:notesMasterIdLst>
  <p:sldIdLst>
    <p:sldId id="256" r:id="rId3"/>
    <p:sldId id="298" r:id="rId4"/>
    <p:sldId id="257" r:id="rId5"/>
    <p:sldId id="258" r:id="rId6"/>
    <p:sldId id="259" r:id="rId7"/>
    <p:sldId id="260" r:id="rId8"/>
    <p:sldId id="263" r:id="rId9"/>
    <p:sldId id="261" r:id="rId10"/>
    <p:sldId id="264" r:id="rId11"/>
    <p:sldId id="262" r:id="rId12"/>
    <p:sldId id="265" r:id="rId13"/>
    <p:sldId id="269" r:id="rId14"/>
    <p:sldId id="270" r:id="rId15"/>
    <p:sldId id="266" r:id="rId16"/>
    <p:sldId id="271" r:id="rId17"/>
    <p:sldId id="267" r:id="rId18"/>
    <p:sldId id="272" r:id="rId19"/>
    <p:sldId id="268" r:id="rId20"/>
    <p:sldId id="273" r:id="rId21"/>
    <p:sldId id="277" r:id="rId22"/>
    <p:sldId id="278" r:id="rId23"/>
    <p:sldId id="276" r:id="rId24"/>
    <p:sldId id="279" r:id="rId25"/>
    <p:sldId id="275" r:id="rId26"/>
    <p:sldId id="280" r:id="rId27"/>
    <p:sldId id="274" r:id="rId28"/>
    <p:sldId id="281" r:id="rId29"/>
    <p:sldId id="282" r:id="rId30"/>
    <p:sldId id="286" r:id="rId31"/>
    <p:sldId id="284" r:id="rId32"/>
    <p:sldId id="287" r:id="rId33"/>
    <p:sldId id="285" r:id="rId34"/>
    <p:sldId id="288" r:id="rId35"/>
    <p:sldId id="283" r:id="rId36"/>
    <p:sldId id="289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291" r:id="rId48"/>
    <p:sldId id="294" r:id="rId49"/>
    <p:sldId id="292" r:id="rId50"/>
    <p:sldId id="295" r:id="rId51"/>
    <p:sldId id="293" r:id="rId52"/>
    <p:sldId id="296" r:id="rId53"/>
    <p:sldId id="290" r:id="rId54"/>
    <p:sldId id="297" r:id="rId55"/>
    <p:sldId id="309" r:id="rId56"/>
    <p:sldId id="310" r:id="rId57"/>
    <p:sldId id="311" r:id="rId58"/>
    <p:sldId id="312" r:id="rId59"/>
    <p:sldId id="313" r:id="rId60"/>
    <p:sldId id="314" r:id="rId61"/>
    <p:sldId id="316" r:id="rId62"/>
  </p:sldIdLst>
  <p:sldSz cx="12192000" cy="6858000"/>
  <p:notesSz cx="6858000" cy="9144000"/>
  <p:custDataLst>
    <p:tags r:id="rId6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>
        <p:scale>
          <a:sx n="78" d="100"/>
          <a:sy n="78" d="100"/>
        </p:scale>
        <p:origin x="-456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7224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1541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5415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0405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75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631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7113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72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765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0960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967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60438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028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7765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1912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4477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7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60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41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272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820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800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6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386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925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14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1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680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5071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ОТВЕТ</a:t>
            </a:r>
            <a:endParaRPr lang="ru-RU" b="1" dirty="0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720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5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19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slide" Target="slide48.xml"/><Relationship Id="rId18" Type="http://schemas.openxmlformats.org/officeDocument/2006/relationships/slide" Target="slide50.xml"/><Relationship Id="rId26" Type="http://schemas.openxmlformats.org/officeDocument/2006/relationships/slide" Target="slide38.xml"/><Relationship Id="rId3" Type="http://schemas.openxmlformats.org/officeDocument/2006/relationships/notesSlide" Target="../notesSlides/notesSlide2.xml"/><Relationship Id="rId21" Type="http://schemas.openxmlformats.org/officeDocument/2006/relationships/slide" Target="slide26.xml"/><Relationship Id="rId7" Type="http://schemas.openxmlformats.org/officeDocument/2006/relationships/slide" Target="slide28.xml"/><Relationship Id="rId12" Type="http://schemas.openxmlformats.org/officeDocument/2006/relationships/slide" Target="slide30.xml"/><Relationship Id="rId17" Type="http://schemas.openxmlformats.org/officeDocument/2006/relationships/slide" Target="slide32.xml"/><Relationship Id="rId25" Type="http://schemas.openxmlformats.org/officeDocument/2006/relationships/slide" Target="slide36.xml"/><Relationship Id="rId3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4.xml"/><Relationship Id="rId20" Type="http://schemas.openxmlformats.org/officeDocument/2006/relationships/slide" Target="slide18.xml"/><Relationship Id="rId29" Type="http://schemas.openxmlformats.org/officeDocument/2006/relationships/slide" Target="slide44.xml"/><Relationship Id="rId1" Type="http://schemas.openxmlformats.org/officeDocument/2006/relationships/tags" Target="../tags/tag9.xml"/><Relationship Id="rId6" Type="http://schemas.openxmlformats.org/officeDocument/2006/relationships/slide" Target="slide20.xml"/><Relationship Id="rId11" Type="http://schemas.openxmlformats.org/officeDocument/2006/relationships/slide" Target="slide22.xml"/><Relationship Id="rId24" Type="http://schemas.openxmlformats.org/officeDocument/2006/relationships/slide" Target="slide52.xml"/><Relationship Id="rId32" Type="http://schemas.openxmlformats.org/officeDocument/2006/relationships/slide" Target="slide58.xml"/><Relationship Id="rId5" Type="http://schemas.openxmlformats.org/officeDocument/2006/relationships/slide" Target="slide12.xml"/><Relationship Id="rId15" Type="http://schemas.openxmlformats.org/officeDocument/2006/relationships/slide" Target="slide16.xml"/><Relationship Id="rId23" Type="http://schemas.openxmlformats.org/officeDocument/2006/relationships/slide" Target="slide53.xml"/><Relationship Id="rId28" Type="http://schemas.openxmlformats.org/officeDocument/2006/relationships/slide" Target="slide42.xml"/><Relationship Id="rId10" Type="http://schemas.openxmlformats.org/officeDocument/2006/relationships/slide" Target="slide14.xml"/><Relationship Id="rId19" Type="http://schemas.openxmlformats.org/officeDocument/2006/relationships/slide" Target="slide10.xml"/><Relationship Id="rId31" Type="http://schemas.openxmlformats.org/officeDocument/2006/relationships/slide" Target="slide56.xml"/><Relationship Id="rId4" Type="http://schemas.openxmlformats.org/officeDocument/2006/relationships/slide" Target="slide4.xml"/><Relationship Id="rId9" Type="http://schemas.openxmlformats.org/officeDocument/2006/relationships/slide" Target="slide6.xml"/><Relationship Id="rId14" Type="http://schemas.openxmlformats.org/officeDocument/2006/relationships/slide" Target="slide8.xml"/><Relationship Id="rId22" Type="http://schemas.openxmlformats.org/officeDocument/2006/relationships/slide" Target="slide34.xml"/><Relationship Id="rId27" Type="http://schemas.openxmlformats.org/officeDocument/2006/relationships/slide" Target="slide40.xml"/><Relationship Id="rId30" Type="http://schemas.openxmlformats.org/officeDocument/2006/relationships/slide" Target="slide5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5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27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29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slide" Target="slide48.xml"/><Relationship Id="rId18" Type="http://schemas.openxmlformats.org/officeDocument/2006/relationships/slide" Target="slide50.xml"/><Relationship Id="rId3" Type="http://schemas.openxmlformats.org/officeDocument/2006/relationships/notesSlide" Target="../notesSlides/notesSlide3.xml"/><Relationship Id="rId21" Type="http://schemas.openxmlformats.org/officeDocument/2006/relationships/slide" Target="slide26.xml"/><Relationship Id="rId7" Type="http://schemas.openxmlformats.org/officeDocument/2006/relationships/slide" Target="slide28.xml"/><Relationship Id="rId12" Type="http://schemas.openxmlformats.org/officeDocument/2006/relationships/slide" Target="slide30.xml"/><Relationship Id="rId17" Type="http://schemas.openxmlformats.org/officeDocument/2006/relationships/slide" Target="slide3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4.xml"/><Relationship Id="rId20" Type="http://schemas.openxmlformats.org/officeDocument/2006/relationships/slide" Target="slide18.xml"/><Relationship Id="rId1" Type="http://schemas.openxmlformats.org/officeDocument/2006/relationships/tags" Target="../tags/tag10.xml"/><Relationship Id="rId6" Type="http://schemas.openxmlformats.org/officeDocument/2006/relationships/slide" Target="slide20.xml"/><Relationship Id="rId11" Type="http://schemas.openxmlformats.org/officeDocument/2006/relationships/slide" Target="slide22.xml"/><Relationship Id="rId5" Type="http://schemas.openxmlformats.org/officeDocument/2006/relationships/slide" Target="slide12.xml"/><Relationship Id="rId15" Type="http://schemas.openxmlformats.org/officeDocument/2006/relationships/slide" Target="slide16.xml"/><Relationship Id="rId23" Type="http://schemas.openxmlformats.org/officeDocument/2006/relationships/slide" Target="slide53.xml"/><Relationship Id="rId10" Type="http://schemas.openxmlformats.org/officeDocument/2006/relationships/slide" Target="slide14.xml"/><Relationship Id="rId19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6.xml"/><Relationship Id="rId14" Type="http://schemas.openxmlformats.org/officeDocument/2006/relationships/slide" Target="slide8.xml"/><Relationship Id="rId22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6" Type="http://schemas.openxmlformats.org/officeDocument/2006/relationships/image" Target="../media/image4.png"/><Relationship Id="rId5" Type="http://schemas.openxmlformats.org/officeDocument/2006/relationships/slide" Target="slide31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5" Type="http://schemas.openxmlformats.org/officeDocument/2006/relationships/slide" Target="slide33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5" Type="http://schemas.openxmlformats.org/officeDocument/2006/relationships/slide" Target="slide41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slide" Target="slide43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5" Type="http://schemas.openxmlformats.org/officeDocument/2006/relationships/slide" Target="slide45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Relationship Id="rId5" Type="http://schemas.openxmlformats.org/officeDocument/2006/relationships/slide" Target="slide35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Relationship Id="rId5" Type="http://schemas.openxmlformats.org/officeDocument/2006/relationships/slide" Target="slide37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0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.xml"/><Relationship Id="rId5" Type="http://schemas.openxmlformats.org/officeDocument/2006/relationships/slide" Target="slide39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Relationship Id="rId5" Type="http://schemas.openxmlformats.org/officeDocument/2006/relationships/slide" Target="slide47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Relationship Id="rId5" Type="http://schemas.openxmlformats.org/officeDocument/2006/relationships/slide" Target="slide49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7.xml"/><Relationship Id="rId5" Type="http://schemas.openxmlformats.org/officeDocument/2006/relationships/slide" Target="slide51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8.xml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9.xml"/><Relationship Id="rId5" Type="http://schemas.openxmlformats.org/officeDocument/2006/relationships/slide" Target="slide53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0.xml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1.xml"/><Relationship Id="rId5" Type="http://schemas.openxmlformats.org/officeDocument/2006/relationships/slide" Target="slide55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3.xml"/><Relationship Id="rId5" Type="http://schemas.openxmlformats.org/officeDocument/2006/relationships/slide" Target="slide57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4.xml"/><Relationship Id="rId4" Type="http://schemas.openxmlformats.org/officeDocument/2006/relationships/slide" Target="slide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5.xml"/><Relationship Id="rId5" Type="http://schemas.openxmlformats.org/officeDocument/2006/relationships/slide" Target="slide59.xml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7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slide" Target="slide9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 по математике</a:t>
            </a:r>
          </a:p>
          <a:p>
            <a:r>
              <a:rPr lang="ru-RU" sz="4400" b="1" dirty="0" smtClean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«Рациональные числа»</a:t>
            </a:r>
            <a:endParaRPr lang="ru-RU" sz="4400" b="1" dirty="0">
              <a:solidFill>
                <a:srgbClr val="FFFF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Каким способом обыкновенную дробь можно представить в виде десятичной?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Делением числителя на знаменатель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803969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Какие числа называются целыми?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Натуральные числа, противоположные им (отрицательные) и нуль.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90882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целых чисел расположено между числами -9 и 6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b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(-8, -7, -6, -5, -4, -3, -2, -1, 0, 1, 2, 3, 4, 5)</a:t>
            </a:r>
            <a:endParaRPr lang="ru-RU" sz="4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005892" y="2286714"/>
            <a:ext cx="92229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Найти значение выражения </a:t>
            </a:r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–х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если х = 3,4 ∙ 2 + 8,2 : 4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2337240" y="2468313"/>
            <a:ext cx="7099368" cy="1420936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-8,85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475232" y="1051917"/>
            <a:ext cx="8997695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Выберите неверное утверждение:</a:t>
            </a:r>
          </a:p>
          <a:p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Любое целое число является рациональным.</a:t>
            </a:r>
          </a:p>
          <a:p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Сумма любых рациональных чисел равна нулю.</a:t>
            </a:r>
          </a:p>
          <a:p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Произведение </a:t>
            </a:r>
            <a:r>
              <a:rPr lang="ru-RU" sz="3500" i="1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любых рациональных чисел </a:t>
            </a:r>
            <a:r>
              <a:rPr lang="ru-RU" sz="3500" i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есть рациональное число. 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б) </a:t>
            </a:r>
            <a:r>
              <a:rPr lang="ru-RU" sz="3500" i="1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Сумма любых рациональных чисел равна нулю.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История</a:t>
                      </a: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66368"/>
              </p:ext>
            </p:extLst>
          </p:nvPr>
        </p:nvGraphicFramePr>
        <p:xfrm>
          <a:off x="0" y="0"/>
          <a:ext cx="12192000" cy="685800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9800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641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211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66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51438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Рациональные числа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86045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Сравнение рациональных чисел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5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6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4249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Сложение отрицательных чисел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7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8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9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623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500" b="0" i="0" u="none" strike="noStrike" kern="1200" cap="none" spc="0" normalizeH="0" baseline="0" noProof="0" dirty="0" smtClean="0">
                          <a:ln w="0"/>
                          <a:solidFill>
                            <a:prstClr val="white"/>
                          </a:solidFill>
                          <a:effectLst>
                            <a:outerShdw blurRad="38100" dist="1905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uLnTx/>
                          <a:uFillTx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Сложение чисел с разными знаками</a:t>
                      </a:r>
                      <a:endParaRPr kumimoji="0" lang="ru-RU" sz="2500" b="0" i="0" u="none" strike="noStrike" kern="1200" cap="none" spc="0" normalizeH="0" baseline="0" noProof="0" dirty="0">
                        <a:ln w="0"/>
                        <a:solidFill>
                          <a:prstClr val="white"/>
                        </a:solidFill>
                        <a:effectLst>
                          <a:outerShdw blurRad="38100" dist="1905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uLnTx/>
                        <a:uFillTx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0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2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3934">
                <a:tc gridSpan="4">
                  <a:txBody>
                    <a:bodyPr/>
                    <a:lstStyle/>
                    <a:p>
                      <a:pPr algn="ctr"/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8784040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hlinkClick r:id="rId33" action="ppaction://hlinksldjump"/>
            <a:extLst>
              <a:ext uri="{FF2B5EF4-FFF2-40B4-BE49-F238E27FC236}">
                <a16:creationId xmlns:a16="http://schemas.microsoft.com/office/drawing/2014/main" xmlns="" id="{04AD2562-6C5D-437A-88FD-4BB0E83B27A1}"/>
              </a:ext>
            </a:extLst>
          </p:cNvPr>
          <p:cNvSpPr/>
          <p:nvPr/>
        </p:nvSpPr>
        <p:spPr>
          <a:xfrm>
            <a:off x="5046785" y="5397825"/>
            <a:ext cx="2180492" cy="858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Продолжить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861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47182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Чему равен модуль числа -5?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4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такое </a:t>
            </a:r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модуль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числа?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(в единичных отрезках) от начала отсчёта до точки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Найти значение выражения: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|2х - 6|- 2х    при   х = 2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Century Schoolbook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ru-RU" sz="36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СЕМЬЯ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Адрес проживания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Белинского 18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049785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Существует ли четырехугольник с углами 60°,104°,76°,130°? Ответ обоснуйте.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Нет. Сумма улов четырехугольника равна 360°, а</a:t>
            </a:r>
            <a:br>
              <a:rPr lang="ru-RU" sz="3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60° + 104° + 76° + 130° = 370°.</a:t>
            </a:r>
            <a:r>
              <a:rPr lang="ru-RU" sz="20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История</a:t>
                      </a: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965389"/>
              </p:ext>
            </p:extLst>
          </p:nvPr>
        </p:nvGraphicFramePr>
        <p:xfrm>
          <a:off x="0" y="7161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9800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641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211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66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Положительные и отрицательные числа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Противоположные числа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Модуль числа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Математика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Действия с </a:t>
                      </a:r>
                      <a:r>
                        <a:rPr lang="ru-RU" sz="2500" b="0" cap="none" spc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рациональными числами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2"/>
          <p:cNvSpPr/>
          <p:nvPr/>
        </p:nvSpPr>
        <p:spPr>
          <a:xfrm>
            <a:off x="1048935" y="2620320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Чему рамен периметр фигуры? Объяснить решение.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4208BA6-E0EF-46F0-9144-2A615E9B8A29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3902" y="1891416"/>
            <a:ext cx="3424269" cy="273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см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233859"/>
            <a:ext cx="773352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chemeClr val="bg1"/>
                </a:solidFill>
                <a:latin typeface="Century Schoolbook" pitchFamily="18" charset="0"/>
                <a:ea typeface="Calibri"/>
                <a:cs typeface="Times New Roman"/>
              </a:rPr>
              <a:t>- Один ученик писал о себе: «... Пальцев у меня двадцать пять на одной руке, столько же на второй, на ногах десять ...» Почему он такой уродливый?</a:t>
            </a:r>
            <a:endParaRPr lang="en-US" sz="2800" dirty="0">
              <a:solidFill>
                <a:schemeClr val="bg1"/>
              </a:solidFill>
              <a:latin typeface="Century Schoolbook" pitchFamily="18" charset="0"/>
              <a:ea typeface="Calibri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27772" y="1883849"/>
            <a:ext cx="11535506" cy="309030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Schoolbook" pitchFamily="18" charset="0"/>
                <a:ea typeface="Calibri"/>
                <a:cs typeface="Times New Roman"/>
              </a:rPr>
              <a:t>Ученик после слова «двадцать» не поставил двоеточие.</a:t>
            </a:r>
            <a:endParaRPr lang="ru-RU" sz="2000" cap="none" dirty="0">
              <a:solidFill>
                <a:schemeClr val="bg1"/>
              </a:solidFill>
              <a:latin typeface="Century Schoolbook" pitchFamily="18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746738" y="2033887"/>
            <a:ext cx="83937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Какое число больше: положительное или отрицательное?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Нет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137139" y="962995"/>
            <a:ext cx="101404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Запишите в виде двойного неравенства, между какими соседними целыми числами на координатной прямой лежит число -0,99?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010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Слева 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Число -13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98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Сравните  </a:t>
            </a:r>
            <a:r>
              <a:rPr lang="ru-RU" sz="5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</a:t>
            </a:r>
            <a:r>
              <a:rPr lang="ru-RU" sz="36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</a:t>
            </a:r>
            <a:r>
              <a:rPr lang="ru-RU" sz="5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-а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если </a:t>
            </a:r>
          </a:p>
          <a:p>
            <a:pPr algn="ctr"/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</a:t>
            </a:r>
            <a:r>
              <a:rPr lang="ru-RU" sz="35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положительные числа</a:t>
            </a:r>
            <a:endParaRPr lang="ru-RU" sz="3500" b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109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ru-RU" sz="3500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</a:t>
            </a:r>
            <a: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(-25) + (-11) = -70</a:t>
            </a:r>
            <a: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66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25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3037" y="1274155"/>
            <a:ext cx="791921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Какую прямую называют координатной?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780154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Может ли сумма отрицательных чисел равняться нулю? 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51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Положительное </a:t>
            </a:r>
            <a:endParaRPr lang="ru-RU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881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553473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Число -3 изменили на -10.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какой стороны от нуля на числовой прямой находится полученное число? Найдите его.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40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937034" cy="2105564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 ≤ -0,99 ≤ 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05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477108" y="1709816"/>
            <a:ext cx="917916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Вычислите значение выражения</a:t>
            </a:r>
          </a:p>
          <a:p>
            <a:pPr algn="ctr"/>
            <a:r>
              <a:rPr lang="ru-RU" sz="35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</a:t>
            </a:r>
            <a:r>
              <a:rPr lang="ru-RU" sz="35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+ у + (-11),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   х = -34,  у = -25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975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62596" y="2161636"/>
            <a:ext cx="10901865" cy="2304856"/>
          </a:xfrm>
        </p:spPr>
        <p:txBody>
          <a:bodyPr>
            <a:normAutofit/>
          </a:bodyPr>
          <a:lstStyle/>
          <a:p>
            <a:pPr algn="ctr"/>
            <a:r>
              <a:rPr lang="ru-RU" sz="6600" cap="none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&gt; а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965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182625" y="1551789"/>
            <a:ext cx="966825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Какие знаки должны быть у двух сомножителей, чтобы произведение было отрицательным?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«Плюс» и «минус»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368909"/>
            <a:ext cx="727800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Какой знак надо поставить вместо *, чтобы получилось верное равенство: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-5 ∙ (-74) *  0;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2,8</a:t>
            </a:r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∙ (-</a:t>
            </a:r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7) * 13,9 ?</a:t>
            </a:r>
          </a:p>
          <a:p>
            <a:pPr algn="ctr"/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 объяснить.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Заголовок 3"/>
              <p:cNvSpPr>
                <a:spLocks noGrp="1"/>
              </p:cNvSpPr>
              <p:nvPr>
                <p:ph type="title"/>
              </p:nvPr>
            </p:nvSpPr>
            <p:spPr>
              <a:xfrm>
                <a:off x="715704" y="1322264"/>
                <a:ext cx="10759642" cy="1513263"/>
              </a:xfrm>
            </p:spPr>
            <p:txBody>
              <a:bodyPr>
                <a:normAutofit fontScale="90000"/>
              </a:bodyPr>
              <a:lstStyle/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ru-RU" sz="3500" cap="none" dirty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-5 ∙ (-74) </a:t>
                </a:r>
                <a14:m>
                  <m:oMath xmlns:m="http://schemas.openxmlformats.org/officeDocument/2006/math">
                    <m:r>
                      <a:rPr lang="ru-RU" sz="3500" i="1" cap="none" smtClean="0">
                        <a:solidFill>
                          <a:srgbClr val="FFC000">
                            <a:lumMod val="40000"/>
                            <a:lumOff val="60000"/>
                          </a:srgbClr>
                        </a:solidFill>
                        <a:latin typeface="Cambria Math"/>
                        <a:ea typeface="Cambria Math"/>
                        <a:cs typeface="Open Sans" panose="020B0606030504020204" pitchFamily="34" charset="0"/>
                      </a:rPr>
                      <m:t>&gt;</m:t>
                    </m:r>
                  </m:oMath>
                </a14:m>
                <a:r>
                  <a:rPr lang="ru-RU" sz="3500" cap="none" dirty="0" smtClean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 </a:t>
                </a:r>
                <a:r>
                  <a:rPr lang="ru-RU" sz="3500" cap="none" dirty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</a:t>
                </a:r>
                <a:r>
                  <a:rPr lang="ru-RU" sz="3500" cap="none" dirty="0" smtClean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;</a:t>
                </a:r>
                <a:br>
                  <a:rPr lang="ru-RU" sz="3500" cap="none" dirty="0" smtClean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</a:br>
                <a:r>
                  <a:rPr lang="ru-RU" sz="3500" cap="none" dirty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/>
                </a:r>
                <a:br>
                  <a:rPr lang="ru-RU" sz="3500" cap="none" dirty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</a:br>
                <a:r>
                  <a:rPr lang="ru-RU" sz="3500" cap="none" dirty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  2,8 ∙ (-7</a:t>
                </a:r>
                <a:r>
                  <a:rPr lang="ru-RU" sz="3500" cap="none" dirty="0" smtClean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ru-RU" sz="3500" i="1" cap="none" smtClean="0">
                        <a:solidFill>
                          <a:srgbClr val="FFC000">
                            <a:lumMod val="40000"/>
                            <a:lumOff val="60000"/>
                          </a:srgbClr>
                        </a:solidFill>
                        <a:latin typeface="Cambria Math"/>
                        <a:ea typeface="Cambria Math"/>
                        <a:cs typeface="Open Sans" panose="020B0606030504020204" pitchFamily="34" charset="0"/>
                      </a:rPr>
                      <m:t>&lt;</m:t>
                    </m:r>
                  </m:oMath>
                </a14:m>
                <a:r>
                  <a:rPr lang="ru-RU" sz="3500" cap="none" dirty="0" smtClean="0">
                    <a:solidFill>
                      <a:srgbClr val="FFC000">
                        <a:lumMod val="40000"/>
                        <a:lumOff val="60000"/>
                      </a:srgb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13,9</a:t>
                </a:r>
                <a:endParaRPr lang="ru-RU" sz="4400" cap="none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Заголовок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15704" y="1322264"/>
                <a:ext cx="10759642" cy="1513263"/>
              </a:xfrm>
              <a:blipFill rotWithShape="1">
                <a:blip r:embed="rId5"/>
                <a:stretch>
                  <a:fillRect t="-6048" b="-153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Прямую, на которой выбраны начало отсчёта, единичный отрезок и направление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061148" y="2190461"/>
            <a:ext cx="80697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Решите уравнение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 : (-2,4) = 3,5 : 4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1475232"/>
            <a:ext cx="10759642" cy="24575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Решение:   х ∙ 4 = -2,4∙ 3,5</a:t>
            </a:r>
            <a:br>
              <a:rPr lang="ru-RU" sz="4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ru-RU" sz="4000" cap="none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cap="none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∙ 4 = </a:t>
            </a:r>
            <a: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-8,4</a:t>
            </a:r>
            <a:b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х = -8,4 : 4</a:t>
            </a:r>
            <a:b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х = </a:t>
            </a:r>
            <a:r>
              <a:rPr lang="ru-RU" sz="4000" cap="none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-2,1.</a:t>
            </a:r>
            <a:br>
              <a:rPr lang="ru-RU" sz="4000" cap="none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cap="none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cap="none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 </a:t>
            </a:r>
            <a:r>
              <a:rPr lang="ru-RU" sz="4000" cap="none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-2,1</a:t>
            </a:r>
            <a:endParaRPr lang="ru-RU" sz="4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120124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Какие числа называются рациональным?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 положительные числа, все отрицательные числа и нуль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7980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-157 + 157 = …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044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 (нуль)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94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914145" y="1881911"/>
            <a:ext cx="843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Вертолёт поднялся на 120 м. На какой высоте будет вертолёт, если его высота изменилась на -60м 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308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высоте 60м.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4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243585" y="1546256"/>
            <a:ext cx="92659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Какое из чисел 6; 18,9; -0,9; -18,9; -12,9 является корнем уравнения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-3 + х = -21,9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593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-18,9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91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914760" y="1427895"/>
            <a:ext cx="1075964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Какие числа называют неотрицательными?</a:t>
            </a:r>
          </a:p>
          <a:p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Записать в виде неравенства: «Число х – </a:t>
            </a:r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неотрицательное»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37624" y="56636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игру!</a:t>
            </a:r>
            <a:endParaRPr lang="ru-RU" sz="2000" cap="non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984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 положительные и нуль.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 </a:t>
            </a:r>
            <a:r>
              <a:rPr lang="ru-RU" sz="3500" b="1" cap="none" dirty="0" smtClean="0">
                <a:solidFill>
                  <a:schemeClr val="bg1"/>
                </a:solidFill>
                <a:latin typeface="Trebuchet MS"/>
                <a:ea typeface="Open Sans" panose="020B0606030504020204" pitchFamily="34" charset="0"/>
                <a:cs typeface="Open Sans" panose="020B0606030504020204" pitchFamily="34" charset="0"/>
              </a:rPr>
              <a:t>≥ 0</a:t>
            </a:r>
            <a: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316523" y="767429"/>
            <a:ext cx="1187547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Красный шарик находится в точке с координатой -3, а синий – в точке </a:t>
            </a:r>
            <a:r>
              <a:rPr lang="ru-RU" sz="3500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координатой </a:t>
            </a:r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+3.Обозначьте начало отсчёта, единичный отрезок и запишите координаты точек М, </a:t>
            </a:r>
            <a:r>
              <a:rPr lang="en-US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N, A, B </a:t>
            </a:r>
            <a:r>
              <a:rPr lang="ru-RU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</a:t>
            </a:r>
            <a:r>
              <a:rPr lang="en-US" sz="35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endParaRPr lang="ru-RU" sz="3500" dirty="0" smtClean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7124" t="42817" r="35380" b="44252"/>
          <a:stretch/>
        </p:blipFill>
        <p:spPr bwMode="auto">
          <a:xfrm>
            <a:off x="3145536" y="3205480"/>
            <a:ext cx="6669024" cy="11958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cap="none" dirty="0" smtClean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  <a:t>Начало отсчёта – между М и К.</a:t>
            </a:r>
            <a:r>
              <a:rPr lang="ru-RU" cap="none" dirty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  <a:t/>
            </a:r>
            <a:br>
              <a:rPr lang="ru-RU" cap="none" dirty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</a:br>
            <a:r>
              <a:rPr lang="ru-RU" cap="none" dirty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  <a:t>Е</a:t>
            </a:r>
            <a:r>
              <a:rPr lang="ru-RU" cap="none" dirty="0" smtClean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  <a:t>диничный отрезок – 2 клетки.</a:t>
            </a:r>
            <a:br>
              <a:rPr lang="ru-RU" cap="none" dirty="0" smtClean="0">
                <a:solidFill>
                  <a:schemeClr val="bg1"/>
                </a:solidFill>
                <a:latin typeface="Century Schoolbook" pitchFamily="18" charset="0"/>
                <a:cs typeface="Arial" panose="020B0604020202020204" pitchFamily="34" charset="0"/>
              </a:rPr>
            </a:br>
            <a:r>
              <a:rPr lang="ru-RU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М (-1), </a:t>
            </a:r>
            <a:r>
              <a:rPr lang="en-US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N</a:t>
            </a:r>
            <a:r>
              <a:rPr lang="ru-RU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(-5)</a:t>
            </a:r>
            <a:r>
              <a:rPr lang="en-US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, A</a:t>
            </a:r>
            <a:r>
              <a:rPr lang="ru-RU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(4,5)</a:t>
            </a:r>
            <a:r>
              <a:rPr lang="en-US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, B</a:t>
            </a:r>
            <a:r>
              <a:rPr lang="ru-RU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(6,5)</a:t>
            </a:r>
            <a:r>
              <a:rPr lang="en-US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и </a:t>
            </a:r>
            <a:r>
              <a:rPr lang="en-US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ru-RU" cap="none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(1)</a:t>
            </a:r>
            <a:r>
              <a:rPr lang="ru-RU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cap="none" dirty="0">
                <a:solidFill>
                  <a:srgbClr val="FFC000">
                    <a:lumMod val="40000"/>
                    <a:lumOff val="60000"/>
                  </a:srgbClr>
                </a:solidFill>
                <a:latin typeface="Century Schoolbook" pitchFamily="18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cap="none" dirty="0">
              <a:solidFill>
                <a:schemeClr val="bg1"/>
              </a:solidFill>
              <a:latin typeface="Century Schoolbook" pitchFamily="18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4181</TotalTime>
  <Words>952</Words>
  <Application>Microsoft Office PowerPoint</Application>
  <PresentationFormat>Произвольный</PresentationFormat>
  <Paragraphs>319</Paragraphs>
  <Slides>60</Slides>
  <Notes>60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60</vt:i4>
      </vt:variant>
    </vt:vector>
  </HeadingPairs>
  <TitlesOfParts>
    <vt:vector size="62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Прямую, на которой выбраны начало отсчёта, единичный отрезок и направление</vt:lpstr>
      <vt:lpstr> </vt:lpstr>
      <vt:lpstr>Все положительные и нуль. Х ≥ 0 </vt:lpstr>
      <vt:lpstr>Презентация PowerPoint</vt:lpstr>
      <vt:lpstr>Начало отсчёта – между М и К. Единичный отрезок – 2 клетки. М (-1), N (-5), A (4,5), B (6,5) и K (1) </vt:lpstr>
      <vt:lpstr>Презентация PowerPoint</vt:lpstr>
      <vt:lpstr>Делением числителя на знаменатель</vt:lpstr>
      <vt:lpstr>Презентация PowerPoint</vt:lpstr>
      <vt:lpstr>Натуральные числа, противоположные им (отрицательные) и нуль.</vt:lpstr>
      <vt:lpstr>Презентация PowerPoint</vt:lpstr>
      <vt:lpstr>14 (-8, -7, -6, -5, -4, -3, -2, -1, 0, 1, 2, 3, 4, 5)</vt:lpstr>
      <vt:lpstr>Презентация PowerPoint</vt:lpstr>
      <vt:lpstr>-8,85</vt:lpstr>
      <vt:lpstr>Презентация PowerPoint</vt:lpstr>
      <vt:lpstr>б) Сумма любых рациональных чисел равна нулю.</vt:lpstr>
      <vt:lpstr>Презентация PowerPoint</vt:lpstr>
      <vt:lpstr>5</vt:lpstr>
      <vt:lpstr>Презентация PowerPoint</vt:lpstr>
      <vt:lpstr>Расстояние (в единичных отрезках) от начала отсчёта до точки</vt:lpstr>
      <vt:lpstr>Презентация PowerPoint</vt:lpstr>
      <vt:lpstr>-2</vt:lpstr>
      <vt:lpstr>Презентация PowerPoint</vt:lpstr>
      <vt:lpstr>Белинского 18</vt:lpstr>
      <vt:lpstr>Презентация PowerPoint</vt:lpstr>
      <vt:lpstr>Нет. Сумма улов четырехугольника равна 360°, а 60° + 104° + 76° + 130° = 370°. </vt:lpstr>
      <vt:lpstr>Презентация PowerPoint</vt:lpstr>
      <vt:lpstr>100 см</vt:lpstr>
      <vt:lpstr>Презентация PowerPoint</vt:lpstr>
      <vt:lpstr>Ученик после слова «двадцать» не поставил двоеточие.</vt:lpstr>
      <vt:lpstr>Презентация PowerPoint</vt:lpstr>
      <vt:lpstr>Нет</vt:lpstr>
      <vt:lpstr>Презентация PowerPoint</vt:lpstr>
      <vt:lpstr>Слева   Число -13</vt:lpstr>
      <vt:lpstr>Презентация PowerPoint</vt:lpstr>
      <vt:lpstr>-34 + (-25) + (-11) = -70 </vt:lpstr>
      <vt:lpstr>Презентация PowerPoint</vt:lpstr>
      <vt:lpstr>Положительное </vt:lpstr>
      <vt:lpstr>Презентация PowerPoint</vt:lpstr>
      <vt:lpstr>-1 ≤ -0,99 ≤ 0</vt:lpstr>
      <vt:lpstr>Презентация PowerPoint</vt:lpstr>
      <vt:lpstr>с &gt; а</vt:lpstr>
      <vt:lpstr>Презентация PowerPoint</vt:lpstr>
      <vt:lpstr>«Плюс» и «минус»</vt:lpstr>
      <vt:lpstr>Презентация PowerPoint</vt:lpstr>
      <vt:lpstr>-5 ∙ (-74) &gt;  0;     2,8 ∙ (-7) &lt; 13,9</vt:lpstr>
      <vt:lpstr>Презентация PowerPoint</vt:lpstr>
      <vt:lpstr>Решение:   х ∙ 4 = -2,4∙ 3,5             х ∙ 4 = -8,4                        х = -8,4 : 4                    х = -2,1.  Ответ : -2,1</vt:lpstr>
      <vt:lpstr>Презентация PowerPoint</vt:lpstr>
      <vt:lpstr>Все положительные числа, все отрицательные числа и нуль</vt:lpstr>
      <vt:lpstr>Презентация PowerPoint</vt:lpstr>
      <vt:lpstr>0 (нуль)</vt:lpstr>
      <vt:lpstr>Презентация PowerPoint</vt:lpstr>
      <vt:lpstr>На высоте 60м.</vt:lpstr>
      <vt:lpstr>Презентация PowerPoint</vt:lpstr>
      <vt:lpstr>-18,9</vt:lpstr>
      <vt:lpstr>Благодарю за игру!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Пользователь</cp:lastModifiedBy>
  <cp:revision>146</cp:revision>
  <dcterms:created xsi:type="dcterms:W3CDTF">2017-04-04T07:27:35Z</dcterms:created>
  <dcterms:modified xsi:type="dcterms:W3CDTF">2024-03-15T06:09:51Z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