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17"/>
  </p:notesMasterIdLst>
  <p:sldIdLst>
    <p:sldId id="285" r:id="rId2"/>
    <p:sldId id="307" r:id="rId3"/>
    <p:sldId id="302" r:id="rId4"/>
    <p:sldId id="287" r:id="rId5"/>
    <p:sldId id="281" r:id="rId6"/>
    <p:sldId id="279" r:id="rId7"/>
    <p:sldId id="275" r:id="rId8"/>
    <p:sldId id="310" r:id="rId9"/>
    <p:sldId id="304" r:id="rId10"/>
    <p:sldId id="303" r:id="rId11"/>
    <p:sldId id="264" r:id="rId12"/>
    <p:sldId id="309" r:id="rId13"/>
    <p:sldId id="273" r:id="rId14"/>
    <p:sldId id="308" r:id="rId15"/>
    <p:sldId id="272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4E66C72-7357-445D-B8E2-6903CCC0561E}">
          <p14:sldIdLst>
            <p14:sldId id="285"/>
            <p14:sldId id="307"/>
            <p14:sldId id="302"/>
            <p14:sldId id="287"/>
            <p14:sldId id="281"/>
            <p14:sldId id="279"/>
            <p14:sldId id="275"/>
            <p14:sldId id="310"/>
            <p14:sldId id="304"/>
            <p14:sldId id="303"/>
          </p14:sldIdLst>
        </p14:section>
        <p14:section name="Раздел без заголовка" id="{6619774F-FCF2-4A7E-8E0A-BD670A05C2B2}">
          <p14:sldIdLst>
            <p14:sldId id="264"/>
            <p14:sldId id="309"/>
            <p14:sldId id="273"/>
            <p14:sldId id="308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FF66CC"/>
    <a:srgbClr val="9C6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6" autoAdjust="0"/>
    <p:restoredTop sz="94660"/>
  </p:normalViewPr>
  <p:slideViewPr>
    <p:cSldViewPr>
      <p:cViewPr varScale="1">
        <p:scale>
          <a:sx n="78" d="100"/>
          <a:sy n="78" d="100"/>
        </p:scale>
        <p:origin x="989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28BE26-FB96-4F7B-844F-81D312085F7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887FB-6D21-46D5-8F4A-9823C7B8B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243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887FB-6D21-46D5-8F4A-9823C7B8BDD6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3279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729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499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7695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292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1946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3171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360C-8181-4ABD-BAB1-241B9642F8B5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82B6-01C5-427E-AE55-0F5131535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29102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360C-8181-4ABD-BAB1-241B9642F8B5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82B6-01C5-427E-AE55-0F5131535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68333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img3.goodfon.ru/original/1920x1200/a/4a/narisovannyy-peyzazh-akvarel-2686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27825"/>
            </a:avLst>
          </a:prstGeom>
          <a:noFill/>
          <a:effectLst>
            <a:softEdge rad="635000"/>
          </a:effectLst>
        </p:spPr>
      </p:pic>
      <p:pic>
        <p:nvPicPr>
          <p:cNvPr id="11" name="Picture 2" descr="https://img3.goodfon.ru/original/1920x1200/a/4a/narisovannyy-peyzazh-akvarel-2686.jpg"/>
          <p:cNvPicPr>
            <a:picLocks noChangeAspect="1" noChangeArrowheads="1"/>
          </p:cNvPicPr>
          <p:nvPr userDrawn="1"/>
        </p:nvPicPr>
        <p:blipFill>
          <a:blip r:embed="rId3" cstate="print"/>
          <a:srcRect t="-2508" r="43"/>
          <a:stretch>
            <a:fillRect/>
          </a:stretch>
        </p:blipFill>
        <p:spPr bwMode="auto">
          <a:xfrm>
            <a:off x="5142107" y="1928808"/>
            <a:ext cx="4001895" cy="3214693"/>
          </a:xfrm>
          <a:prstGeom prst="ellipse">
            <a:avLst/>
          </a:prstGeom>
          <a:noFill/>
          <a:effectLst>
            <a:softEdge rad="635000"/>
          </a:effectLst>
        </p:spPr>
      </p:pic>
      <p:pic>
        <p:nvPicPr>
          <p:cNvPr id="9" name="Picture 2" descr="https://img3.goodfon.ru/original/1920x1200/a/4a/narisovannyy-peyzazh-akvarel-2686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606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Picture 2" descr="https://img3.goodfon.ru/original/1920x1200/a/4a/narisovannyy-peyzazh-akvarel-2686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10"/>
            <a:ext cx="8001056" cy="4264830"/>
          </a:xfrm>
          <a:prstGeom prst="frame">
            <a:avLst>
              <a:gd name="adj1" fmla="val 5985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28610"/>
            <a:ext cx="1071570" cy="1071570"/>
          </a:xfrm>
          <a:prstGeom prst="rect">
            <a:avLst/>
          </a:prstGeom>
          <a:noFill/>
        </p:spPr>
      </p:pic>
      <p:pic>
        <p:nvPicPr>
          <p:cNvPr id="13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85852" cy="1285852"/>
          </a:xfrm>
          <a:prstGeom prst="rect">
            <a:avLst/>
          </a:prstGeom>
          <a:noFill/>
        </p:spPr>
      </p:pic>
      <p:pic>
        <p:nvPicPr>
          <p:cNvPr id="14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7858149" y="0"/>
            <a:ext cx="1285852" cy="1285852"/>
          </a:xfrm>
          <a:prstGeom prst="rect">
            <a:avLst/>
          </a:prstGeom>
          <a:noFill/>
        </p:spPr>
      </p:pic>
      <p:pic>
        <p:nvPicPr>
          <p:cNvPr id="15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0" y="3857648"/>
            <a:ext cx="1285852" cy="1285852"/>
          </a:xfrm>
          <a:prstGeom prst="rect">
            <a:avLst/>
          </a:prstGeom>
          <a:noFill/>
        </p:spPr>
      </p:pic>
      <p:pic>
        <p:nvPicPr>
          <p:cNvPr id="16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858148" y="3857649"/>
            <a:ext cx="1285852" cy="1285852"/>
          </a:xfrm>
          <a:prstGeom prst="rect">
            <a:avLst/>
          </a:prstGeom>
          <a:noFill/>
        </p:spPr>
      </p:pic>
      <p:pic>
        <p:nvPicPr>
          <p:cNvPr id="17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71472" y="3643320"/>
            <a:ext cx="1071570" cy="1071570"/>
          </a:xfrm>
          <a:prstGeom prst="rect">
            <a:avLst/>
          </a:prstGeom>
          <a:noFill/>
        </p:spPr>
      </p:pic>
      <p:pic>
        <p:nvPicPr>
          <p:cNvPr id="18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500958" y="428610"/>
            <a:ext cx="1071570" cy="1071570"/>
          </a:xfrm>
          <a:prstGeom prst="rect">
            <a:avLst/>
          </a:prstGeom>
          <a:noFill/>
        </p:spPr>
      </p:pic>
      <p:pic>
        <p:nvPicPr>
          <p:cNvPr id="19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500958" y="3571882"/>
            <a:ext cx="1071570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3055761"/>
      </p:ext>
    </p:extLst>
  </p:cSld>
  <p:clrMapOvr>
    <a:masterClrMapping/>
  </p:clrMapOvr>
  <p:transition>
    <p:cu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img3.goodfon.ru/original/1920x1200/a/4a/narisovannyy-peyzazh-akvarel-2686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27825"/>
            </a:avLst>
          </a:prstGeom>
          <a:noFill/>
          <a:effectLst>
            <a:softEdge rad="635000"/>
          </a:effectLst>
        </p:spPr>
      </p:pic>
      <p:pic>
        <p:nvPicPr>
          <p:cNvPr id="11" name="Picture 2" descr="https://img3.goodfon.ru/original/1920x1200/a/4a/narisovannyy-peyzazh-akvarel-2686.jpg"/>
          <p:cNvPicPr>
            <a:picLocks noChangeAspect="1" noChangeArrowheads="1"/>
          </p:cNvPicPr>
          <p:nvPr userDrawn="1"/>
        </p:nvPicPr>
        <p:blipFill>
          <a:blip r:embed="rId3" cstate="print"/>
          <a:srcRect t="-2508" r="43"/>
          <a:stretch>
            <a:fillRect/>
          </a:stretch>
        </p:blipFill>
        <p:spPr bwMode="auto">
          <a:xfrm>
            <a:off x="5142107" y="1928808"/>
            <a:ext cx="4001895" cy="3214693"/>
          </a:xfrm>
          <a:prstGeom prst="ellipse">
            <a:avLst/>
          </a:prstGeom>
          <a:noFill/>
          <a:effectLst>
            <a:softEdge rad="635000"/>
          </a:effectLst>
        </p:spPr>
      </p:pic>
      <p:pic>
        <p:nvPicPr>
          <p:cNvPr id="9" name="Picture 2" descr="https://img3.goodfon.ru/original/1920x1200/a/4a/narisovannyy-peyzazh-akvarel-2686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606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Picture 2" descr="https://img3.goodfon.ru/original/1920x1200/a/4a/narisovannyy-peyzazh-akvarel-2686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10"/>
            <a:ext cx="8001056" cy="4264830"/>
          </a:xfrm>
          <a:prstGeom prst="frame">
            <a:avLst>
              <a:gd name="adj1" fmla="val 5985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28610"/>
            <a:ext cx="1071570" cy="1071570"/>
          </a:xfrm>
          <a:prstGeom prst="rect">
            <a:avLst/>
          </a:prstGeom>
          <a:noFill/>
        </p:spPr>
      </p:pic>
      <p:pic>
        <p:nvPicPr>
          <p:cNvPr id="13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85852" cy="1285852"/>
          </a:xfrm>
          <a:prstGeom prst="rect">
            <a:avLst/>
          </a:prstGeom>
          <a:noFill/>
        </p:spPr>
      </p:pic>
      <p:pic>
        <p:nvPicPr>
          <p:cNvPr id="14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7858149" y="0"/>
            <a:ext cx="1285852" cy="1285852"/>
          </a:xfrm>
          <a:prstGeom prst="rect">
            <a:avLst/>
          </a:prstGeom>
          <a:noFill/>
        </p:spPr>
      </p:pic>
      <p:pic>
        <p:nvPicPr>
          <p:cNvPr id="15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0" y="3857648"/>
            <a:ext cx="1285852" cy="1285852"/>
          </a:xfrm>
          <a:prstGeom prst="rect">
            <a:avLst/>
          </a:prstGeom>
          <a:noFill/>
        </p:spPr>
      </p:pic>
      <p:pic>
        <p:nvPicPr>
          <p:cNvPr id="16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858148" y="3857649"/>
            <a:ext cx="1285852" cy="1285852"/>
          </a:xfrm>
          <a:prstGeom prst="rect">
            <a:avLst/>
          </a:prstGeom>
          <a:noFill/>
        </p:spPr>
      </p:pic>
      <p:pic>
        <p:nvPicPr>
          <p:cNvPr id="17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71472" y="3643320"/>
            <a:ext cx="1071570" cy="1071570"/>
          </a:xfrm>
          <a:prstGeom prst="rect">
            <a:avLst/>
          </a:prstGeom>
          <a:noFill/>
        </p:spPr>
      </p:pic>
      <p:pic>
        <p:nvPicPr>
          <p:cNvPr id="18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500958" y="428610"/>
            <a:ext cx="1071570" cy="1071570"/>
          </a:xfrm>
          <a:prstGeom prst="rect">
            <a:avLst/>
          </a:prstGeom>
          <a:noFill/>
        </p:spPr>
      </p:pic>
      <p:pic>
        <p:nvPicPr>
          <p:cNvPr id="19" name="Picture 36" descr="http://s4.pic4you.ru/y2014/04-11/24687/432379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500958" y="3571882"/>
            <a:ext cx="1071570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7509057"/>
      </p:ext>
    </p:extLst>
  </p:cSld>
  <p:clrMapOvr>
    <a:masterClrMapping/>
  </p:clrMapOvr>
  <p:transition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http://picview.info/download/20150806/pink-blue-white-spot-1920x1080.jpg"/>
          <p:cNvPicPr>
            <a:picLocks noChangeAspect="1" noChangeArrowheads="1"/>
          </p:cNvPicPr>
          <p:nvPr userDrawn="1"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-1" y="0"/>
            <a:ext cx="9143999" cy="5143500"/>
          </a:xfrm>
          <a:prstGeom prst="frame">
            <a:avLst>
              <a:gd name="adj1" fmla="val 698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240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521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2/5/2024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364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2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99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360C-8181-4ABD-BAB1-241B9642F8B5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82B6-01C5-427E-AE55-0F5131535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65977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360C-8181-4ABD-BAB1-241B9642F8B5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82B6-01C5-427E-AE55-0F5131535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70830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360C-8181-4ABD-BAB1-241B9642F8B5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82B6-01C5-427E-AE55-0F5131535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04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24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  <p:sldLayoutId id="2147483838" r:id="rId17"/>
    <p:sldLayoutId id="2147483839" r:id="rId18"/>
    <p:sldLayoutId id="2147483654" r:id="rId19"/>
  </p:sldLayoutIdLst>
  <p:transition>
    <p:cut/>
  </p:transition>
  <p:timing>
    <p:tnLst>
      <p:par>
        <p:cTn id="1" dur="indefinite" restart="never" nodeType="tmRoot"/>
      </p:par>
    </p:tnLst>
  </p:timing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home\Desktop\&#1080;&#1084;&#1077;&#1085;%20&#1087;&#1072;&#1076;&#1077;&#1078;\&#1084;&#1091;&#1079;&#1099;&#1082;&#1072;%20&#1080;&#1088;&#1086;&#1085;&#1080;&#1103;%20&#1089;&#1091;&#1076;&#1100;&#1073;&#1099;.mp3" TargetMode="Externa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483519"/>
            <a:ext cx="741682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«Именительный падеж имён существительных»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1143000" y="0"/>
            <a:ext cx="6858000" cy="5143500"/>
          </a:xfrm>
          <a:prstGeom prst="frame">
            <a:avLst>
              <a:gd name="adj1" fmla="val 1108"/>
            </a:avLst>
          </a:prstGeom>
          <a:solidFill>
            <a:srgbClr val="92D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98569" y="195486"/>
            <a:ext cx="4752528" cy="70207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50" b="1" dirty="0" smtClean="0">
              <a:solidFill>
                <a:srgbClr val="7030A0"/>
              </a:solidFill>
            </a:endParaRPr>
          </a:p>
          <a:p>
            <a:pPr algn="ctr"/>
            <a:endParaRPr lang="ru-RU" sz="4050" b="1" dirty="0">
              <a:solidFill>
                <a:srgbClr val="7030A0"/>
              </a:solidFill>
            </a:endParaRPr>
          </a:p>
          <a:p>
            <a:pPr algn="ctr"/>
            <a:endParaRPr lang="ru-RU" sz="4050" b="1" dirty="0" smtClean="0">
              <a:solidFill>
                <a:srgbClr val="7030A0"/>
              </a:solidFill>
            </a:endParaRPr>
          </a:p>
          <a:p>
            <a:pPr algn="ctr"/>
            <a:endParaRPr lang="ru-RU" sz="4050" b="1" dirty="0" smtClean="0">
              <a:solidFill>
                <a:srgbClr val="7030A0"/>
              </a:solidFill>
            </a:endParaRPr>
          </a:p>
          <a:p>
            <a:pPr algn="ctr"/>
            <a:endParaRPr lang="ru-RU" sz="405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050" b="1" dirty="0" smtClean="0">
                <a:solidFill>
                  <a:srgbClr val="7030A0"/>
                </a:solidFill>
              </a:rPr>
              <a:t>Работа по учебнику</a:t>
            </a:r>
          </a:p>
          <a:p>
            <a:pPr algn="ctr"/>
            <a:r>
              <a:rPr lang="ru-RU" sz="4050" b="1" dirty="0" smtClean="0">
                <a:solidFill>
                  <a:srgbClr val="7030A0"/>
                </a:solidFill>
              </a:rPr>
              <a:t>Упр</a:t>
            </a:r>
            <a:r>
              <a:rPr lang="ru-RU" sz="4050" b="1" dirty="0">
                <a:solidFill>
                  <a:srgbClr val="7030A0"/>
                </a:solidFill>
              </a:rPr>
              <a:t>. </a:t>
            </a:r>
            <a:r>
              <a:rPr lang="ru-RU" sz="4050" b="1" dirty="0" smtClean="0">
                <a:solidFill>
                  <a:srgbClr val="7030A0"/>
                </a:solidFill>
              </a:rPr>
              <a:t>75. </a:t>
            </a:r>
            <a:r>
              <a:rPr lang="ru-RU" sz="4050" b="1" dirty="0">
                <a:solidFill>
                  <a:srgbClr val="7030A0"/>
                </a:solidFill>
              </a:rPr>
              <a:t>с. </a:t>
            </a:r>
            <a:r>
              <a:rPr lang="ru-RU" sz="4050" b="1" dirty="0" smtClean="0">
                <a:solidFill>
                  <a:srgbClr val="7030A0"/>
                </a:solidFill>
              </a:rPr>
              <a:t>42</a:t>
            </a:r>
            <a:endParaRPr lang="ru-RU" sz="4050" b="1" dirty="0">
              <a:solidFill>
                <a:srgbClr val="7030A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43336"/>
            <a:ext cx="1375529" cy="1945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58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ChangeArrowheads="1" noChangeShapeType="1" noTextEdit="1"/>
          </p:cNvSpPr>
          <p:nvPr/>
        </p:nvSpPr>
        <p:spPr bwMode="auto">
          <a:xfrm>
            <a:off x="1258888" y="627459"/>
            <a:ext cx="6049962" cy="5941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254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Рефлексия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763716" y="1168005"/>
            <a:ext cx="70056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0" i="1" dirty="0">
                <a:latin typeface="Bookman Old Style" pitchFamily="18" charset="0"/>
              </a:rPr>
              <a:t>Оцени свою работу на уроке.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835696" y="1779662"/>
            <a:ext cx="6984776" cy="70788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Bookman Old Style" pitchFamily="18" charset="0"/>
              </a:rPr>
              <a:t>Всё понятно цель урока достигнута, могу помочь</a:t>
            </a:r>
            <a:endParaRPr lang="ru-RU" sz="2000" b="1" i="1" dirty="0">
              <a:latin typeface="Bookman Old Style" pitchFamily="18" charset="0"/>
            </a:endParaRP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1907704" y="3003798"/>
            <a:ext cx="6840760" cy="40011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Bookman Old Style" pitchFamily="18" charset="0"/>
              </a:rPr>
              <a:t>Не совсем понял тему, остались вопросы</a:t>
            </a:r>
            <a:endParaRPr lang="ru-RU" sz="2000" b="1" i="1" dirty="0">
              <a:latin typeface="Bookman Old Style" pitchFamily="18" charset="0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979712" y="4083918"/>
            <a:ext cx="6768751" cy="4001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Bookman Old Style" pitchFamily="18" charset="0"/>
              </a:rPr>
              <a:t>Было трудно, требуется помощь</a:t>
            </a:r>
            <a:endParaRPr lang="ru-RU" sz="2000" b="1" i="1" dirty="0">
              <a:latin typeface="Bookman Old Style" pitchFamily="18" charset="0"/>
            </a:endParaRPr>
          </a:p>
        </p:txBody>
      </p:sp>
      <p:sp>
        <p:nvSpPr>
          <p:cNvPr id="45066" name="Oval 10"/>
          <p:cNvSpPr>
            <a:spLocks noChangeArrowheads="1"/>
          </p:cNvSpPr>
          <p:nvPr/>
        </p:nvSpPr>
        <p:spPr bwMode="auto">
          <a:xfrm>
            <a:off x="827584" y="1707654"/>
            <a:ext cx="914400" cy="6858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5067" name="Oval 11"/>
          <p:cNvSpPr>
            <a:spLocks noChangeArrowheads="1"/>
          </p:cNvSpPr>
          <p:nvPr/>
        </p:nvSpPr>
        <p:spPr bwMode="auto">
          <a:xfrm>
            <a:off x="827584" y="2787774"/>
            <a:ext cx="914400" cy="6858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5068" name="Oval 12"/>
          <p:cNvSpPr>
            <a:spLocks noChangeArrowheads="1"/>
          </p:cNvSpPr>
          <p:nvPr/>
        </p:nvSpPr>
        <p:spPr bwMode="auto">
          <a:xfrm>
            <a:off x="827584" y="3939902"/>
            <a:ext cx="914400" cy="685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5069" name="WordArt 13"/>
          <p:cNvSpPr>
            <a:spLocks noChangeArrowheads="1" noChangeShapeType="1" noTextEdit="1"/>
          </p:cNvSpPr>
          <p:nvPr/>
        </p:nvSpPr>
        <p:spPr bwMode="auto">
          <a:xfrm>
            <a:off x="1116013" y="1707358"/>
            <a:ext cx="266700" cy="3929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45070" name="WordArt 14"/>
          <p:cNvSpPr>
            <a:spLocks noChangeArrowheads="1" noChangeShapeType="1" noTextEdit="1"/>
          </p:cNvSpPr>
          <p:nvPr/>
        </p:nvSpPr>
        <p:spPr bwMode="auto">
          <a:xfrm>
            <a:off x="1187453" y="2571751"/>
            <a:ext cx="257175" cy="3929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45071" name="WordArt 15"/>
          <p:cNvSpPr>
            <a:spLocks noChangeArrowheads="1" noChangeShapeType="1" noTextEdit="1"/>
          </p:cNvSpPr>
          <p:nvPr/>
        </p:nvSpPr>
        <p:spPr bwMode="auto">
          <a:xfrm>
            <a:off x="1258888" y="3759994"/>
            <a:ext cx="209550" cy="3929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0"/>
            <a:ext cx="679092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86452"/>
      </p:ext>
    </p:extLst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376363"/>
            <a:ext cx="7308850" cy="270033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ctr" eaLnBrk="1" hangingPunct="1">
              <a:buFontTx/>
              <a:buNone/>
            </a:pPr>
            <a:endParaRPr lang="ru-RU" altLang="ru-RU" sz="2800" dirty="0" smtClean="0">
              <a:solidFill>
                <a:srgbClr val="66FF33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sz="4800" b="1" i="1" dirty="0" smtClean="0">
                <a:solidFill>
                  <a:srgbClr val="0000FF"/>
                </a:solidFill>
              </a:rPr>
              <a:t>Я  узнал …..</a:t>
            </a:r>
          </a:p>
          <a:p>
            <a:pPr eaLnBrk="1" hangingPunct="1">
              <a:buFontTx/>
              <a:buNone/>
            </a:pPr>
            <a:r>
              <a:rPr lang="ru-RU" altLang="ru-RU" sz="4800" b="1" i="1" dirty="0" smtClean="0">
                <a:solidFill>
                  <a:srgbClr val="00B050"/>
                </a:solidFill>
              </a:rPr>
              <a:t>Я  научился…</a:t>
            </a:r>
          </a:p>
          <a:p>
            <a:pPr eaLnBrk="1" hangingPunct="1">
              <a:buFontTx/>
              <a:buNone/>
            </a:pPr>
            <a:r>
              <a:rPr lang="ru-RU" altLang="ru-RU" sz="4800" b="1" i="1" dirty="0" smtClean="0">
                <a:solidFill>
                  <a:srgbClr val="FF0000"/>
                </a:solidFill>
              </a:rPr>
              <a:t>Мне  понравилось ….</a:t>
            </a:r>
            <a:endParaRPr lang="ru-RU" altLang="ru-RU" sz="2800" b="1" i="1" dirty="0" smtClean="0">
              <a:solidFill>
                <a:srgbClr val="FF0000"/>
              </a:solidFill>
            </a:endParaRPr>
          </a:p>
          <a:p>
            <a:pPr eaLnBrk="1" hangingPunct="1"/>
            <a:endParaRPr lang="ru-RU" alt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86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0" b="1" i="1" spc="200" dirty="0">
                <a:ln w="69850" cap="rnd">
                  <a:gradFill flip="none" rotWithShape="1"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  <a:tileRect/>
                  </a:gradFill>
                  <a:bevel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</a:t>
            </a:r>
            <a:r>
              <a:rPr lang="ru-RU" sz="11500" b="1" i="1" spc="200" dirty="0">
                <a:ln w="69850" cap="rnd">
                  <a:gradFill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</a:gradFill>
                  <a:bevel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500" b="1" i="1" spc="200" dirty="0">
                <a:ln w="69850" cap="rnd">
                  <a:gradFill flip="none" rotWithShape="1"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  <a:tileRect/>
                  </a:gradFill>
                  <a:bevel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3"/>
          <p:cNvSpPr txBox="1">
            <a:spLocks noGrp="1"/>
          </p:cNvSpPr>
          <p:nvPr>
            <p:ph type="title"/>
          </p:nvPr>
        </p:nvSpPr>
        <p:spPr>
          <a:xfrm>
            <a:off x="1485900" y="205978"/>
            <a:ext cx="6172200" cy="8572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SzPts val="4400"/>
            </a:pPr>
            <a:r>
              <a:rPr lang="ru-RU" sz="3300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Домашнее задание</a:t>
            </a:r>
            <a:endParaRPr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Стр. 43, упр. 76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459656150"/>
      </p:ext>
    </p:extLst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7" descr="1e5f5d4b1dd1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2"/>
            <a:ext cx="9144000" cy="482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>
          <a:xfrm>
            <a:off x="0" y="3939902"/>
            <a:ext cx="9144000" cy="1203598"/>
          </a:xfrm>
        </p:spPr>
        <p:txBody>
          <a:bodyPr>
            <a:normAutofit fontScale="90000"/>
          </a:bodyPr>
          <a:lstStyle/>
          <a:p>
            <a:r>
              <a:rPr lang="ru-RU" altLang="ru-RU" sz="8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Спасибо за урок!</a:t>
            </a: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dirty="0" smtClean="0">
              <a:solidFill>
                <a:srgbClr val="000000"/>
              </a:solidFill>
            </a:endParaRPr>
          </a:p>
        </p:txBody>
      </p:sp>
      <p:pic>
        <p:nvPicPr>
          <p:cNvPr id="5" name="музыка ирония судьб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24193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3177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4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856607"/>
            <a:ext cx="5825202" cy="1234727"/>
          </a:xfrm>
        </p:spPr>
        <p:txBody>
          <a:bodyPr>
            <a:noAutofit/>
          </a:bodyPr>
          <a:lstStyle/>
          <a:p>
            <a:pPr algn="ctr"/>
            <a:r>
              <a:rPr lang="en-US" sz="11500" b="1" dirty="0" smtClean="0"/>
              <a:t> </a:t>
            </a:r>
            <a:r>
              <a:rPr lang="ru-RU" sz="11500" b="1" dirty="0" smtClean="0"/>
              <a:t>Игра </a:t>
            </a:r>
            <a:r>
              <a:rPr lang="en-US" sz="11500" b="1" dirty="0" smtClean="0"/>
              <a:t/>
            </a:r>
            <a:br>
              <a:rPr lang="en-US" sz="11500" b="1" dirty="0" smtClean="0"/>
            </a:br>
            <a:r>
              <a:rPr lang="ru-RU" sz="11500" b="1" dirty="0" smtClean="0"/>
              <a:t>Кто</a:t>
            </a:r>
            <a:r>
              <a:rPr lang="en-US" sz="11500" b="1" dirty="0" smtClean="0"/>
              <a:t>? </a:t>
            </a:r>
            <a:r>
              <a:rPr lang="ru-RU" sz="11500" b="1" dirty="0" smtClean="0"/>
              <a:t>Что</a:t>
            </a:r>
            <a:r>
              <a:rPr lang="en-US" sz="11500" b="1" dirty="0" smtClean="0"/>
              <a:t>?</a:t>
            </a:r>
            <a:endParaRPr lang="ru-RU" sz="115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1143000" y="0"/>
            <a:ext cx="6858000" cy="5143500"/>
          </a:xfrm>
          <a:prstGeom prst="frame">
            <a:avLst>
              <a:gd name="adj1" fmla="val 1108"/>
            </a:avLst>
          </a:prstGeom>
          <a:solidFill>
            <a:srgbClr val="92D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76" y="3181708"/>
            <a:ext cx="1375529" cy="1945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87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anahitbalabekyanmskhblog.files.wordpress.com/2023/10/6ub6qsrqijo-1.jpg?w=9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50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816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u="sng" dirty="0" smtClean="0"/>
              <a:t>Цель урока:           Задачи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200151"/>
            <a:ext cx="4244280" cy="339447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b="1" i="1" dirty="0" smtClean="0">
                <a:solidFill>
                  <a:srgbClr val="0070C0"/>
                </a:solidFill>
              </a:rPr>
              <a:t>Познакомиться с особенностями именительного падежа.</a:t>
            </a:r>
            <a:endParaRPr lang="ru-RU" sz="3600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95936" y="1203597"/>
            <a:ext cx="4968552" cy="3600401"/>
          </a:xfrm>
        </p:spPr>
        <p:txBody>
          <a:bodyPr>
            <a:normAutofit fontScale="92500"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1.Узнать особенности им.падежа.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r>
              <a:rPr lang="ru-RU" sz="3200" b="1" i="1" dirty="0" smtClean="0">
                <a:solidFill>
                  <a:srgbClr val="7030A0"/>
                </a:solidFill>
              </a:rPr>
              <a:t>2.Научиться распознавать   имена существительные в именительном падеже</a:t>
            </a:r>
            <a:r>
              <a:rPr lang="ru-RU" sz="3200" i="1" dirty="0" smtClean="0"/>
              <a:t>.</a:t>
            </a:r>
            <a:endParaRPr lang="ru-RU" sz="3200" dirty="0" smtClean="0"/>
          </a:p>
          <a:p>
            <a:endParaRPr lang="ru-RU" sz="32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23528" y="1440734"/>
            <a:ext cx="84969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Чистописание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медленно падает на землю.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 медленно падает на землю.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 любила первый снег.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Девочка упала в снег.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 медленно падает на землю.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 любила первый снег.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Девочка упала в снег.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 медленно падает на землю.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 любила первый снег.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Девочка упала в снег.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 медленно падает на землю.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 любила первый снег.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Девочка упала в снег.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 медленно падает на землю.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 любила первый снег.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Девочка упала в снег.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987574"/>
            <a:ext cx="5814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Что?</a:t>
            </a:r>
          </a:p>
          <a:p>
            <a:pPr algn="ctr"/>
            <a:r>
              <a:rPr lang="ru-RU" sz="5400" b="1" dirty="0" smtClean="0">
                <a:solidFill>
                  <a:srgbClr val="00B0F0"/>
                </a:solidFill>
              </a:rPr>
              <a:t>снег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236538" y="180975"/>
            <a:ext cx="8229600" cy="85725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Именительный падеж</a:t>
            </a:r>
            <a:br>
              <a:rPr lang="ru-RU" dirty="0" smtClean="0"/>
            </a:br>
            <a:endParaRPr lang="en-US" sz="31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107504" y="1347614"/>
            <a:ext cx="8041134" cy="3247009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ru-RU" altLang="ru-RU" sz="2800" dirty="0" smtClean="0">
                <a:solidFill>
                  <a:schemeClr val="tx1"/>
                </a:solidFill>
              </a:rPr>
              <a:t>Ночью был буран. 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151398" y="1219200"/>
            <a:ext cx="864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dirty="0">
                <a:solidFill>
                  <a:srgbClr val="FF0000"/>
                </a:solidFill>
                <a:latin typeface="Calibri" pitchFamily="34" charset="0"/>
              </a:rPr>
              <a:t>И.п.</a:t>
            </a:r>
          </a:p>
        </p:txBody>
      </p:sp>
      <p:pic>
        <p:nvPicPr>
          <p:cNvPr id="41990" name="Picture 6" descr="http://tarologiay.ru/wp-content/uploads/2010/11/UepEBW8Sh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0"/>
            <a:ext cx="2339752" cy="2691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Группа 53"/>
          <p:cNvGrpSpPr>
            <a:grpSpLocks/>
          </p:cNvGrpSpPr>
          <p:nvPr/>
        </p:nvGrpSpPr>
        <p:grpSpPr bwMode="auto">
          <a:xfrm>
            <a:off x="467544" y="3435846"/>
            <a:ext cx="7998594" cy="1584176"/>
            <a:chOff x="321480" y="1211263"/>
            <a:chExt cx="7999165" cy="6295210"/>
          </a:xfrm>
        </p:grpSpPr>
        <p:sp>
          <p:nvSpPr>
            <p:cNvPr id="31766" name="TextBox 45"/>
            <p:cNvSpPr txBox="1">
              <a:spLocks noChangeArrowheads="1"/>
            </p:cNvSpPr>
            <p:nvPr/>
          </p:nvSpPr>
          <p:spPr bwMode="auto">
            <a:xfrm>
              <a:off x="321480" y="1211263"/>
              <a:ext cx="7999165" cy="6237526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altLang="ru-RU" sz="2400" dirty="0" smtClean="0">
                  <a:solidFill>
                    <a:srgbClr val="000000"/>
                  </a:solidFill>
                  <a:latin typeface="Calibri" pitchFamily="34" charset="0"/>
                </a:rPr>
                <a:t>Имя существительное </a:t>
              </a:r>
              <a:r>
                <a:rPr lang="ru-RU" altLang="ru-RU" sz="2400" b="1" dirty="0" smtClean="0">
                  <a:solidFill>
                    <a:srgbClr val="000000"/>
                  </a:solidFill>
                  <a:latin typeface="Calibri" pitchFamily="34" charset="0"/>
                </a:rPr>
                <a:t>в именительном падеже </a:t>
              </a:r>
              <a:r>
                <a:rPr lang="ru-RU" altLang="ru-RU" sz="2400" dirty="0" smtClean="0">
                  <a:solidFill>
                    <a:srgbClr val="000000"/>
                  </a:solidFill>
                  <a:latin typeface="Calibri" pitchFamily="34" charset="0"/>
                </a:rPr>
                <a:t>является в предложении </a:t>
              </a:r>
              <a:r>
                <a:rPr lang="ru-RU" altLang="ru-RU" sz="2400" b="1" dirty="0" smtClean="0">
                  <a:solidFill>
                    <a:srgbClr val="000000"/>
                  </a:solidFill>
                  <a:latin typeface="Calibri" pitchFamily="34" charset="0"/>
                </a:rPr>
                <a:t>подлежащим</a:t>
              </a:r>
              <a:r>
                <a:rPr lang="ru-RU" altLang="ru-RU" sz="2400" dirty="0" smtClean="0">
                  <a:solidFill>
                    <a:srgbClr val="000000"/>
                  </a:solidFill>
                  <a:latin typeface="Calibri" pitchFamily="34" charset="0"/>
                </a:rPr>
                <a:t>.</a:t>
              </a:r>
            </a:p>
            <a:p>
              <a:r>
                <a:rPr lang="ru-RU" altLang="ru-RU" sz="2400" dirty="0" smtClean="0">
                  <a:solidFill>
                    <a:srgbClr val="000000"/>
                  </a:solidFill>
                  <a:latin typeface="Calibri" pitchFamily="34" charset="0"/>
                </a:rPr>
                <a:t>                                                              </a:t>
              </a:r>
              <a:r>
                <a:rPr lang="ru-RU" altLang="ru-RU" dirty="0" smtClean="0">
                  <a:solidFill>
                    <a:srgbClr val="FF0000"/>
                  </a:solidFill>
                  <a:latin typeface="Calibri" pitchFamily="34" charset="0"/>
                </a:rPr>
                <a:t>И.п.                 </a:t>
              </a:r>
            </a:p>
            <a:p>
              <a:pPr algn="ctr"/>
              <a:r>
                <a:rPr lang="ru-RU" altLang="ru-RU" sz="2400" dirty="0" smtClean="0">
                  <a:solidFill>
                    <a:srgbClr val="000000"/>
                  </a:solidFill>
                  <a:latin typeface="Calibri" pitchFamily="34" charset="0"/>
                </a:rPr>
                <a:t>Ночью был буран.</a:t>
              </a:r>
              <a:endParaRPr lang="ru-RU" altLang="ru-RU" sz="2400" dirty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cxnSp>
          <p:nvCxnSpPr>
            <p:cNvPr id="48" name="Прямая соединительная линия 47"/>
            <p:cNvCxnSpPr/>
            <p:nvPr/>
          </p:nvCxnSpPr>
          <p:spPr>
            <a:xfrm>
              <a:off x="5506426" y="7197884"/>
              <a:ext cx="7921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4858308" y="7506473"/>
              <a:ext cx="5761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4858308" y="7197885"/>
              <a:ext cx="576105" cy="318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В предложении существительное в форме именительного падежа отвечает на падежные вопросы: </a:t>
            </a:r>
            <a:r>
              <a:rPr lang="ru-RU" sz="2800" b="1" dirty="0" smtClean="0">
                <a:solidFill>
                  <a:srgbClr val="7030A0"/>
                </a:solidFill>
              </a:rPr>
              <a:t>кто</a:t>
            </a:r>
            <a:r>
              <a:rPr lang="en-US" sz="2800" b="1" dirty="0" smtClean="0">
                <a:solidFill>
                  <a:srgbClr val="7030A0"/>
                </a:solidFill>
              </a:rPr>
              <a:t>?</a:t>
            </a:r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>
                <a:solidFill>
                  <a:srgbClr val="7030A0"/>
                </a:solidFill>
              </a:rPr>
              <a:t>и </a:t>
            </a:r>
            <a:r>
              <a:rPr lang="ru-RU" sz="2800" b="1" dirty="0" smtClean="0">
                <a:solidFill>
                  <a:srgbClr val="7030A0"/>
                </a:solidFill>
              </a:rPr>
              <a:t>что</a:t>
            </a:r>
            <a:r>
              <a:rPr lang="en-US" sz="2800" b="1" dirty="0" smtClean="0">
                <a:solidFill>
                  <a:srgbClr val="7030A0"/>
                </a:solidFill>
              </a:rPr>
              <a:t>?</a:t>
            </a:r>
            <a:endParaRPr lang="ru-RU" sz="2800" b="1" dirty="0">
              <a:solidFill>
                <a:srgbClr val="7030A0"/>
              </a:solidFill>
            </a:endParaRPr>
          </a:p>
          <a:p>
            <a:r>
              <a:rPr lang="ru-RU" sz="2800" b="1" dirty="0">
                <a:solidFill>
                  <a:srgbClr val="7030A0"/>
                </a:solidFill>
              </a:rPr>
              <a:t>и является </a:t>
            </a:r>
            <a:r>
              <a:rPr lang="ru-RU" sz="2800" b="1" dirty="0" smtClean="0">
                <a:solidFill>
                  <a:srgbClr val="7030A0"/>
                </a:solidFill>
              </a:rPr>
              <a:t>подлежащим</a:t>
            </a:r>
            <a:endParaRPr lang="ru-RU" sz="2800" b="1" dirty="0">
              <a:solidFill>
                <a:srgbClr val="7030A0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38089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1143000" y="0"/>
            <a:ext cx="6858000" cy="5143500"/>
          </a:xfrm>
          <a:prstGeom prst="frame">
            <a:avLst>
              <a:gd name="adj1" fmla="val 1108"/>
            </a:avLst>
          </a:prstGeom>
          <a:solidFill>
            <a:srgbClr val="92D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98569" y="133522"/>
            <a:ext cx="4752528" cy="70207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300" b="1" dirty="0" err="1">
                <a:solidFill>
                  <a:srgbClr val="FF0000"/>
                </a:solidFill>
              </a:rPr>
              <a:t>Физминутка</a:t>
            </a:r>
            <a:endParaRPr lang="ru-RU" sz="3300" b="1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76" y="3181708"/>
            <a:ext cx="1375529" cy="1945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14" y="133522"/>
            <a:ext cx="1321663" cy="12801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224784"/>
            <a:ext cx="1589819" cy="164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6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1468</TotalTime>
  <Words>227</Words>
  <Application>Microsoft Office PowerPoint</Application>
  <PresentationFormat>Экран (16:9)</PresentationFormat>
  <Paragraphs>56</Paragraphs>
  <Slides>15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Bookman Old Style</vt:lpstr>
      <vt:lpstr>Calibri</vt:lpstr>
      <vt:lpstr>Monotype Corsiva</vt:lpstr>
      <vt:lpstr>Times New Roman</vt:lpstr>
      <vt:lpstr>Trebuchet MS</vt:lpstr>
      <vt:lpstr>Wingdings 3</vt:lpstr>
      <vt:lpstr>Аспект</vt:lpstr>
      <vt:lpstr>Презентация PowerPoint</vt:lpstr>
      <vt:lpstr> Игра  Кто? Что?</vt:lpstr>
      <vt:lpstr>Презентация PowerPoint</vt:lpstr>
      <vt:lpstr>Цель урока:           Задачи урока:</vt:lpstr>
      <vt:lpstr>Презентация PowerPoint</vt:lpstr>
      <vt:lpstr>Презентация PowerPoint</vt:lpstr>
      <vt:lpstr>Именительный падеж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Спасибо за урок!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Uzer</cp:lastModifiedBy>
  <cp:revision>129</cp:revision>
  <dcterms:created xsi:type="dcterms:W3CDTF">2016-11-11T17:19:22Z</dcterms:created>
  <dcterms:modified xsi:type="dcterms:W3CDTF">2024-02-05T10:54:07Z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625150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