
<file path=[Content_Types].xml><?xml version="1.0" encoding="utf-8"?>
<Types xmlns="http://schemas.openxmlformats.org/package/2006/content-types">
  <Default Extension="tmp" ContentType="image/png"/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3" r:id="rId3"/>
    <p:sldId id="257" r:id="rId4"/>
    <p:sldId id="259" r:id="rId5"/>
    <p:sldId id="285" r:id="rId6"/>
    <p:sldId id="284" r:id="rId7"/>
    <p:sldId id="260" r:id="rId8"/>
    <p:sldId id="262" r:id="rId9"/>
    <p:sldId id="271" r:id="rId10"/>
    <p:sldId id="263" r:id="rId11"/>
    <p:sldId id="286" r:id="rId12"/>
    <p:sldId id="266" r:id="rId13"/>
    <p:sldId id="267" r:id="rId14"/>
    <p:sldId id="287" r:id="rId15"/>
    <p:sldId id="268" r:id="rId16"/>
    <p:sldId id="288" r:id="rId17"/>
    <p:sldId id="270" r:id="rId18"/>
    <p:sldId id="269" r:id="rId19"/>
    <p:sldId id="273" r:id="rId20"/>
    <p:sldId id="274" r:id="rId21"/>
    <p:sldId id="289" r:id="rId22"/>
    <p:sldId id="290" r:id="rId23"/>
    <p:sldId id="291" r:id="rId24"/>
    <p:sldId id="280" r:id="rId25"/>
    <p:sldId id="281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3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02" y="3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DD2CA-7B65-4EC6-A758-59F86C8F854B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AC9B4-63A6-4028-902D-6A173588C6E1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899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DD2CA-7B65-4EC6-A758-59F86C8F854B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AC9B4-63A6-4028-902D-6A173588C6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220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DD2CA-7B65-4EC6-A758-59F86C8F854B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AC9B4-63A6-4028-902D-6A173588C6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69989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DD2CA-7B65-4EC6-A758-59F86C8F854B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AC9B4-63A6-4028-902D-6A173588C6E1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970074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DD2CA-7B65-4EC6-A758-59F86C8F854B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AC9B4-63A6-4028-902D-6A173588C6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27567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DD2CA-7B65-4EC6-A758-59F86C8F854B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AC9B4-63A6-4028-902D-6A173588C6E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140742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DD2CA-7B65-4EC6-A758-59F86C8F854B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AC9B4-63A6-4028-902D-6A173588C6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76876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DD2CA-7B65-4EC6-A758-59F86C8F854B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AC9B4-63A6-4028-902D-6A173588C6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67091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DD2CA-7B65-4EC6-A758-59F86C8F854B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AC9B4-63A6-4028-902D-6A173588C6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5369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DD2CA-7B65-4EC6-A758-59F86C8F854B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AC9B4-63A6-4028-902D-6A173588C6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7106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DD2CA-7B65-4EC6-A758-59F86C8F854B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AC9B4-63A6-4028-902D-6A173588C6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9747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DD2CA-7B65-4EC6-A758-59F86C8F854B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AC9B4-63A6-4028-902D-6A173588C6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6001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DD2CA-7B65-4EC6-A758-59F86C8F854B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AC9B4-63A6-4028-902D-6A173588C6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3858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DD2CA-7B65-4EC6-A758-59F86C8F854B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AC9B4-63A6-4028-902D-6A173588C6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12624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DD2CA-7B65-4EC6-A758-59F86C8F854B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AC9B4-63A6-4028-902D-6A173588C6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059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DD2CA-7B65-4EC6-A758-59F86C8F854B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AC9B4-63A6-4028-902D-6A173588C6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84376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DD2CA-7B65-4EC6-A758-59F86C8F854B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AC9B4-63A6-4028-902D-6A173588C6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1870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713DD2CA-7B65-4EC6-A758-59F86C8F854B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3EAC9B4-63A6-4028-902D-6A173588C6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616844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33600" y="1383958"/>
            <a:ext cx="70104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8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Арифметический </a:t>
            </a:r>
          </a:p>
          <a:p>
            <a:pPr algn="ctr">
              <a:spcAft>
                <a:spcPts val="0"/>
              </a:spcAft>
            </a:pPr>
            <a:endParaRPr lang="ru-RU" sz="4800" b="1" dirty="0" smtClean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48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квадратный корень</a:t>
            </a:r>
          </a:p>
          <a:p>
            <a:pPr algn="ctr">
              <a:spcAft>
                <a:spcPts val="0"/>
              </a:spcAft>
            </a:pPr>
            <a:endParaRPr lang="ru-RU" sz="4800" dirty="0" smtClean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48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 произведения и дроби </a:t>
            </a:r>
            <a:endParaRPr lang="ru-RU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36846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Объект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586978416"/>
                  </p:ext>
                </p:extLst>
              </p:nvPr>
            </p:nvGraphicFramePr>
            <p:xfrm>
              <a:off x="2949342" y="219076"/>
              <a:ext cx="7331481" cy="6173485"/>
            </p:xfrm>
            <a:graphic>
              <a:graphicData uri="http://schemas.openxmlformats.org/drawingml/2006/table">
                <a:tbl>
                  <a:tblPr firstRow="1" firstCol="1" lastRow="1" lastCol="1" bandRow="1" bandCol="1">
                    <a:tableStyleId>{5C22544A-7EE6-4342-B048-85BDC9FD1C3A}</a:tableStyleId>
                  </a:tblPr>
                  <a:tblGrid>
                    <a:gridCol w="1776762"/>
                    <a:gridCol w="3313728"/>
                    <a:gridCol w="2240991"/>
                  </a:tblGrid>
                  <a:tr h="1320594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1400" b="1" dirty="0">
                              <a:effectLst/>
                            </a:rPr>
                            <a:t>1)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ru-RU" sz="14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/>
                              </m:rad>
                              <m:r>
                                <a:rPr lang="ru-RU" sz="1400" b="1">
                                  <a:effectLst/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ru-RU" sz="1400" b="1" i="1">
                                  <a:effectLst/>
                                  <a:latin typeface="Cambria Math" panose="02040503050406030204" pitchFamily="18" charset="0"/>
                                </a:rPr>
                                <m:t>𝟑</m:t>
                              </m:r>
                              <m:r>
                                <a:rPr lang="ru-RU" sz="1400" b="1">
                                  <a:effectLst/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ru-RU" sz="1400" b="1" i="1">
                                  <a:effectLst/>
                                  <a:latin typeface="Cambria Math" panose="02040503050406030204" pitchFamily="18" charset="0"/>
                                </a:rPr>
                                <m:t>𝟕</m:t>
                              </m:r>
                            </m:oMath>
                          </a14:m>
                          <a:r>
                            <a:rPr lang="ru-RU" sz="1400" b="1" dirty="0">
                              <a:effectLst/>
                            </a:rPr>
                            <a:t> </a:t>
                          </a:r>
                          <a:endParaRPr lang="ru-RU" sz="1200" b="1" dirty="0">
                            <a:effectLst/>
                          </a:endParaRPr>
                        </a:p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1400" b="1" dirty="0">
                              <a:effectLst/>
                            </a:rPr>
                            <a:t> </a:t>
                          </a:r>
                          <a:endParaRPr lang="ru-RU" sz="1200" b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ad>
                                  <m:radPr>
                                    <m:degHide m:val="on"/>
                                    <m:ctrlPr>
                                      <a:rPr lang="ru-RU" sz="1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ru-RU" sz="1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𝟏𝟎𝟎</m:t>
                                    </m:r>
                                  </m:e>
                                </m:rad>
                                <m:r>
                                  <a:rPr lang="ru-RU" sz="1400" b="1">
                                    <a:effectLst/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ru-RU" sz="1400" b="1" i="1">
                                    <a:effectLst/>
                                    <a:latin typeface="Cambria Math" panose="02040503050406030204" pitchFamily="18" charset="0"/>
                                  </a:rPr>
                                  <m:t>𝟑</m:t>
                                </m:r>
                                <m:r>
                                  <a:rPr lang="ru-RU" sz="1400" b="1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ru-RU" sz="1400" b="1" i="1">
                                    <a:effectLst/>
                                    <a:latin typeface="Cambria Math" panose="02040503050406030204" pitchFamily="18" charset="0"/>
                                  </a:rPr>
                                  <m:t>𝟏𝟎</m:t>
                                </m:r>
                                <m:r>
                                  <a:rPr lang="ru-RU" sz="1400" b="1">
                                    <a:effectLst/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ru-RU" sz="1400" b="1" i="1">
                                    <a:effectLst/>
                                    <a:latin typeface="Cambria Math" panose="02040503050406030204" pitchFamily="18" charset="0"/>
                                  </a:rPr>
                                  <m:t>𝟑</m:t>
                                </m:r>
                                <m:r>
                                  <a:rPr lang="ru-RU" sz="1400" b="1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ru-RU" sz="1400" b="1" i="1">
                                    <a:effectLst/>
                                    <a:latin typeface="Cambria Math" panose="02040503050406030204" pitchFamily="18" charset="0"/>
                                  </a:rPr>
                                  <m:t>𝟕</m:t>
                                </m:r>
                              </m:oMath>
                            </m:oMathPara>
                          </a14:m>
                          <a:endParaRPr lang="ru-RU" sz="1200" b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1400" b="1" dirty="0">
                              <a:effectLst/>
                            </a:rPr>
                            <a:t>С</a:t>
                          </a:r>
                          <a:endParaRPr lang="ru-RU" sz="1200" b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1320594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1400" b="1">
                              <a:effectLst/>
                            </a:rPr>
                            <a:t>2) 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ru-RU" sz="14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/>
                              </m:rad>
                              <m:r>
                                <a:rPr lang="ru-RU" sz="1400" b="1">
                                  <a:effectLst/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ru-RU" sz="1400" b="1" i="1">
                                  <a:effectLst/>
                                  <a:latin typeface="Cambria Math" panose="02040503050406030204" pitchFamily="18" charset="0"/>
                                </a:rPr>
                                <m:t>𝟗</m:t>
                              </m:r>
                              <m:r>
                                <a:rPr lang="ru-RU" sz="1400" b="1">
                                  <a:effectLst/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ru-RU" sz="1400" b="1" i="1">
                                  <a:effectLst/>
                                  <a:latin typeface="Cambria Math" panose="02040503050406030204" pitchFamily="18" charset="0"/>
                                </a:rPr>
                                <m:t>𝟏𝟓</m:t>
                              </m:r>
                            </m:oMath>
                          </a14:m>
                          <a:r>
                            <a:rPr lang="ru-RU" sz="1400" b="1">
                              <a:effectLst/>
                            </a:rPr>
                            <a:t> </a:t>
                          </a:r>
                          <a:endParaRPr lang="ru-RU" sz="1200" b="1">
                            <a:effectLst/>
                          </a:endParaRPr>
                        </a:p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1400" b="1">
                              <a:effectLst/>
                            </a:rPr>
                            <a:t> </a:t>
                          </a:r>
                          <a:endParaRPr lang="ru-RU" sz="1200" b="1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ad>
                                  <m:radPr>
                                    <m:degHide m:val="on"/>
                                    <m:ctrlPr>
                                      <a:rPr lang="ru-RU" sz="1400" b="1" i="1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ru-RU" sz="1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𝟑𝟔</m:t>
                                    </m:r>
                                  </m:e>
                                </m:rad>
                                <m:r>
                                  <a:rPr lang="ru-RU" sz="1400" b="1">
                                    <a:effectLst/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ru-RU" sz="1400" b="1" i="1">
                                    <a:effectLst/>
                                    <a:latin typeface="Cambria Math" panose="02040503050406030204" pitchFamily="18" charset="0"/>
                                  </a:rPr>
                                  <m:t>𝟗</m:t>
                                </m:r>
                                <m:r>
                                  <a:rPr lang="ru-RU" sz="1400" b="1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ru-RU" sz="1400" b="1" i="1">
                                    <a:effectLst/>
                                    <a:latin typeface="Cambria Math" panose="02040503050406030204" pitchFamily="18" charset="0"/>
                                  </a:rPr>
                                  <m:t>𝟔</m:t>
                                </m:r>
                                <m:r>
                                  <a:rPr lang="ru-RU" sz="1400" b="1">
                                    <a:effectLst/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ru-RU" sz="1400" b="1" i="1">
                                    <a:effectLst/>
                                    <a:latin typeface="Cambria Math" panose="02040503050406030204" pitchFamily="18" charset="0"/>
                                  </a:rPr>
                                  <m:t>𝟗</m:t>
                                </m:r>
                                <m:r>
                                  <a:rPr lang="ru-RU" sz="1400" b="1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ru-RU" sz="1400" b="1" i="1">
                                    <a:effectLst/>
                                    <a:latin typeface="Cambria Math" panose="02040503050406030204" pitchFamily="18" charset="0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ru-RU" sz="1200" b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1400" b="1" dirty="0">
                              <a:effectLst/>
                            </a:rPr>
                            <a:t>И</a:t>
                          </a:r>
                          <a:endParaRPr lang="ru-RU" sz="1200" b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1320594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1400" b="1">
                              <a:effectLst/>
                            </a:rPr>
                            <a:t>3)  </a:t>
                          </a:r>
                          <a14:m>
                            <m:oMath xmlns:m="http://schemas.openxmlformats.org/officeDocument/2006/math">
                              <m:r>
                                <a:rPr lang="ru-RU" sz="1400" b="1" i="1">
                                  <a:effectLst/>
                                  <a:latin typeface="Cambria Math" panose="02040503050406030204" pitchFamily="18" charset="0"/>
                                </a:rPr>
                                <m:t>𝟑</m:t>
                              </m:r>
                              <m:rad>
                                <m:radPr>
                                  <m:degHide m:val="on"/>
                                  <m:ctrlPr>
                                    <a:rPr lang="ru-RU" sz="14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/>
                              </m:rad>
                              <m:r>
                                <a:rPr lang="ru-RU" sz="1400" b="1">
                                  <a:effectLst/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ru-RU" sz="1400" b="1" i="1">
                                  <a:effectLst/>
                                  <a:latin typeface="Cambria Math" panose="02040503050406030204" pitchFamily="18" charset="0"/>
                                </a:rPr>
                                <m:t>𝟐𝟕</m:t>
                              </m:r>
                            </m:oMath>
                          </a14:m>
                          <a:endParaRPr lang="ru-RU" sz="1200" b="1">
                            <a:effectLst/>
                          </a:endParaRPr>
                        </a:p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1400" b="1">
                              <a:effectLst/>
                            </a:rPr>
                            <a:t> </a:t>
                          </a:r>
                          <a:endParaRPr lang="ru-RU" sz="1200" b="1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1400" b="1" i="1" smtClean="0">
                                    <a:effectLst/>
                                    <a:latin typeface="Cambria Math" panose="02040503050406030204" pitchFamily="18" charset="0"/>
                                  </a:rPr>
                                  <m:t>𝟑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ru-RU" sz="1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ru-RU" sz="1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𝟖𝟏</m:t>
                                    </m:r>
                                  </m:e>
                                </m:rad>
                                <m:r>
                                  <a:rPr lang="ru-RU" sz="1400" b="1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ru-RU" sz="1400" b="1" i="1">
                                    <a:effectLst/>
                                    <a:latin typeface="Cambria Math" panose="02040503050406030204" pitchFamily="18" charset="0"/>
                                  </a:rPr>
                                  <m:t>𝟑</m:t>
                                </m:r>
                                <m:r>
                                  <a:rPr lang="ru-RU" sz="1400" b="1">
                                    <a:effectLst/>
                                    <a:latin typeface="Cambria Math" panose="02040503050406030204" pitchFamily="18" charset="0"/>
                                  </a:rPr>
                                  <m:t>∗</m:t>
                                </m:r>
                                <m:r>
                                  <a:rPr lang="ru-RU" sz="1400" b="1" i="1">
                                    <a:effectLst/>
                                    <a:latin typeface="Cambria Math" panose="02040503050406030204" pitchFamily="18" charset="0"/>
                                  </a:rPr>
                                  <m:t>𝟗</m:t>
                                </m:r>
                                <m:r>
                                  <a:rPr lang="ru-RU" sz="1400" b="1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ru-RU" sz="1400" b="1" i="1">
                                    <a:effectLst/>
                                    <a:latin typeface="Cambria Math" panose="02040503050406030204" pitchFamily="18" charset="0"/>
                                  </a:rPr>
                                  <m:t>𝟐𝟕</m:t>
                                </m:r>
                              </m:oMath>
                            </m:oMathPara>
                          </a14:m>
                          <a:endParaRPr lang="ru-RU" sz="1200" b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1400" b="1" dirty="0">
                              <a:effectLst/>
                            </a:rPr>
                            <a:t>Н</a:t>
                          </a:r>
                          <a:endParaRPr lang="ru-RU" sz="1200" b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1508071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1400" b="1">
                              <a:effectLst/>
                            </a:rPr>
                            <a:t>4) 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4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sz="14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ru-RU" sz="14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  <m:t>𝟑</m:t>
                                  </m:r>
                                </m:den>
                              </m:f>
                              <m:rad>
                                <m:radPr>
                                  <m:degHide m:val="on"/>
                                  <m:ctrlPr>
                                    <a:rPr lang="ru-RU" sz="14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/>
                              </m:rad>
                              <m:r>
                                <a:rPr lang="ru-RU" sz="1400" b="1">
                                  <a:effectLst/>
                                  <a:latin typeface="Cambria Math" panose="02040503050406030204" pitchFamily="18" charset="0"/>
                                </a:rPr>
                                <m:t> +</m:t>
                              </m:r>
                              <m:r>
                                <a:rPr lang="ru-RU" sz="1400" b="1" i="1">
                                  <a:effectLst/>
                                  <a:latin typeface="Cambria Math" panose="02040503050406030204" pitchFamily="18" charset="0"/>
                                </a:rPr>
                                <m:t>𝟒</m:t>
                              </m:r>
                              <m:r>
                                <a:rPr lang="ru-RU" sz="1400" b="1">
                                  <a:effectLst/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ru-RU" sz="1400" b="1" i="1">
                                  <a:effectLst/>
                                  <a:latin typeface="Cambria Math" panose="02040503050406030204" pitchFamily="18" charset="0"/>
                                </a:rPr>
                                <m:t>𝟓</m:t>
                              </m:r>
                            </m:oMath>
                          </a14:m>
                          <a:endParaRPr lang="ru-RU" sz="1200" b="1">
                            <a:effectLst/>
                          </a:endParaRPr>
                        </a:p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1400" b="1">
                              <a:effectLst/>
                            </a:rPr>
                            <a:t> </a:t>
                          </a:r>
                          <a:endParaRPr lang="ru-RU" sz="1200" b="1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 b="1" i="1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ru-RU" sz="1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𝟑</m:t>
                                    </m:r>
                                  </m:den>
                                </m:f>
                                <m:rad>
                                  <m:radPr>
                                    <m:degHide m:val="on"/>
                                    <m:ctrlPr>
                                      <a:rPr lang="ru-RU" sz="1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ru-RU" sz="1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𝟗</m:t>
                                    </m:r>
                                  </m:e>
                                </m:rad>
                                <m:r>
                                  <a:rPr lang="ru-RU" sz="1400" b="1">
                                    <a:effectLst/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ru-RU" sz="1400" b="1" i="1">
                                    <a:effectLst/>
                                    <a:latin typeface="Cambria Math" panose="02040503050406030204" pitchFamily="18" charset="0"/>
                                  </a:rPr>
                                  <m:t>𝟒</m:t>
                                </m:r>
                                <m:r>
                                  <a:rPr lang="ru-RU" sz="1400" b="1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ru-RU" sz="1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ru-RU" sz="1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𝟑</m:t>
                                    </m:r>
                                  </m:den>
                                </m:f>
                                <m:r>
                                  <a:rPr lang="ru-RU" sz="1400" b="1">
                                    <a:effectLst/>
                                    <a:latin typeface="Cambria Math" panose="02040503050406030204" pitchFamily="18" charset="0"/>
                                  </a:rPr>
                                  <m:t>∗</m:t>
                                </m:r>
                                <m:r>
                                  <a:rPr lang="ru-RU" sz="1400" b="1" i="1">
                                    <a:effectLst/>
                                    <a:latin typeface="Cambria Math" panose="02040503050406030204" pitchFamily="18" charset="0"/>
                                  </a:rPr>
                                  <m:t>𝟑</m:t>
                                </m:r>
                                <m:r>
                                  <a:rPr lang="ru-RU" sz="1400" b="1">
                                    <a:effectLst/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ru-RU" sz="1400" b="1" i="1">
                                    <a:effectLst/>
                                    <a:latin typeface="Cambria Math" panose="02040503050406030204" pitchFamily="18" charset="0"/>
                                  </a:rPr>
                                  <m:t>𝟒</m:t>
                                </m:r>
                                <m:r>
                                  <a:rPr lang="ru-RU" sz="1400" b="1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ru-RU" sz="1400" b="1" i="1">
                                    <a:effectLst/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  <m:r>
                                  <a:rPr lang="ru-RU" sz="1400" b="1">
                                    <a:effectLst/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ru-RU" sz="1400" b="1" i="1">
                                    <a:effectLst/>
                                    <a:latin typeface="Cambria Math" panose="02040503050406030204" pitchFamily="18" charset="0"/>
                                  </a:rPr>
                                  <m:t>𝟒</m:t>
                                </m:r>
                                <m:r>
                                  <a:rPr lang="ru-RU" sz="1400" b="1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ru-RU" sz="1400" b="1" i="1">
                                    <a:effectLst/>
                                    <a:latin typeface="Cambria Math" panose="02040503050406030204" pitchFamily="18" charset="0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ru-RU" sz="1200" b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1400" b="1" dirty="0">
                              <a:effectLst/>
                            </a:rPr>
                            <a:t>Е</a:t>
                          </a:r>
                          <a:endParaRPr lang="ru-RU" sz="1200" b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703632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1400" b="1">
                              <a:effectLst/>
                            </a:rPr>
                            <a:t>5)</a:t>
                          </a:r>
                          <a14:m>
                            <m:oMath xmlns:m="http://schemas.openxmlformats.org/officeDocument/2006/math">
                              <m:r>
                                <a:rPr lang="ru-RU" sz="1400" b="1">
                                  <a:effectLst/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ru-RU" sz="1400" b="1" i="1">
                                  <a:effectLst/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  <m:rad>
                                <m:radPr>
                                  <m:degHide m:val="on"/>
                                  <m:ctrlPr>
                                    <a:rPr lang="ru-RU" sz="14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/>
                              </m:rad>
                              <m:r>
                                <a:rPr lang="ru-RU" sz="1400" b="1">
                                  <a:effectLst/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ru-RU" sz="1400" b="1" i="1">
                                  <a:effectLst/>
                                  <a:latin typeface="Cambria Math" panose="02040503050406030204" pitchFamily="18" charset="0"/>
                                </a:rPr>
                                <m:t>𝟏𝟒</m:t>
                              </m:r>
                            </m:oMath>
                          </a14:m>
                          <a:endParaRPr lang="ru-RU" sz="1200" b="1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1400" b="1" i="1">
                                    <a:effectLst/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ru-RU" sz="1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ru-RU" sz="1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𝟒𝟗</m:t>
                                    </m:r>
                                  </m:e>
                                </m:rad>
                                <m:r>
                                  <a:rPr lang="ru-RU" sz="1400" b="1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ru-RU" sz="1400" b="1" i="1">
                                    <a:effectLst/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  <m:r>
                                  <a:rPr lang="ru-RU" sz="1400" b="1">
                                    <a:effectLst/>
                                    <a:latin typeface="Cambria Math" panose="02040503050406030204" pitchFamily="18" charset="0"/>
                                  </a:rPr>
                                  <m:t>∗</m:t>
                                </m:r>
                                <m:r>
                                  <a:rPr lang="ru-RU" sz="1400" b="1" i="1">
                                    <a:effectLst/>
                                    <a:latin typeface="Cambria Math" panose="02040503050406030204" pitchFamily="18" charset="0"/>
                                  </a:rPr>
                                  <m:t>𝟕</m:t>
                                </m:r>
                                <m:r>
                                  <a:rPr lang="ru-RU" sz="1400" b="1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ru-RU" sz="1400" b="1" i="1">
                                    <a:effectLst/>
                                    <a:latin typeface="Cambria Math" panose="02040503050406030204" pitchFamily="18" charset="0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ru-RU" sz="1200" b="1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1400" b="1" dirty="0">
                              <a:effectLst/>
                            </a:rPr>
                            <a:t>Е</a:t>
                          </a:r>
                          <a:endParaRPr lang="ru-RU" sz="1200" b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Объект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586978416"/>
                  </p:ext>
                </p:extLst>
              </p:nvPr>
            </p:nvGraphicFramePr>
            <p:xfrm>
              <a:off x="2949342" y="219076"/>
              <a:ext cx="7331481" cy="6173485"/>
            </p:xfrm>
            <a:graphic>
              <a:graphicData uri="http://schemas.openxmlformats.org/drawingml/2006/table">
                <a:tbl>
                  <a:tblPr firstRow="1" firstCol="1" lastRow="1" lastCol="1" bandRow="1" bandCol="1">
                    <a:tableStyleId>{5C22544A-7EE6-4342-B048-85BDC9FD1C3A}</a:tableStyleId>
                  </a:tblPr>
                  <a:tblGrid>
                    <a:gridCol w="1776762"/>
                    <a:gridCol w="3313728"/>
                    <a:gridCol w="2240991"/>
                  </a:tblGrid>
                  <a:tr h="1320594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0">
                          <a:blip r:embed="rId3"/>
                          <a:stretch>
                            <a:fillRect l="-342" t="-4147" r="-313699" b="-36820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0">
                          <a:blip r:embed="rId3"/>
                          <a:stretch>
                            <a:fillRect l="-53860" t="-4147" r="-68382" b="-36820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1400" b="1" dirty="0">
                              <a:effectLst/>
                            </a:rPr>
                            <a:t>С</a:t>
                          </a:r>
                          <a:endParaRPr lang="ru-RU" sz="1200" b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1320594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0">
                          <a:blip r:embed="rId3"/>
                          <a:stretch>
                            <a:fillRect l="-342" t="-104147" r="-313699" b="-26820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0">
                          <a:blip r:embed="rId3"/>
                          <a:stretch>
                            <a:fillRect l="-53860" t="-104147" r="-68382" b="-26820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1400" b="1" dirty="0">
                              <a:effectLst/>
                            </a:rPr>
                            <a:t>И</a:t>
                          </a:r>
                          <a:endParaRPr lang="ru-RU" sz="1200" b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1320594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0">
                          <a:blip r:embed="rId3"/>
                          <a:stretch>
                            <a:fillRect l="-342" t="-204147" r="-313699" b="-16820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0">
                          <a:blip r:embed="rId3"/>
                          <a:stretch>
                            <a:fillRect l="-53860" t="-204147" r="-68382" b="-16820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1400" b="1" dirty="0">
                              <a:effectLst/>
                            </a:rPr>
                            <a:t>Н</a:t>
                          </a:r>
                          <a:endParaRPr lang="ru-RU" sz="1200" b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1508071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0">
                          <a:blip r:embed="rId3"/>
                          <a:stretch>
                            <a:fillRect l="-342" t="-267206" r="-313699" b="-477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0">
                          <a:blip r:embed="rId3"/>
                          <a:stretch>
                            <a:fillRect l="-53860" t="-267206" r="-68382" b="-477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1400" b="1" dirty="0">
                              <a:effectLst/>
                            </a:rPr>
                            <a:t>Е</a:t>
                          </a:r>
                          <a:endParaRPr lang="ru-RU" sz="1200" b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703632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0">
                          <a:blip r:embed="rId3"/>
                          <a:stretch>
                            <a:fillRect l="-342" t="-781897" r="-313699" b="-172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0">
                          <a:blip r:embed="rId3"/>
                          <a:stretch>
                            <a:fillRect l="-53860" t="-781897" r="-68382" b="-172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1400" b="1" dirty="0">
                              <a:effectLst/>
                            </a:rPr>
                            <a:t>Е</a:t>
                          </a:r>
                          <a:endParaRPr lang="ru-RU" sz="1200" b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</a:tbl>
              </a:graphicData>
            </a:graphic>
          </p:graphicFrame>
        </mc:Fallback>
      </mc:AlternateContent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6624634"/>
              </p:ext>
            </p:extLst>
          </p:nvPr>
        </p:nvGraphicFramePr>
        <p:xfrm>
          <a:off x="2949661" y="1909975"/>
          <a:ext cx="326964" cy="6266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r:id="rId4" imgW="114151" imgH="215619" progId="Equation.3">
                  <p:embed/>
                </p:oleObj>
              </mc:Choice>
              <mc:Fallback>
                <p:oleObj r:id="rId4" imgW="114151" imgH="215619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9661" y="1909975"/>
                        <a:ext cx="326964" cy="62668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2949660" y="1713263"/>
            <a:ext cx="12824745" cy="1271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4300" cy="21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53179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i.ytimg.com/vi/YrE4BgQ1HO0/maxresdefault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929" y="639407"/>
            <a:ext cx="9100161" cy="5118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52994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14755" y="685800"/>
            <a:ext cx="8136670" cy="5797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0288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8454" y="4514335"/>
            <a:ext cx="8510158" cy="1480064"/>
          </a:xfrm>
        </p:spPr>
        <p:txBody>
          <a:bodyPr/>
          <a:lstStyle/>
          <a:p>
            <a:r>
              <a:rPr lang="ru-RU" smtClean="0"/>
              <a:t>  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416395127"/>
                  </p:ext>
                </p:extLst>
              </p:nvPr>
            </p:nvGraphicFramePr>
            <p:xfrm>
              <a:off x="1784531" y="670210"/>
              <a:ext cx="8026735" cy="5812966"/>
            </p:xfrm>
            <a:graphic>
              <a:graphicData uri="http://schemas.openxmlformats.org/drawingml/2006/table">
                <a:tbl>
                  <a:tblPr firstRow="1" firstCol="1" lastRow="1" lastCol="1" bandRow="1" bandCol="1"/>
                  <a:tblGrid>
                    <a:gridCol w="2566858"/>
                    <a:gridCol w="4043351"/>
                    <a:gridCol w="1416526"/>
                  </a:tblGrid>
                  <a:tr h="559671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1600" b="1" dirty="0" smtClean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1)  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ru-RU" sz="1600" b="1" i="1"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ru-RU" sz="1600" b="1" i="1"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𝟗</m:t>
                                  </m:r>
                                  <m:r>
                                    <a:rPr lang="ru-RU" sz="1600" b="1" i="1"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∗</m:t>
                                  </m:r>
                                  <m:r>
                                    <a:rPr lang="ru-RU" sz="1600" b="1" i="1"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𝟒𝟗</m:t>
                                  </m:r>
                                </m:e>
                              </m:rad>
                            </m:oMath>
                          </a14:m>
                          <a:endParaRPr lang="ru-RU" sz="1600" b="1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1600" b="1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16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𝟑</m:t>
                                </m:r>
                                <m:r>
                                  <a:rPr lang="ru-RU" sz="16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∗</m:t>
                                </m:r>
                                <m:r>
                                  <a:rPr lang="ru-RU" sz="16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𝟕</m:t>
                                </m:r>
                                <m:r>
                                  <a:rPr lang="ru-RU" sz="16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=</m:t>
                                </m:r>
                                <m:r>
                                  <a:rPr lang="ru-RU" sz="16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ru-RU" sz="1600" b="1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2800" b="1" i="1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А</a:t>
                          </a:r>
                          <a:endParaRPr lang="ru-RU" sz="2800" b="1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2405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1600" b="1" dirty="0" smtClean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2)  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ru-RU" sz="1600" b="1" i="1"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ru-RU" sz="1600" b="1" i="1"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𝟓</m:t>
                                  </m:r>
                                </m:e>
                              </m:rad>
                              <m:r>
                                <a:rPr lang="ru-RU" sz="1600" b="1" i="1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∗</m:t>
                              </m:r>
                              <m:rad>
                                <m:radPr>
                                  <m:degHide m:val="on"/>
                                  <m:ctrlPr>
                                    <a:rPr lang="ru-RU" sz="1600" b="1" i="1"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ru-RU" sz="1600" b="1" i="1"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𝟏𝟓</m:t>
                                  </m:r>
                                </m:e>
                              </m:rad>
                              <m:r>
                                <a:rPr lang="ru-RU" sz="1600" b="1" i="1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∗√</m:t>
                              </m:r>
                              <m:r>
                                <a:rPr lang="ru-RU" sz="1600" b="1" i="1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𝟑</m:t>
                              </m:r>
                            </m:oMath>
                          </a14:m>
                          <a:endParaRPr lang="ru-RU" sz="1600" b="1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1600" b="1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ad>
                                  <m:radPr>
                                    <m:degHide m:val="on"/>
                                    <m:ctrlPr>
                                      <a:rPr lang="ru-RU" sz="1600" b="1" i="1" smtClean="0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ru-RU" sz="1600" b="1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𝟏𝟓</m:t>
                                    </m:r>
                                  </m:e>
                                </m:rad>
                                <m:r>
                                  <a:rPr lang="ru-RU" sz="1600" b="1" i="1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∗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ru-RU" sz="1600" b="1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ru-RU" sz="1600" b="1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𝟏𝟓</m:t>
                                    </m:r>
                                  </m:e>
                                </m:rad>
                                <m:r>
                                  <a:rPr lang="ru-RU" sz="1600" b="1" i="1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=</m:t>
                                </m:r>
                                <m:r>
                                  <a:rPr lang="ru-RU" sz="1600" b="1" i="1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ru-RU" sz="1600" b="1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2800" b="1" i="1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В</a:t>
                          </a:r>
                          <a:endParaRPr lang="ru-RU" sz="2800" b="1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45222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1600" b="1" smtClean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3)    </a:t>
                          </a:r>
                          <a14:m>
                            <m:oMath xmlns:m="http://schemas.openxmlformats.org/officeDocument/2006/math">
                              <m:r>
                                <a:rPr lang="ru-RU" sz="1600" b="1" i="1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√</m:t>
                              </m:r>
                              <m:f>
                                <m:fPr>
                                  <m:ctrlPr>
                                    <a:rPr lang="ru-RU" sz="1600" b="1" i="1"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sz="1600" b="1" i="1"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𝟑𝟔</m:t>
                                  </m:r>
                                </m:num>
                                <m:den>
                                  <m:r>
                                    <a:rPr lang="ru-RU" sz="1600" b="1" i="1"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𝟒</m:t>
                                  </m:r>
                                </m:den>
                              </m:f>
                            </m:oMath>
                          </a14:m>
                          <a:endParaRPr lang="ru-RU" sz="1600" b="1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1600" b="1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600" b="1" i="1" smtClean="0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600" b="1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𝟔</m:t>
                                    </m:r>
                                  </m:num>
                                  <m:den>
                                    <m:r>
                                      <a:rPr lang="ru-RU" sz="1600" b="1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𝟐</m:t>
                                    </m:r>
                                  </m:den>
                                </m:f>
                                <m:r>
                                  <a:rPr lang="ru-RU" sz="1600" b="1" i="1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=</m:t>
                                </m:r>
                                <m:r>
                                  <a:rPr lang="ru-RU" sz="1600" b="1" i="1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ru-RU" sz="1600" b="1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2800" b="1" i="1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С</a:t>
                          </a:r>
                          <a:endParaRPr lang="ru-RU" sz="2800" b="1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59671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1600" b="1" smtClean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4)   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ru-RU" sz="1600" b="1" i="1"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ru-RU" sz="1600" b="1" i="1"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𝟏𝟗𝟔</m:t>
                                  </m:r>
                                </m:e>
                              </m:rad>
                              <m:r>
                                <a:rPr lang="ru-RU" sz="1600" b="1" i="1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ru-RU" sz="1600" b="1" i="1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𝟏𝟎</m:t>
                              </m:r>
                              <m:r>
                                <a:rPr lang="ru-RU" sz="1600" b="1" i="1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√</m:t>
                              </m:r>
                              <m:r>
                                <a:rPr lang="ru-RU" sz="1600" b="1" i="1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𝟎</m:t>
                              </m:r>
                              <m:r>
                                <a:rPr lang="ru-RU" sz="1600" b="1" i="1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,</m:t>
                              </m:r>
                              <m:r>
                                <a:rPr lang="ru-RU" sz="1600" b="1" i="1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𝟎𝟏</m:t>
                              </m:r>
                            </m:oMath>
                          </a14:m>
                          <a:endParaRPr lang="ru-RU" sz="1600" b="1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1600" b="1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16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𝟏𝟒</m:t>
                                </m:r>
                                <m:r>
                                  <a:rPr lang="ru-RU" sz="16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</m:t>
                                </m:r>
                                <m:r>
                                  <a:rPr lang="ru-RU" sz="16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𝟏𝟎</m:t>
                                </m:r>
                                <m:r>
                                  <a:rPr lang="ru-RU" sz="16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∗</m:t>
                                </m:r>
                                <m:r>
                                  <a:rPr lang="ru-RU" sz="16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𝟎</m:t>
                                </m:r>
                                <m:r>
                                  <a:rPr lang="ru-RU" sz="16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,</m:t>
                                </m:r>
                                <m:r>
                                  <a:rPr lang="ru-RU" sz="16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𝟏</m:t>
                                </m:r>
                                <m:r>
                                  <a:rPr lang="ru-RU" sz="16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=</m:t>
                                </m:r>
                                <m:r>
                                  <a:rPr lang="ru-RU" sz="16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𝟏𝟕𝟒</m:t>
                                </m:r>
                                <m:r>
                                  <a:rPr lang="ru-RU" sz="16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</m:t>
                                </m:r>
                                <m:r>
                                  <a:rPr lang="ru-RU" sz="16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𝟏</m:t>
                                </m:r>
                                <m:r>
                                  <a:rPr lang="ru-RU" sz="16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=</m:t>
                                </m:r>
                                <m:r>
                                  <a:rPr lang="ru-RU" sz="16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𝟏𝟑</m:t>
                                </m:r>
                              </m:oMath>
                            </m:oMathPara>
                          </a14:m>
                          <a:endParaRPr lang="ru-RU" sz="1600" b="1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2800" b="1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Т</a:t>
                          </a:r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81134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1600" b="1" smtClean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5)  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ru-RU" sz="1600" b="1" i="1"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ad>
                                    <m:radPr>
                                      <m:degHide m:val="on"/>
                                      <m:ctrlPr>
                                        <a:rPr lang="ru-RU" sz="1600" b="1" i="1">
                                          <a:solidFill>
                                            <a:schemeClr val="bg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ru-RU" sz="1600" b="1" i="1">
                                          <a:solidFill>
                                            <a:schemeClr val="bg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</a:rPr>
                                        <m:t>𝟏𝟎</m:t>
                                      </m:r>
                                    </m:e>
                                  </m:rad>
                                  <m:r>
                                    <a:rPr lang="ru-RU" sz="1600" b="1" i="1"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−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ru-RU" sz="1600" b="1" i="1">
                                          <a:solidFill>
                                            <a:schemeClr val="bg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ru-RU" sz="1600" b="1" i="1">
                                          <a:solidFill>
                                            <a:schemeClr val="bg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</a:rPr>
                                        <m:t>𝟑</m:t>
                                      </m:r>
                                    </m:e>
                                  </m:rad>
                                </m:e>
                              </m:d>
                              <m:r>
                                <a:rPr lang="ru-RU" sz="1600" b="1" i="1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(</m:t>
                              </m:r>
                              <m:rad>
                                <m:radPr>
                                  <m:degHide m:val="on"/>
                                  <m:ctrlPr>
                                    <a:rPr lang="ru-RU" sz="1600" b="1" i="1"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ru-RU" sz="1600" b="1" i="1"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𝟏𝟎</m:t>
                                  </m:r>
                                </m:e>
                              </m:rad>
                              <m:r>
                                <a:rPr lang="ru-RU" sz="1600" b="1" i="1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+</m:t>
                              </m:r>
                              <m:rad>
                                <m:radPr>
                                  <m:degHide m:val="on"/>
                                  <m:ctrlPr>
                                    <a:rPr lang="ru-RU" sz="1600" b="1" i="1"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ru-RU" sz="1600" b="1" i="1"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𝟑</m:t>
                                  </m:r>
                                </m:e>
                              </m:rad>
                              <m:r>
                                <a:rPr lang="ru-RU" sz="1600" b="1" i="1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)</m:t>
                              </m:r>
                            </m:oMath>
                          </a14:m>
                          <a:endParaRPr lang="ru-RU" sz="1600" b="1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1600" b="1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sz="1600" b="1" i="1" smtClean="0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sz="1600" b="1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(</m:t>
                                    </m:r>
                                    <m:r>
                                      <a:rPr lang="ru-RU" sz="1600" b="1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𝟏𝟎</m:t>
                                    </m:r>
                                    <m:r>
                                      <a:rPr lang="ru-RU" sz="1600" b="1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)</m:t>
                                    </m:r>
                                  </m:e>
                                  <m:sup>
                                    <m:r>
                                      <a:rPr lang="ru-RU" sz="1600" b="1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𝟐</m:t>
                                    </m:r>
                                  </m:sup>
                                </m:sSup>
                                <m:r>
                                  <a:rPr lang="ru-RU" sz="1600" b="1" i="1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</m:t>
                                </m:r>
                                <m:sSup>
                                  <m:sSupPr>
                                    <m:ctrlPr>
                                      <a:rPr lang="ru-RU" sz="1600" b="1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sz="1600" b="1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(</m:t>
                                    </m:r>
                                    <m:rad>
                                      <m:radPr>
                                        <m:degHide m:val="on"/>
                                        <m:ctrlPr>
                                          <a:rPr lang="ru-RU" sz="1600" b="1" i="1">
                                            <a:solidFill>
                                              <a:schemeClr val="bg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ru-RU" sz="1600" b="1" i="1">
                                            <a:solidFill>
                                              <a:schemeClr val="bg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𝟑</m:t>
                                        </m:r>
                                      </m:e>
                                    </m:rad>
                                    <m:r>
                                      <a:rPr lang="ru-RU" sz="1600" b="1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)</m:t>
                                    </m:r>
                                  </m:e>
                                  <m:sup>
                                    <m:r>
                                      <a:rPr lang="ru-RU" sz="1600" b="1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𝟐</m:t>
                                    </m:r>
                                  </m:sup>
                                </m:sSup>
                                <m:r>
                                  <a:rPr lang="ru-RU" sz="1600" b="1" i="1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=</m:t>
                                </m:r>
                                <m:r>
                                  <a:rPr lang="ru-RU" sz="1600" b="1" i="1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𝟏𝟎</m:t>
                                </m:r>
                                <m:r>
                                  <a:rPr lang="ru-RU" sz="1600" b="1" i="1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</m:t>
                                </m:r>
                                <m:r>
                                  <a:rPr lang="ru-RU" sz="1600" b="1" i="1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𝟑</m:t>
                                </m:r>
                                <m:r>
                                  <a:rPr lang="ru-RU" sz="1600" b="1" i="1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=</m:t>
                                </m:r>
                                <m:r>
                                  <a:rPr lang="ru-RU" sz="1600" b="1" i="1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𝟕</m:t>
                                </m:r>
                              </m:oMath>
                            </m:oMathPara>
                          </a14:m>
                          <a:endParaRPr lang="ru-RU" sz="1600" b="1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2800" b="1" i="1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Р</a:t>
                          </a:r>
                          <a:endParaRPr lang="ru-RU" sz="2800" b="1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056976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1600" b="1" smtClean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6)   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600" b="1" i="1"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sz="1600" b="1" i="1"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√</m:t>
                                  </m:r>
                                  <m:r>
                                    <a:rPr lang="ru-RU" sz="1600" b="1" i="1"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𝟓𝟕𝟖</m:t>
                                  </m:r>
                                </m:num>
                                <m:den>
                                  <m:r>
                                    <a:rPr lang="ru-RU" sz="1600" b="1" i="1"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√</m:t>
                                  </m:r>
                                  <m:r>
                                    <a:rPr lang="ru-RU" sz="1600" b="1" i="1"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𝟐</m:t>
                                  </m:r>
                                </m:den>
                              </m:f>
                            </m:oMath>
                          </a14:m>
                          <a:endParaRPr lang="ru-RU" sz="1600" b="1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1600" b="1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  <a:tabLst>
                              <a:tab pos="638175" algn="l"/>
                            </a:tabLst>
                          </a:pPr>
                          <a:r>
                            <a:rPr lang="ru-RU" sz="1600" b="1" dirty="0" smtClean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	</a:t>
                          </a:r>
                          <a:r>
                            <a:rPr lang="ru-RU" sz="1600" b="1" dirty="0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a:t/>
                          </a:r>
                          <a:br>
                            <a:rPr lang="ru-RU" sz="1600" b="1" dirty="0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a:b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ad>
                                  <m:radPr>
                                    <m:degHide m:val="on"/>
                                    <m:ctrlPr>
                                      <a:rPr lang="ru-RU" sz="1600" b="1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f>
                                      <m:fPr>
                                        <m:ctrlPr>
                                          <a:rPr lang="ru-RU" sz="1600" b="1" i="1">
                                            <a:solidFill>
                                              <a:schemeClr val="bg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ru-RU" sz="1600" b="1" i="1">
                                            <a:solidFill>
                                              <a:schemeClr val="bg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𝟓𝟕𝟖</m:t>
                                        </m:r>
                                      </m:num>
                                      <m:den>
                                        <m:r>
                                          <a:rPr lang="ru-RU" sz="1600" b="1" i="1">
                                            <a:solidFill>
                                              <a:schemeClr val="bg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𝟐</m:t>
                                        </m:r>
                                      </m:den>
                                    </m:f>
                                  </m:e>
                                </m:rad>
                                <m:r>
                                  <a:rPr lang="ru-RU" sz="1600" b="1" i="1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=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ru-RU" sz="1600" b="1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ru-RU" sz="1600" b="1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𝟐𝟖𝟗</m:t>
                                    </m:r>
                                  </m:e>
                                </m:rad>
                                <m:r>
                                  <a:rPr lang="ru-RU" sz="1600" b="1" i="1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=</m:t>
                                </m:r>
                                <m:r>
                                  <a:rPr lang="ru-RU" sz="1600" b="1" i="1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𝟏𝟕</m:t>
                                </m:r>
                              </m:oMath>
                            </m:oMathPara>
                          </a14:m>
                          <a:endParaRPr lang="ru-RU" sz="1600" b="1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  <a:tabLst>
                              <a:tab pos="638175" algn="l"/>
                            </a:tabLst>
                          </a:pPr>
                          <a:r>
                            <a:rPr lang="ru-RU" sz="2800" b="1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А</a:t>
                          </a:r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46537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1600" b="1" smtClean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7)  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600" b="1" i="1"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sz="1600" b="1" i="1"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𝟐</m:t>
                                  </m:r>
                                </m:num>
                                <m:den>
                                  <m:r>
                                    <a:rPr lang="ru-RU" sz="1600" b="1" i="1"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𝟑</m:t>
                                  </m:r>
                                </m:den>
                              </m:f>
                              <m:r>
                                <a:rPr lang="ru-RU" sz="1600" b="1" i="1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√</m:t>
                              </m:r>
                              <m:r>
                                <a:rPr lang="ru-RU" sz="1600" b="1" i="1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𝟑𝟔𝟎𝟎</m:t>
                              </m:r>
                            </m:oMath>
                          </a14:m>
                          <a:endParaRPr lang="ru-RU" sz="1600" b="1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1600" b="1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600" b="1" i="1" smtClean="0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600" b="1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𝟐</m:t>
                                    </m:r>
                                  </m:num>
                                  <m:den>
                                    <m:r>
                                      <a:rPr lang="ru-RU" sz="1600" b="1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𝟑</m:t>
                                    </m:r>
                                  </m:den>
                                </m:f>
                                <m:r>
                                  <a:rPr lang="ru-RU" sz="1600" b="1" i="1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∗</m:t>
                                </m:r>
                                <m:r>
                                  <a:rPr lang="ru-RU" sz="1600" b="1" i="1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𝟔𝟎</m:t>
                                </m:r>
                                <m:r>
                                  <a:rPr lang="ru-RU" sz="1600" b="1" i="1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=</m:t>
                                </m:r>
                                <m:r>
                                  <a:rPr lang="ru-RU" sz="1600" b="1" i="1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𝟒𝟎</m:t>
                                </m:r>
                              </m:oMath>
                            </m:oMathPara>
                          </a14:m>
                          <a:endParaRPr lang="ru-RU" sz="1600" b="1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2800" b="1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Л</a:t>
                          </a:r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46842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1600" b="1" smtClean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8)   </a:t>
                          </a:r>
                          <a14:m>
                            <m:oMath xmlns:m="http://schemas.openxmlformats.org/officeDocument/2006/math">
                              <m:r>
                                <a:rPr lang="ru-RU" sz="1600" b="1" i="1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𝟏𝟎</m:t>
                              </m:r>
                              <m:r>
                                <a:rPr lang="ru-RU" sz="1600" b="1" i="1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√</m:t>
                              </m:r>
                              <m:f>
                                <m:fPr>
                                  <m:ctrlPr>
                                    <a:rPr lang="ru-RU" sz="1600" b="1" i="1"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sz="1600" b="1" i="1"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𝟔𝟒</m:t>
                                  </m:r>
                                </m:num>
                                <m:den>
                                  <m:r>
                                    <a:rPr lang="ru-RU" sz="1600" b="1" i="1"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𝟏𝟎𝟎</m:t>
                                  </m:r>
                                </m:den>
                              </m:f>
                            </m:oMath>
                          </a14:m>
                          <a:endParaRPr lang="ru-RU" sz="1600" b="1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1600" b="1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16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𝟏𝟎</m:t>
                                </m:r>
                                <m:r>
                                  <a:rPr lang="ru-RU" sz="16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∗</m:t>
                                </m:r>
                                <m:f>
                                  <m:fPr>
                                    <m:ctrlPr>
                                      <a:rPr lang="ru-RU" sz="1600" b="1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600" b="1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𝟖</m:t>
                                    </m:r>
                                  </m:num>
                                  <m:den>
                                    <m:r>
                                      <a:rPr lang="ru-RU" sz="1600" b="1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𝟏𝟎</m:t>
                                    </m:r>
                                  </m:den>
                                </m:f>
                                <m:r>
                                  <a:rPr lang="ru-RU" sz="1600" b="1" i="1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=</m:t>
                                </m:r>
                                <m:r>
                                  <a:rPr lang="ru-RU" sz="1600" b="1" i="1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ru-RU" sz="1600" b="1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2800" b="1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И</a:t>
                          </a:r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54508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1600" b="1" smtClean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9)   </a:t>
                          </a:r>
                          <a14:m>
                            <m:oMath xmlns:m="http://schemas.openxmlformats.org/officeDocument/2006/math">
                              <m:r>
                                <a:rPr lang="ru-RU" sz="1600" b="1" i="1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𝟓</m:t>
                              </m:r>
                              <m:r>
                                <a:rPr lang="ru-RU" sz="1600" b="1" i="1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√</m:t>
                              </m:r>
                              <m:r>
                                <a:rPr lang="ru-RU" sz="1600" b="1" i="1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𝟏𝟎𝟎</m:t>
                              </m:r>
                            </m:oMath>
                          </a14:m>
                          <a:endParaRPr lang="ru-RU" sz="1600" b="1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1600" b="1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16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𝟓</m:t>
                                </m:r>
                                <m:r>
                                  <a:rPr lang="ru-RU" sz="16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∗</m:t>
                                </m:r>
                                <m:r>
                                  <a:rPr lang="ru-RU" sz="16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𝟏𝟎</m:t>
                                </m:r>
                                <m:r>
                                  <a:rPr lang="ru-RU" sz="16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=</m:t>
                                </m:r>
                                <m:r>
                                  <a:rPr lang="ru-RU" sz="16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𝟓𝟎</m:t>
                                </m:r>
                              </m:oMath>
                            </m:oMathPara>
                          </a14:m>
                          <a:endParaRPr lang="ru-RU" sz="1600" b="1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2800" b="1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Я</a:t>
                          </a:r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416395127"/>
                  </p:ext>
                </p:extLst>
              </p:nvPr>
            </p:nvGraphicFramePr>
            <p:xfrm>
              <a:off x="1784531" y="670210"/>
              <a:ext cx="8026735" cy="5812966"/>
            </p:xfrm>
            <a:graphic>
              <a:graphicData uri="http://schemas.openxmlformats.org/drawingml/2006/table">
                <a:tbl>
                  <a:tblPr firstRow="1" firstCol="1" lastRow="1" lastCol="1" bandRow="1" bandCol="1"/>
                  <a:tblGrid>
                    <a:gridCol w="2566858"/>
                    <a:gridCol w="4043351"/>
                    <a:gridCol w="1416526"/>
                  </a:tblGrid>
                  <a:tr h="559671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238" t="-18478" r="-213539" b="-9532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63554" t="-18478" r="-35392" b="-9532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2800" b="1" i="1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А</a:t>
                          </a:r>
                          <a:endParaRPr lang="ru-RU" sz="2800" b="1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2405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238" t="-118478" r="-213539" b="-8532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63554" t="-118478" r="-35392" b="-8532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2800" b="1" i="1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В</a:t>
                          </a:r>
                          <a:endParaRPr lang="ru-RU" sz="2800" b="1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45222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238" t="-189623" r="-213539" b="-64056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63554" t="-189623" r="-35392" b="-64056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2800" b="1" i="1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С</a:t>
                          </a:r>
                          <a:endParaRPr lang="ru-RU" sz="2800" b="1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59671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238" t="-333696" r="-213539" b="-6380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63554" t="-333696" r="-35392" b="-6380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2800" b="1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Т</a:t>
                          </a:r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81134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238" t="-415625" r="-213539" b="-51145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63554" t="-415625" r="-35392" b="-51145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2800" b="1" i="1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Р</a:t>
                          </a:r>
                          <a:endParaRPr lang="ru-RU" sz="2800" b="1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056976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238" t="-286127" r="-213539" b="-1838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63554" t="-286127" r="-35392" b="-1838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  <a:tabLst>
                              <a:tab pos="638175" algn="l"/>
                            </a:tabLst>
                          </a:pPr>
                          <a:r>
                            <a:rPr lang="ru-RU" sz="2800" b="1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А</a:t>
                          </a:r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46537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238" t="-624299" r="-213539" b="-19719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63554" t="-624299" r="-35392" b="-19719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2800" b="1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Л</a:t>
                          </a:r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46842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238" t="-731132" r="-213539" b="-9905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63554" t="-731132" r="-35392" b="-9905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2800" b="1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И</a:t>
                          </a:r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54508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238" t="-968132" r="-213539" b="-153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63554" t="-968132" r="-35392" b="-153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2800" b="1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Я</a:t>
                          </a:r>
                        </a:p>
                      </a:txBody>
                      <a:tcPr marL="62322" marR="62322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6017760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https://wikiway.com/upload/uf/8ac/australia_1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312" y="685800"/>
            <a:ext cx="9266651" cy="5212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40684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83027" y="120318"/>
            <a:ext cx="8830960" cy="6623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5732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2" name="Picture 4" descr="https://pichold.ru/wp-content/uploads/2019/06/sahara-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735" y="996778"/>
            <a:ext cx="10074405" cy="5313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96867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4862" y="467267"/>
            <a:ext cx="8534400" cy="1507067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физкультминутка</a:t>
            </a:r>
            <a:endParaRPr lang="ru-RU" sz="4000" b="1" dirty="0">
              <a:solidFill>
                <a:schemeClr val="bg1"/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2695" y="2364103"/>
            <a:ext cx="6833542" cy="1702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080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9142" y="1602848"/>
            <a:ext cx="9661130" cy="178117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65444" y="1303638"/>
            <a:ext cx="8500978" cy="4108621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60111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791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984" y="972066"/>
            <a:ext cx="8798011" cy="5244754"/>
          </a:xfrm>
        </p:spPr>
      </p:pic>
    </p:spTree>
    <p:extLst>
      <p:ext uri="{BB962C8B-B14F-4D97-AF65-F5344CB8AC3E}">
        <p14:creationId xmlns:p14="http://schemas.microsoft.com/office/powerpoint/2010/main" val="2338098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s://cf2.ppt-online.org/files2/slide/a/AeNzn1mM4PIXK8RkvYlrjixhBtcuHEdWD0UQLs/slide-1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9" t="5130" r="5649" b="20787"/>
          <a:stretch/>
        </p:blipFill>
        <p:spPr bwMode="auto">
          <a:xfrm>
            <a:off x="1688756" y="815546"/>
            <a:ext cx="8649731" cy="5412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76445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01071300"/>
              </p:ext>
            </p:extLst>
          </p:nvPr>
        </p:nvGraphicFramePr>
        <p:xfrm>
          <a:off x="1466533" y="1426369"/>
          <a:ext cx="3459694" cy="46531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29847"/>
                <a:gridCol w="1729847"/>
              </a:tblGrid>
              <a:tr h="93063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u="sng" dirty="0">
                          <a:effectLst/>
                        </a:rPr>
                        <a:t>5</a:t>
                      </a:r>
                      <a:endParaRPr lang="ru-RU" sz="12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7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3063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u="sng">
                          <a:effectLst/>
                        </a:rPr>
                        <a:t>11</a:t>
                      </a:r>
                      <a:endParaRPr lang="ru-RU" sz="12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3063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u="sng">
                          <a:effectLst/>
                        </a:rPr>
                        <a:t>13</a:t>
                      </a:r>
                      <a:endParaRPr lang="ru-RU" sz="12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Х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653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Е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653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Л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3063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u="sng">
                          <a:effectLst/>
                        </a:rPr>
                        <a:t>9</a:t>
                      </a:r>
                      <a:endParaRPr lang="ru-RU" sz="12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Ь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9007667"/>
              </p:ext>
            </p:extLst>
          </p:nvPr>
        </p:nvGraphicFramePr>
        <p:xfrm>
          <a:off x="6011382" y="1426369"/>
          <a:ext cx="2934909" cy="45680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66740"/>
                <a:gridCol w="1468169"/>
              </a:tblGrid>
              <a:tr h="91360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u="sng" dirty="0">
                          <a:effectLst/>
                        </a:rPr>
                        <a:t>9</a:t>
                      </a:r>
                      <a:endParaRPr lang="ru-RU" sz="12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8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В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136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u="sng">
                          <a:effectLst/>
                        </a:rPr>
                        <a:t>4</a:t>
                      </a:r>
                      <a:endParaRPr lang="ru-RU" sz="12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Е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136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u="sng">
                          <a:effectLst/>
                        </a:rPr>
                        <a:t>11</a:t>
                      </a:r>
                      <a:endParaRPr lang="ru-RU" sz="12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Л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5680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И,И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5680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1360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u="sng">
                          <a:effectLst/>
                        </a:rPr>
                        <a:t>9</a:t>
                      </a:r>
                      <a:endParaRPr lang="ru-RU" sz="12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Й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80440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20" name="Picture 4" descr="https://mykaleidoscope.ru/x/uploads/posts/2022-10/1666382329_63-mykaleidoscope-ru-p-yuzhnaya-amerika-vodopad-ankhel-pinterest-6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530" y="194498"/>
            <a:ext cx="9099389" cy="6066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92353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ttps://sportishka.com/uploads/posts/2022-11/1667590907_1-sportishka-com-p-grand-kanon-kolorado-krasivo-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9859" y="158799"/>
            <a:ext cx="9128222" cy="6085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07706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b="1" dirty="0"/>
              <a:t>«Хочешь ехать далеко </a:t>
            </a:r>
            <a:r>
              <a:rPr lang="ru-RU" sz="4400" b="1" dirty="0" smtClean="0"/>
              <a:t>–</a:t>
            </a:r>
          </a:p>
          <a:p>
            <a:endParaRPr lang="ru-RU" sz="4400" b="1" dirty="0"/>
          </a:p>
          <a:p>
            <a:r>
              <a:rPr lang="ru-RU" sz="4400" b="1" dirty="0" smtClean="0"/>
              <a:t> </a:t>
            </a:r>
            <a:r>
              <a:rPr lang="ru-RU" sz="4400" b="1" dirty="0"/>
              <a:t>начинай с </a:t>
            </a:r>
            <a:r>
              <a:rPr lang="ru-RU" sz="4400" b="1" dirty="0" smtClean="0"/>
              <a:t>близкого»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1376109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b="1" dirty="0" smtClean="0"/>
              <a:t>Спасибо за урок!</a:t>
            </a:r>
            <a:endParaRPr lang="ru-RU" sz="6600" b="1" dirty="0"/>
          </a:p>
        </p:txBody>
      </p:sp>
    </p:spTree>
    <p:extLst>
      <p:ext uri="{BB962C8B-B14F-4D97-AF65-F5344CB8AC3E}">
        <p14:creationId xmlns:p14="http://schemas.microsoft.com/office/powerpoint/2010/main" val="34990704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438" y="832022"/>
            <a:ext cx="8693174" cy="5535827"/>
          </a:xfrm>
        </p:spPr>
      </p:pic>
    </p:spTree>
    <p:extLst>
      <p:ext uri="{BB962C8B-B14F-4D97-AF65-F5344CB8AC3E}">
        <p14:creationId xmlns:p14="http://schemas.microsoft.com/office/powerpoint/2010/main" val="14157669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67" y="749643"/>
            <a:ext cx="9267568" cy="5708822"/>
          </a:xfrm>
        </p:spPr>
      </p:pic>
    </p:spTree>
    <p:extLst>
      <p:ext uri="{BB962C8B-B14F-4D97-AF65-F5344CB8AC3E}">
        <p14:creationId xmlns:p14="http://schemas.microsoft.com/office/powerpoint/2010/main" val="20988751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https://vsegda-pomnim.com/uploads/posts/2022-04/1649113534_3-vsegda-pomnim-com-p-priroda-antarktidi-foto-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407" y="534512"/>
            <a:ext cx="8066262" cy="5377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8690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cf3.ppt-online.org/files3/slide/y/yTKoQ6v3xDU2qsXkMOu5WrCENcJB784azIFPAY/slide-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445" y="685800"/>
            <a:ext cx="7750913" cy="580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32055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2" y="669325"/>
            <a:ext cx="10552090" cy="5624384"/>
          </a:xfrm>
        </p:spPr>
      </p:pic>
    </p:spTree>
    <p:extLst>
      <p:ext uri="{BB962C8B-B14F-4D97-AF65-F5344CB8AC3E}">
        <p14:creationId xmlns:p14="http://schemas.microsoft.com/office/powerpoint/2010/main" val="1698068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fikiwiki.com/uploads/posts/2022-02/1645002769_18-fikiwiki-com-p-kartinki-yevraziya-20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9959" y="515280"/>
            <a:ext cx="8401522" cy="4609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31617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41587" y="527221"/>
            <a:ext cx="7091947" cy="5552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978146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549</TotalTime>
  <Words>134</Words>
  <Application>Microsoft Office PowerPoint</Application>
  <PresentationFormat>Широкоэкранный</PresentationFormat>
  <Paragraphs>100</Paragraphs>
  <Slides>25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2" baseType="lpstr">
      <vt:lpstr>Arial</vt:lpstr>
      <vt:lpstr>Cambria Math</vt:lpstr>
      <vt:lpstr>Century Gothic</vt:lpstr>
      <vt:lpstr>Times New Roman</vt:lpstr>
      <vt:lpstr>Wingdings 3</vt:lpstr>
      <vt:lpstr>Сектор</vt:lpstr>
      <vt:lpstr>Equation.3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</vt:lpstr>
      <vt:lpstr>Презентация PowerPoint</vt:lpstr>
      <vt:lpstr>Презентация PowerPoint</vt:lpstr>
      <vt:lpstr>Презентация PowerPoint</vt:lpstr>
      <vt:lpstr>физкультминутка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Весире</dc:creator>
  <cp:lastModifiedBy>Весире</cp:lastModifiedBy>
  <cp:revision>25</cp:revision>
  <dcterms:created xsi:type="dcterms:W3CDTF">2023-12-09T13:32:09Z</dcterms:created>
  <dcterms:modified xsi:type="dcterms:W3CDTF">2023-12-11T18:12:05Z</dcterms:modified>
</cp:coreProperties>
</file>