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8" r:id="rId3"/>
    <p:sldId id="296" r:id="rId4"/>
    <p:sldId id="276" r:id="rId5"/>
    <p:sldId id="291" r:id="rId6"/>
    <p:sldId id="290" r:id="rId7"/>
    <p:sldId id="292" r:id="rId8"/>
    <p:sldId id="270" r:id="rId9"/>
    <p:sldId id="278" r:id="rId10"/>
    <p:sldId id="280" r:id="rId11"/>
    <p:sldId id="283" r:id="rId12"/>
    <p:sldId id="273" r:id="rId13"/>
    <p:sldId id="262" r:id="rId14"/>
    <p:sldId id="282" r:id="rId15"/>
    <p:sldId id="288" r:id="rId16"/>
    <p:sldId id="263" r:id="rId17"/>
    <p:sldId id="279" r:id="rId18"/>
    <p:sldId id="287" r:id="rId19"/>
    <p:sldId id="272" r:id="rId20"/>
    <p:sldId id="266" r:id="rId21"/>
    <p:sldId id="271" r:id="rId22"/>
    <p:sldId id="258" r:id="rId23"/>
    <p:sldId id="260" r:id="rId24"/>
    <p:sldId id="289" r:id="rId25"/>
    <p:sldId id="277" r:id="rId26"/>
    <p:sldId id="284" r:id="rId27"/>
    <p:sldId id="285" r:id="rId28"/>
    <p:sldId id="294" r:id="rId29"/>
    <p:sldId id="269" r:id="rId30"/>
    <p:sldId id="286" r:id="rId31"/>
    <p:sldId id="297" r:id="rId32"/>
    <p:sldId id="299" r:id="rId33"/>
    <p:sldId id="257" r:id="rId34"/>
    <p:sldId id="274" r:id="rId35"/>
    <p:sldId id="261" r:id="rId36"/>
    <p:sldId id="298" r:id="rId37"/>
    <p:sldId id="275" r:id="rId38"/>
    <p:sldId id="295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onedio.ru/news/besposhadnye-sily-test-na-znanie-prirodnyh-kataklizmov-29641" TargetMode="External"/><Relationship Id="rId7" Type="http://schemas.openxmlformats.org/officeDocument/2006/relationships/hyperlink" Target="https://ru.wikipedia.org/wiki/%D0%9B%D0%B5%D0%B4%D1%8F%D0%BD%D0%BE%D0%B9_%D0%B4%D0%BE%D0%B6%D0%B4%D1%8C" TargetMode="External"/><Relationship Id="rId2" Type="http://schemas.openxmlformats.org/officeDocument/2006/relationships/hyperlink" Target="https://ustaliy.ru/test-na-eruditsiyu-chto-vyi-znaete-o-prirodnyih-kataklizmah/?utm_source=pulse_mail_ru&amp;utm_referrer=https://pulse.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udopedia.ru/2_71274_stihiynie-bedstviya-meteorologicheskogo-haraktera.html" TargetMode="External"/><Relationship Id="rId5" Type="http://schemas.openxmlformats.org/officeDocument/2006/relationships/hyperlink" Target="http://www.mostrated.ru/nature/act/11-samih-razrushitelnih-prirodnih-yavleniy.html" TargetMode="External"/><Relationship Id="rId4" Type="http://schemas.openxmlformats.org/officeDocument/2006/relationships/hyperlink" Target="https://s-zametki.ru/test-prirodnye-kataklizmy-10-vidov-proyavlenij-groznyh-stihij-chto-vy-znaete-o-nih.html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2471588"/>
          </a:xfrm>
        </p:spPr>
        <p:txBody>
          <a:bodyPr>
            <a:normAutofit/>
          </a:bodyPr>
          <a:lstStyle/>
          <a:p>
            <a:r>
              <a:rPr lang="ru-RU" b="1" dirty="0" smtClean="0"/>
              <a:t>Капризы природы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77072"/>
            <a:ext cx="6400800" cy="1473200"/>
          </a:xfrm>
        </p:spPr>
        <p:txBody>
          <a:bodyPr/>
          <a:lstStyle/>
          <a:p>
            <a:r>
              <a:rPr lang="ru-RU" dirty="0" smtClean="0"/>
              <a:t>МБОУ ДО «</a:t>
            </a:r>
            <a:r>
              <a:rPr lang="ru-RU" dirty="0" err="1" smtClean="0"/>
              <a:t>Тосненский</a:t>
            </a:r>
            <a:r>
              <a:rPr lang="ru-RU" dirty="0" smtClean="0"/>
              <a:t> районный ДЮЦ» </a:t>
            </a:r>
            <a:endParaRPr lang="ru-RU" dirty="0"/>
          </a:p>
          <a:p>
            <a:r>
              <a:rPr lang="ru-RU" dirty="0"/>
              <a:t>г. Тосно Ленинградской области</a:t>
            </a:r>
          </a:p>
          <a:p>
            <a:r>
              <a:rPr lang="ru-RU" dirty="0"/>
              <a:t>Булатова И.А.</a:t>
            </a:r>
          </a:p>
        </p:txBody>
      </p:sp>
    </p:spTree>
    <p:extLst>
      <p:ext uri="{BB962C8B-B14F-4D97-AF65-F5344CB8AC3E}">
        <p14:creationId xmlns:p14="http://schemas.microsoft.com/office/powerpoint/2010/main" val="293588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6905482" cy="5711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595" y="404664"/>
            <a:ext cx="7400067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3038"/>
            <a:ext cx="7488832" cy="651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978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8680"/>
            <a:ext cx="4577680" cy="6077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188" y="249238"/>
            <a:ext cx="6651625" cy="635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143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464496"/>
          </a:xfrm>
        </p:spPr>
        <p:txBody>
          <a:bodyPr>
            <a:normAutofit/>
          </a:bodyPr>
          <a:lstStyle/>
          <a:p>
            <a:r>
              <a:rPr lang="ru-RU" dirty="0"/>
              <a:t>- затопление местности в результате подъёма уровня воды в реках, озёрах, морях из-за дождей, бурного таяния снегов, ветрового нагона воды на побережье и других причин, которое наносит урон здоровью людей и даже приводит к их гибели, а также причиняет материальный ущерб.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Наводнение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04764"/>
            <a:ext cx="864096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490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При каком наводнении было больше человеческих жертв?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319" y="1556792"/>
            <a:ext cx="7277362" cy="437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Наводнение в Китае в 1931 году унесло жизни около четырех миллионов человек (в Индии и США по 500 тысяч жертв).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98" y="1268761"/>
            <a:ext cx="7844204" cy="4665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782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Капризы природы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499992" y="1844824"/>
            <a:ext cx="4392487" cy="4392488"/>
          </a:xfrm>
        </p:spPr>
        <p:txBody>
          <a:bodyPr/>
          <a:lstStyle/>
          <a:p>
            <a:r>
              <a:rPr lang="ru-RU" sz="2000" b="1" u="sng" dirty="0"/>
              <a:t>Крупный град </a:t>
            </a:r>
            <a:r>
              <a:rPr lang="ru-RU" sz="2000" dirty="0"/>
              <a:t>(диаметр градин 20 мм и более). Опасным считается град с диаметром градин 20 мм и более (урон сельскому хозяйству) </a:t>
            </a:r>
            <a:endParaRPr lang="ru-RU" sz="2000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32658"/>
            <a:ext cx="3910459" cy="5210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88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464496"/>
          </a:xfrm>
        </p:spPr>
        <p:txBody>
          <a:bodyPr/>
          <a:lstStyle/>
          <a:p>
            <a:r>
              <a:rPr lang="ru-RU" sz="2000" b="1" u="sng" dirty="0"/>
              <a:t>Грозы</a:t>
            </a:r>
            <a:r>
              <a:rPr lang="ru-RU" sz="2000" dirty="0"/>
              <a:t>  </a:t>
            </a:r>
            <a:r>
              <a:rPr lang="ru-RU" sz="2000" dirty="0" smtClean="0"/>
              <a:t>с </a:t>
            </a:r>
            <a:r>
              <a:rPr lang="ru-RU" sz="2000" dirty="0"/>
              <a:t>электрическими разрядами между облаками и земной поверхностью (молниями), звуковыми явлениями (громом), сильными осадками в виде дождей и ливней.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Капризы природы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209550"/>
            <a:ext cx="8736013" cy="643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040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В какой стране находится место, в котором почти каждый день бушуют грозы и молнии?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408620" cy="5349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55172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Разряды близ озера Маракайбо в Венесуэле появляются примерно 297 дней в году.</a:t>
            </a:r>
          </a:p>
        </p:txBody>
      </p:sp>
    </p:spTree>
    <p:extLst>
      <p:ext uri="{BB962C8B-B14F-4D97-AF65-F5344CB8AC3E}">
        <p14:creationId xmlns:p14="http://schemas.microsoft.com/office/powerpoint/2010/main" val="57776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65634"/>
            <a:ext cx="5149641" cy="61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D:\1 МОИ ДОКУМЕНТЫ\1 СЮН\2 ПРОГРАММЫ !!!!!!!\1  ПРОГРАММА ЖИВАЯ ЭКОЛОГИЯ\5 СОДЕРЖАНИЕ МЫ ПОЗНАЁМ МИР\2 Мы познаём мир\2 к занятию капризы погоды\67433020_125194592121491_7129843092817031577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99" y="188640"/>
            <a:ext cx="8748972" cy="646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1 МОИ ДОКУМЕНТЫ\1 СЮН\2 ПРОГРАММЫ !!!!!!!\1  ПРОГРАММА ЖИВАЯ ЭКОЛОГИЯ\5 СОДЕРЖАНИЕ МЫ ПОЗНАЁМ МИР\2 Мы познаём мир\2 к занятию капризы погоды\67843897_127861415199179_4484126179166314495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98" y="156642"/>
            <a:ext cx="8748973" cy="649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1 МОИ ДОКУМЕНТЫ\1 СЮН\2 ПРОГРАММЫ !!!!!!!\1  ПРОГРАММА ЖИВАЯ ЭКОЛОГИЯ\5 СОДЕРЖАНИЕ МЫ ПОЗНАЁМ МИР\2 Мы познаём мир\2 к занятию капризы погоды\67884220_483668402429096_4010491411796927491_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99" y="151606"/>
            <a:ext cx="8748972" cy="649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1 МОИ ДОКУМЕНТЫ\1 СЮН\2 ПРОГРАММЫ !!!!!!!\1  ПРОГРАММА ЖИВАЯ ЭКОЛОГИЯ\5 СОДЕРЖАНИЕ МЫ ПОЗНАЁМ МИР\2 Мы познаём мир\2 к занятию капризы погоды\DiIRr18rmQ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99" y="151606"/>
            <a:ext cx="8754488" cy="649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1 МОИ ДОКУМЕНТЫ\1 СЮН\2 ПРОГРАММЫ !!!!!!!\1  ПРОГРАММА ЖИВАЯ ЭКОЛОГИЯ\5 СОДЕРЖАНИЕ МЫ ПОЗНАЁМ МИР\2 Мы познаём мир\2 к занятию капризы погоды\molniya-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98" y="149324"/>
            <a:ext cx="8780386" cy="659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21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72816"/>
            <a:ext cx="8640959" cy="4680520"/>
          </a:xfrm>
        </p:spPr>
        <p:txBody>
          <a:bodyPr/>
          <a:lstStyle/>
          <a:p>
            <a:r>
              <a:rPr lang="ru-RU" sz="2000" b="1" u="sng" dirty="0"/>
              <a:t>Сильный ветер </a:t>
            </a:r>
            <a:r>
              <a:rPr lang="ru-RU" sz="2000" dirty="0"/>
              <a:t>(скорость 15 м/ с и более), в том числе </a:t>
            </a:r>
            <a:r>
              <a:rPr lang="ru-RU" sz="2000" u="sng" dirty="0" smtClean="0"/>
              <a:t>буря, ураган, смерч</a:t>
            </a:r>
            <a:endParaRPr lang="ru-RU" sz="2000" dirty="0"/>
          </a:p>
          <a:p>
            <a:r>
              <a:rPr lang="ru-RU" sz="2000" b="1" u="sng" dirty="0"/>
              <a:t>Ураган</a:t>
            </a:r>
            <a:r>
              <a:rPr lang="ru-RU" sz="2000" u="sng" dirty="0"/>
              <a:t> </a:t>
            </a:r>
            <a:r>
              <a:rPr lang="ru-RU" sz="2000" dirty="0"/>
              <a:t>- это ветер большой разрушительной силы и многочасовой продолжительности, скорость которого превышает 39 </a:t>
            </a:r>
            <a:r>
              <a:rPr lang="ru-RU" sz="2000" dirty="0" smtClean="0"/>
              <a:t>м/с.</a:t>
            </a:r>
            <a:endParaRPr lang="ru-RU" sz="20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Капризы природы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77072"/>
            <a:ext cx="4503894" cy="2636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298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196752"/>
            <a:ext cx="8640960" cy="504056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Сильнейший постоянный ветер (70 </a:t>
            </a:r>
            <a:r>
              <a:rPr lang="ru-RU" sz="2000" dirty="0"/>
              <a:t>метров в </a:t>
            </a:r>
            <a:r>
              <a:rPr lang="ru-RU" sz="2000" dirty="0" smtClean="0"/>
              <a:t>секунду) сопровождается </a:t>
            </a:r>
            <a:r>
              <a:rPr lang="ru-RU" sz="2000" dirty="0"/>
              <a:t>мощными грозами, выпадением ливневых </a:t>
            </a:r>
            <a:r>
              <a:rPr lang="ru-RU" sz="2000" dirty="0" smtClean="0"/>
              <a:t>осадков.</a:t>
            </a:r>
            <a:r>
              <a:rPr lang="ru-RU" sz="2000" dirty="0"/>
              <a:t> </a:t>
            </a:r>
            <a:endParaRPr lang="ru-RU" sz="2000" dirty="0" smtClean="0"/>
          </a:p>
          <a:p>
            <a:r>
              <a:rPr lang="ru-RU" sz="2000" dirty="0"/>
              <a:t>Ураган может вызывать ливни, смерчи, небольшие цунами и наводнения.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88040"/>
            <a:ext cx="8373616" cy="1252728"/>
          </a:xfrm>
        </p:spPr>
        <p:txBody>
          <a:bodyPr/>
          <a:lstStyle/>
          <a:p>
            <a:r>
              <a:rPr lang="ru-RU" sz="3200" dirty="0"/>
              <a:t>Ураган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14" y="2348880"/>
            <a:ext cx="8706985" cy="443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31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00808"/>
            <a:ext cx="8640960" cy="504056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Человек </a:t>
            </a:r>
            <a:r>
              <a:rPr lang="ru-RU" sz="2000" dirty="0"/>
              <a:t>полетел в космос, создал высокие технологии, научился строить громадные </a:t>
            </a:r>
            <a:r>
              <a:rPr lang="ru-RU" sz="2000" dirty="0" smtClean="0"/>
              <a:t>небоскребы</a:t>
            </a:r>
          </a:p>
          <a:p>
            <a:r>
              <a:rPr lang="ru-RU" sz="2000" dirty="0" smtClean="0"/>
              <a:t>Но </a:t>
            </a:r>
            <a:r>
              <a:rPr lang="ru-RU" sz="2000" dirty="0"/>
              <a:t>перед силами природы он </a:t>
            </a:r>
            <a:r>
              <a:rPr lang="ru-RU" sz="2000" dirty="0" smtClean="0"/>
              <a:t>остался </a:t>
            </a:r>
            <a:r>
              <a:rPr lang="ru-RU" sz="2000" dirty="0"/>
              <a:t>беззащитным. </a:t>
            </a:r>
            <a:endParaRPr lang="ru-RU" sz="2000" dirty="0" smtClean="0"/>
          </a:p>
          <a:p>
            <a:r>
              <a:rPr lang="ru-RU" sz="2000" dirty="0" smtClean="0"/>
              <a:t>Природные </a:t>
            </a:r>
            <a:r>
              <a:rPr lang="ru-RU" sz="2000" dirty="0"/>
              <a:t>явления </a:t>
            </a:r>
            <a:r>
              <a:rPr lang="ru-RU" sz="2000" dirty="0" smtClean="0"/>
              <a:t>не </a:t>
            </a:r>
            <a:r>
              <a:rPr lang="ru-RU" sz="2000" dirty="0"/>
              <a:t>подвластны человеку и </a:t>
            </a:r>
            <a:r>
              <a:rPr lang="ru-RU" sz="2000" dirty="0" smtClean="0"/>
              <a:t>он не может управлять ими.</a:t>
            </a:r>
          </a:p>
          <a:p>
            <a:r>
              <a:rPr lang="ru-RU" sz="2000" dirty="0" smtClean="0"/>
              <a:t>Они загадочны</a:t>
            </a:r>
            <a:r>
              <a:rPr lang="ru-RU" sz="2000" dirty="0"/>
              <a:t>, и </a:t>
            </a:r>
            <a:r>
              <a:rPr lang="ru-RU" sz="2000" dirty="0" smtClean="0"/>
              <a:t>некоторые из них совсем ещё </a:t>
            </a:r>
            <a:r>
              <a:rPr lang="ru-RU" sz="2000" dirty="0"/>
              <a:t>мало изучены наукой. </a:t>
            </a:r>
            <a:endParaRPr lang="ru-RU" sz="2000" dirty="0" smtClean="0"/>
          </a:p>
          <a:p>
            <a:r>
              <a:rPr lang="ru-RU" sz="2000" u="sng" dirty="0" smtClean="0"/>
              <a:t>Какие природные явления, которые можно отнести к капризам природы, Вы знаете?</a:t>
            </a:r>
          </a:p>
          <a:p>
            <a:r>
              <a:rPr lang="ru-RU" sz="2000" u="sng" dirty="0"/>
              <a:t>Какие «капризы погоды» наблюдаются у нас в нашей местности</a:t>
            </a:r>
            <a:r>
              <a:rPr lang="ru-RU" sz="2000" u="sng" dirty="0" smtClean="0"/>
              <a:t>?</a:t>
            </a:r>
          </a:p>
          <a:p>
            <a:r>
              <a:rPr lang="ru-RU" sz="2000" dirty="0"/>
              <a:t>Капризы природы это редкие явления.</a:t>
            </a:r>
          </a:p>
          <a:p>
            <a:pPr marL="0" indent="0">
              <a:buNone/>
            </a:pPr>
            <a:endParaRPr lang="ru-RU" sz="2000" u="sng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Капризы природы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85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Какое красивое женское имя носит ураган, в 2005 году обрушившийся на город Новый Орлеан и штат Луизиана и унесший жизни 1836 человек?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51" y="1700808"/>
            <a:ext cx="8062354" cy="504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64088" y="5085184"/>
            <a:ext cx="1021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Катрина</a:t>
            </a:r>
          </a:p>
        </p:txBody>
      </p:sp>
    </p:spTree>
    <p:extLst>
      <p:ext uri="{BB962C8B-B14F-4D97-AF65-F5344CB8AC3E}">
        <p14:creationId xmlns:p14="http://schemas.microsoft.com/office/powerpoint/2010/main" val="189385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8640959" cy="446449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- </a:t>
            </a:r>
            <a:r>
              <a:rPr lang="ru-RU" sz="2000" dirty="0"/>
              <a:t>это атмосферный вихрь, возникающий в грозовом облаке и распространяющийся вниз, часто до самой поверхности земли, в виде облачного рукава или хобота диаметром в десятки и сотни метров. </a:t>
            </a:r>
            <a:endParaRPr lang="ru-RU" sz="2000" dirty="0" smtClean="0"/>
          </a:p>
          <a:p>
            <a:r>
              <a:rPr lang="ru-RU" sz="2000" dirty="0"/>
              <a:t>Наибольшее количество смерчей фиксируется на североамериканском континенте, в особенности в центральных штатах </a:t>
            </a:r>
            <a:r>
              <a:rPr lang="ru-RU" sz="2000" dirty="0" smtClean="0"/>
              <a:t>США, но в последние годы стали всё чаще появляться и в России.</a:t>
            </a:r>
            <a:r>
              <a:rPr lang="ru-RU" sz="2000" dirty="0"/>
              <a:t> </a:t>
            </a:r>
            <a:endParaRPr lang="ru-RU" sz="2000" dirty="0" smtClean="0"/>
          </a:p>
          <a:p>
            <a:r>
              <a:rPr lang="ru-RU" sz="2000" dirty="0" smtClean="0"/>
              <a:t>От </a:t>
            </a:r>
            <a:r>
              <a:rPr lang="ru-RU" sz="2000" dirty="0"/>
              <a:t>торнадо </a:t>
            </a:r>
            <a:r>
              <a:rPr lang="ru-RU" sz="2000" dirty="0" smtClean="0"/>
              <a:t>гибель </a:t>
            </a:r>
            <a:r>
              <a:rPr lang="ru-RU" sz="2000" dirty="0"/>
              <a:t>в основном </a:t>
            </a:r>
            <a:r>
              <a:rPr lang="ru-RU" sz="2000" dirty="0" smtClean="0"/>
              <a:t>- </a:t>
            </a:r>
            <a:r>
              <a:rPr lang="ru-RU" sz="2000" dirty="0"/>
              <a:t>от летающих или падающих обломков. Однако бывает так, что огромные торнадо несутся со скоростью около 100 километров в час, уничтожая на своём пути все строения. </a:t>
            </a:r>
            <a:endParaRPr lang="ru-RU" sz="2000" dirty="0" smtClean="0"/>
          </a:p>
          <a:p>
            <a:r>
              <a:rPr lang="ru-RU" sz="2000" dirty="0" smtClean="0"/>
              <a:t>Причины </a:t>
            </a:r>
            <a:r>
              <a:rPr lang="ru-RU" sz="2000" dirty="0"/>
              <a:t>образования смерчей полностью не изучены до сих пор.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22665"/>
            <a:ext cx="8229600" cy="1114384"/>
          </a:xfrm>
        </p:spPr>
        <p:txBody>
          <a:bodyPr>
            <a:normAutofit/>
          </a:bodyPr>
          <a:lstStyle/>
          <a:p>
            <a:r>
              <a:rPr lang="ru-RU" sz="3200" dirty="0"/>
              <a:t>Торнадо или смерч 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40960" cy="5516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32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61195"/>
            <a:ext cx="7087476" cy="47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570186"/>
          </a:xfrm>
        </p:spPr>
        <p:txBody>
          <a:bodyPr>
            <a:noAutofit/>
          </a:bodyPr>
          <a:lstStyle/>
          <a:p>
            <a:r>
              <a:rPr lang="ru-RU" sz="3200" dirty="0"/>
              <a:t>Смерч появляется будто из ниоткуда, когда на небе лишь легкие перистые облака?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6398039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62747" y="6398039"/>
            <a:ext cx="533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Нет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21506"/>
            <a:ext cx="8208912" cy="5000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1560" y="162850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dirty="0">
                <a:solidFill>
                  <a:schemeClr val="bg1"/>
                </a:solidFill>
              </a:rPr>
              <a:t>Атмосферный вихрь, возникающий в кучево-дождевом (грозовом) облаке и распространяющийся вниз в виде облачного рукава</a:t>
            </a:r>
          </a:p>
        </p:txBody>
      </p:sp>
    </p:spTree>
    <p:extLst>
      <p:ext uri="{BB962C8B-B14F-4D97-AF65-F5344CB8AC3E}">
        <p14:creationId xmlns:p14="http://schemas.microsoft.com/office/powerpoint/2010/main" val="423626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Правда ли то, что существуют огненные торнадо?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37321"/>
            <a:ext cx="7411090" cy="49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1720" y="6435288"/>
            <a:ext cx="447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638190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Нет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920879" cy="5041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677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568951" cy="4608512"/>
          </a:xfrm>
        </p:spPr>
        <p:txBody>
          <a:bodyPr/>
          <a:lstStyle/>
          <a:p>
            <a:r>
              <a:rPr lang="ru-RU" sz="2000" b="1" u="sng" dirty="0"/>
              <a:t>Сильный туман </a:t>
            </a:r>
            <a:r>
              <a:rPr lang="ru-RU" sz="2000" dirty="0"/>
              <a:t>- помутнение воздуха, вызванное взвешенными каплями воды. Туманы, вызывая ухудшение видимости, создают существенные помехи в работе всех видов транспорта. Установлено, что темные тела в тумане кажутся ближе, а светлые - дальше.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Капризы природы</a:t>
            </a:r>
            <a:endParaRPr lang="ru-RU" dirty="0"/>
          </a:p>
        </p:txBody>
      </p:sp>
      <p:pic>
        <p:nvPicPr>
          <p:cNvPr id="6" name="Picture 4" descr="D:\1 МОИ ДОКУМЕНТЫ\1 СЮН\2 ПРОГРАММЫ !!!!!!!\1  ПРОГРАММА ЖИВАЯ ЭКОЛОГИЯ\5 СОДЕРЖАНИЕ МЫ ПОЗНАЁМ МИР\2 Мы познаём мир\2 к занятию капризы погоды\туман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8784976" cy="362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1 МОИ ДОКУМЕНТЫ\1 СЮН\2 ПРОГРАММЫ !!!!!!!\1  ПРОГРАММА ЖИВАЯ ЭКОЛОГИЯ\5 СОДЕРЖАНИЕ МЫ ПОЗНАЁМ МИР\2 Мы познаём мир\2 к занятию капризы погоды\тума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5817"/>
            <a:ext cx="8784976" cy="646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26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628800"/>
            <a:ext cx="8928992" cy="518457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Засуха</a:t>
            </a:r>
            <a:r>
              <a:rPr lang="ru-RU" sz="2000" dirty="0" smtClean="0"/>
              <a:t> </a:t>
            </a:r>
            <a:r>
              <a:rPr lang="ru-RU" sz="2000" dirty="0"/>
              <a:t>- недостаток осадков в течение длительного времени при повышенных температурах воздуха, в результате чего иссякают запасы влаги в почве и создаются неблагоприятные условия для нормального развития растений. Угроза лесных и торфяных пожаров.</a:t>
            </a:r>
          </a:p>
          <a:p>
            <a:r>
              <a:rPr lang="ru-RU" sz="2000" b="1" dirty="0" smtClean="0"/>
              <a:t>Сильная засуха</a:t>
            </a:r>
            <a:r>
              <a:rPr lang="ru-RU" sz="2000" b="1" dirty="0"/>
              <a:t> - </a:t>
            </a:r>
            <a:r>
              <a:rPr lang="ru-RU" sz="2000" dirty="0"/>
              <a:t>превышение</a:t>
            </a:r>
            <a:r>
              <a:rPr lang="ru-RU" sz="2000" b="1" dirty="0"/>
              <a:t> </a:t>
            </a:r>
            <a:r>
              <a:rPr lang="ru-RU" sz="2000" dirty="0"/>
              <a:t>температуры воздуха на 10 и более градусов в течение нескольких дней. Опасность заключается в тепловом перегревании человека</a:t>
            </a:r>
          </a:p>
          <a:p>
            <a:r>
              <a:rPr lang="ru-RU" sz="2000" b="1" dirty="0" smtClean="0"/>
              <a:t>Пыльные бури - </a:t>
            </a:r>
            <a:r>
              <a:rPr lang="ru-RU" sz="2000" dirty="0" smtClean="0"/>
              <a:t>скорость </a:t>
            </a:r>
            <a:r>
              <a:rPr lang="ru-RU" sz="2000" dirty="0"/>
              <a:t>ветра 15 м/с и </a:t>
            </a:r>
            <a:r>
              <a:rPr lang="ru-RU" sz="2000" dirty="0" smtClean="0"/>
              <a:t>более</a:t>
            </a:r>
            <a:endParaRPr lang="ru-RU" sz="2000" dirty="0"/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ru-RU" dirty="0" smtClean="0"/>
              <a:t>Капризы природы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25559"/>
            <a:ext cx="3960440" cy="241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75527"/>
            <a:ext cx="3327896" cy="251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558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Погода становится все более </a:t>
            </a:r>
            <a:r>
              <a:rPr lang="ru-RU" dirty="0" smtClean="0"/>
              <a:t>непредсказуемой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060848"/>
            <a:ext cx="8568951" cy="417646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вчера </a:t>
            </a:r>
            <a:r>
              <a:rPr lang="ru-RU" sz="2000" dirty="0"/>
              <a:t>столбик термометра показывал два градуса ниже нуля, а сегодня обещают похолодание.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53344"/>
            <a:ext cx="3258180" cy="4082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5278997" cy="283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52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60848"/>
            <a:ext cx="6136161" cy="4090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51" y="1484784"/>
            <a:ext cx="7431087" cy="495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30" y="211400"/>
            <a:ext cx="8722258" cy="6457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8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1 МОИ ДОКУМЕНТЫ\1 СЮН\2 ПРОГРАММЫ !!!!!!!\1  ПРОГРАММА ЖИВАЯ ЭКОЛОГИЯ\5 СОДЕРЖАНИЕ МЫ ПОЗНАЁМ МИР\2 Мы познаём мир\2 к занятию капризы погоды\ш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09698"/>
            <a:ext cx="8164077" cy="540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68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392488"/>
          </a:xfrm>
        </p:spPr>
        <p:txBody>
          <a:bodyPr/>
          <a:lstStyle/>
          <a:p>
            <a:r>
              <a:rPr lang="ru-RU" dirty="0" smtClean="0"/>
              <a:t>Часть этих природных явлений может предугадать наука метеорология</a:t>
            </a:r>
          </a:p>
          <a:p>
            <a:r>
              <a:rPr lang="ru-RU" dirty="0"/>
              <a:t>Сегодня погодные прогнозы могут предсказать на 5 дней вперед, полученные данные спасают человеческие жизни.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261938"/>
            <a:ext cx="8656637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88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75252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Наблюдая </a:t>
            </a:r>
            <a:r>
              <a:rPr lang="ru-RU" sz="2000" dirty="0"/>
              <a:t>за погодой своей местности, </a:t>
            </a:r>
            <a:r>
              <a:rPr lang="ru-RU" sz="2000" dirty="0" smtClean="0"/>
              <a:t>Вам </a:t>
            </a:r>
            <a:r>
              <a:rPr lang="ru-RU" sz="2000" dirty="0"/>
              <a:t>не раз приходилось наблюдать, насколько погода бывает непредсказуемой. </a:t>
            </a:r>
            <a:endParaRPr lang="ru-RU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очень теплое время может вдруг выпасть снег, или зимой, когда нет снега, всего за одну ночь может выпасть сразу по колено? </a:t>
            </a:r>
            <a:endParaRPr lang="ru-RU" sz="2000" dirty="0" smtClean="0"/>
          </a:p>
          <a:p>
            <a:r>
              <a:rPr lang="ru-RU" sz="2000" dirty="0" smtClean="0"/>
              <a:t>А </a:t>
            </a:r>
            <a:r>
              <a:rPr lang="ru-RU" sz="2000" dirty="0"/>
              <a:t>колебания температуры бывают настолько велики, что за сутки достигают 20 С</a:t>
            </a:r>
            <a:r>
              <a:rPr lang="ru-RU" sz="2000" dirty="0" smtClean="0"/>
              <a:t>!</a:t>
            </a:r>
          </a:p>
          <a:p>
            <a:r>
              <a:rPr lang="ru-RU" sz="2000" dirty="0" smtClean="0"/>
              <a:t>Капризы </a:t>
            </a:r>
            <a:r>
              <a:rPr lang="ru-RU" sz="2000" dirty="0"/>
              <a:t>погоды (нечто непредвиденное, случайное) - не совсем обычные сочетания метеорологических условий, своей неожиданностью или своеобразием вызывающие наше удивление и озабоченность </a:t>
            </a:r>
            <a:r>
              <a:rPr lang="ru-RU" sz="2000" dirty="0" smtClean="0"/>
              <a:t>(</a:t>
            </a:r>
            <a:r>
              <a:rPr lang="ru-RU" sz="2000" dirty="0"/>
              <a:t>сильные снегопады, смерчи, шаровая молния, град, ледяной дождь и т.д.).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Капризы природы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97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Поведение при стихийных бедствиях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060848"/>
            <a:ext cx="8640959" cy="4248472"/>
          </a:xfrm>
        </p:spPr>
        <p:txBody>
          <a:bodyPr>
            <a:normAutofit/>
          </a:bodyPr>
          <a:lstStyle/>
          <a:p>
            <a:r>
              <a:rPr lang="ru-RU" dirty="0"/>
              <a:t>При попадании в зону стихийных бедствий важно не пренебрегать доступной информацией, доверять сотрудникам спасательных служб и держать себя в руках. </a:t>
            </a:r>
          </a:p>
          <a:p>
            <a:r>
              <a:rPr lang="ru-RU" dirty="0"/>
              <a:t>Во многих случаях этого достаточно, чтобы не только не пострадать самому, но и оказать необходимую помощь окружающим. </a:t>
            </a:r>
            <a:endParaRPr lang="ru-RU" dirty="0" smtClean="0"/>
          </a:p>
          <a:p>
            <a:r>
              <a:rPr lang="ru-RU" dirty="0" smtClean="0"/>
              <a:t>Разумное </a:t>
            </a:r>
            <a:r>
              <a:rPr lang="ru-RU" dirty="0"/>
              <a:t>и ответственное поведение позволит вам выйти невредимым из опасных ситуаций и получить исключительно положительные </a:t>
            </a:r>
            <a:r>
              <a:rPr lang="ru-RU" dirty="0" smtClean="0"/>
              <a:t>эмоции.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559" y="1844824"/>
            <a:ext cx="5279721" cy="488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35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8287637" cy="589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607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772816"/>
            <a:ext cx="8712967" cy="489654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Каждый </a:t>
            </a:r>
            <a:r>
              <a:rPr lang="ru-RU" sz="2000" dirty="0"/>
              <a:t>год экономика стран всего мира терпит колоссальный ущерб от последствий природных </a:t>
            </a:r>
            <a:r>
              <a:rPr lang="ru-RU" sz="2000" dirty="0" smtClean="0"/>
              <a:t>катаклизмов. </a:t>
            </a:r>
          </a:p>
          <a:p>
            <a:r>
              <a:rPr lang="ru-RU" sz="2000" dirty="0" smtClean="0"/>
              <a:t>Сильные </a:t>
            </a:r>
            <a:r>
              <a:rPr lang="ru-RU" sz="2000" dirty="0"/>
              <a:t>ливни, волны тепла, засухи, зимние метели и крайне низкие температурные значения </a:t>
            </a:r>
            <a:r>
              <a:rPr lang="ru-RU" sz="2000" dirty="0" smtClean="0"/>
              <a:t>приводят </a:t>
            </a:r>
            <a:r>
              <a:rPr lang="ru-RU" sz="2000" dirty="0"/>
              <a:t>к гибели людей и потере средств к существованию. </a:t>
            </a:r>
            <a:endParaRPr lang="ru-RU" sz="2000" dirty="0" smtClean="0"/>
          </a:p>
          <a:p>
            <a:r>
              <a:rPr lang="ru-RU" sz="2000" dirty="0" smtClean="0"/>
              <a:t>Знания </a:t>
            </a:r>
            <a:r>
              <a:rPr lang="ru-RU" sz="2000" dirty="0"/>
              <a:t>о климате спасают человеческие жизни. </a:t>
            </a:r>
            <a:r>
              <a:rPr lang="ru-RU" sz="2000" dirty="0" smtClean="0"/>
              <a:t>Почти </a:t>
            </a:r>
            <a:r>
              <a:rPr lang="ru-RU" sz="2000" dirty="0"/>
              <a:t>80% всех катаклизмов зависят именно от изменений климата. </a:t>
            </a:r>
            <a:endParaRPr lang="ru-RU" sz="2000" dirty="0" smtClean="0"/>
          </a:p>
          <a:p>
            <a:r>
              <a:rPr lang="ru-RU" sz="2000" dirty="0" smtClean="0"/>
              <a:t>Понимая </a:t>
            </a:r>
            <a:r>
              <a:rPr lang="ru-RU" sz="2000" dirty="0"/>
              <a:t>это, человечество в незапамятные времена стало вести наблюдение за погодой, что со временем позволило выявить определенные закономерности и составлять более менее точные прогнозы.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Капризы погоды</a:t>
            </a:r>
          </a:p>
        </p:txBody>
      </p:sp>
    </p:spTree>
    <p:extLst>
      <p:ext uri="{BB962C8B-B14F-4D97-AF65-F5344CB8AC3E}">
        <p14:creationId xmlns:p14="http://schemas.microsoft.com/office/powerpoint/2010/main" val="283717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8640960" cy="4392488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Тест на эрудицию: Что ты знаешь о природных </a:t>
            </a:r>
            <a:r>
              <a:rPr lang="ru-RU" dirty="0" smtClean="0"/>
              <a:t>катаклизмах?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://ustaliy.ru/test-na-eruditsiyu-chto-vyi-znaete-o-prirodnyih-kataklizmah/?</a:t>
            </a:r>
            <a:r>
              <a:rPr lang="en-US" dirty="0" smtClean="0">
                <a:hlinkClick r:id="rId2"/>
              </a:rPr>
              <a:t>utm_source=pulse_mail_ru&amp;utm_referrer=https%3A%2F%2Fpulse.mail.ru</a:t>
            </a:r>
            <a:r>
              <a:rPr lang="ru-RU" dirty="0" smtClean="0"/>
              <a:t> </a:t>
            </a:r>
          </a:p>
          <a:p>
            <a:r>
              <a:rPr lang="ru-RU" dirty="0"/>
              <a:t>Беспощадные силы: тест на знание природных </a:t>
            </a:r>
            <a:r>
              <a:rPr lang="ru-RU" dirty="0" smtClean="0"/>
              <a:t>катаклизмов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onedio.ru/news/besposhadnye-sily-test-na-znanie-prirodnyh-kataklizmov-29641</a:t>
            </a:r>
            <a:endParaRPr lang="ru-RU" dirty="0" smtClean="0"/>
          </a:p>
          <a:p>
            <a:r>
              <a:rPr lang="ru-RU" dirty="0"/>
              <a:t>Тест Природные Катаклизмы: 10 видов проявлений грозных стихий – что вы знаете о них</a:t>
            </a:r>
            <a:r>
              <a:rPr lang="ru-RU" dirty="0" smtClean="0"/>
              <a:t>? </a:t>
            </a: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s-zametki.ru/test-prirodnye-kataklizmy-10-vidov-proyavlenij-groznyh-stihij-chto-vy-znaete-o-nih.html</a:t>
            </a:r>
            <a:r>
              <a:rPr lang="ru-RU" dirty="0" smtClean="0"/>
              <a:t> </a:t>
            </a:r>
          </a:p>
          <a:p>
            <a:r>
              <a:rPr lang="ru-RU" dirty="0"/>
              <a:t>11 самых сильных и страшных природных катаклизмов</a:t>
            </a:r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www.mostrated.ru/nature/act/11-samih-razrushitelnih-prirodnih-yavleniy.html</a:t>
            </a:r>
            <a:endParaRPr lang="ru-RU" dirty="0" smtClean="0"/>
          </a:p>
          <a:p>
            <a:r>
              <a:rPr lang="ru-RU" dirty="0"/>
              <a:t>КЛАССИФИКАЦИЯ ПРИРОДНЫХ </a:t>
            </a:r>
            <a:r>
              <a:rPr lang="ru-RU" dirty="0" smtClean="0"/>
              <a:t>ЧС </a:t>
            </a: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studopedia.ru/2_71274_stihiynie-bedstviya-meteorologicheskogo-haraktera.html</a:t>
            </a:r>
            <a:endParaRPr lang="ru-RU" dirty="0" smtClean="0"/>
          </a:p>
          <a:p>
            <a:r>
              <a:rPr lang="ru-RU" dirty="0"/>
              <a:t>Ледяной </a:t>
            </a:r>
            <a:r>
              <a:rPr lang="ru-RU" dirty="0" smtClean="0"/>
              <a:t>дождь </a:t>
            </a:r>
            <a:r>
              <a:rPr lang="en-US" dirty="0">
                <a:hlinkClick r:id="rId7"/>
              </a:rPr>
              <a:t>https://ru.wikipedia.org/wiki/%D0%9B%D0%B5%D0%B4%D1%8F%D0%BD%D0%BE%D0%B9_%D0%B4%D0%BE%D0%B6%D0%B4%D1%8C</a:t>
            </a:r>
            <a:endParaRPr lang="ru-RU" dirty="0"/>
          </a:p>
          <a:p>
            <a:endParaRPr lang="ru-RU" dirty="0"/>
          </a:p>
          <a:p>
            <a:endParaRPr lang="ru-RU" b="1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сайты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284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464496"/>
          </a:xfrm>
        </p:spPr>
        <p:txBody>
          <a:bodyPr>
            <a:normAutofit/>
          </a:bodyPr>
          <a:lstStyle/>
          <a:p>
            <a:r>
              <a:rPr lang="ru-RU" dirty="0"/>
              <a:t>- это длинные волны, порождаемые мощным воздействием на всю толщу воды в океане или другом водоёме. </a:t>
            </a:r>
            <a:endParaRPr lang="ru-RU" dirty="0" smtClean="0"/>
          </a:p>
          <a:p>
            <a:r>
              <a:rPr lang="ru-RU" dirty="0" smtClean="0"/>
              <a:t>Причиной </a:t>
            </a:r>
            <a:r>
              <a:rPr lang="ru-RU" dirty="0"/>
              <a:t>большинства цунами являются подводные землетрясения, во время которых происходит резкое смещение участка морского дна.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5811" y="117037"/>
            <a:ext cx="8229600" cy="1252728"/>
          </a:xfrm>
        </p:spPr>
        <p:txBody>
          <a:bodyPr/>
          <a:lstStyle/>
          <a:p>
            <a:r>
              <a:rPr lang="ru-RU" sz="3200" dirty="0"/>
              <a:t>Цунами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59760"/>
            <a:ext cx="8764592" cy="543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35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Какова главная причина появления цунами?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97" y="1196752"/>
            <a:ext cx="8662184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95936" y="18448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/>
            <a:r>
              <a:rPr lang="ru-RU" dirty="0">
                <a:solidFill>
                  <a:schemeClr val="bg1"/>
                </a:solidFill>
              </a:rPr>
              <a:t>Подводные землетрясения или извержения вулканов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784976" cy="5498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215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76952" cy="44973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Если </a:t>
            </a:r>
            <a:r>
              <a:rPr lang="ru-RU" dirty="0"/>
              <a:t>Вы находитесь вне зоны слышимости предупреждения или в труднодоступных прибрежных районах, при обнаружении признаков угрозы следует помнить, что волны цунами могут достичь берега через 15–20 минут после начала землетрясения. За это время надо незамедлительно принять меры защиты:</a:t>
            </a:r>
            <a:br>
              <a:rPr lang="ru-RU" dirty="0"/>
            </a:br>
            <a:r>
              <a:rPr lang="ru-RU" dirty="0"/>
              <a:t>- необходимо уйти от побережья в глубину суши на возвышенность, где высота над уровнем моря составляет 30–40 метров. Если вы находитесь на берегу замкнутой бухты, высота должна быть не менее 5 метров; уходить от берега необходимо вверх по склонам, а не по долинам рек, так как далее всего в глубь суши цунами проникает именно по рекам;</a:t>
            </a:r>
          </a:p>
          <a:p>
            <a:r>
              <a:rPr lang="ru-RU" dirty="0"/>
              <a:t>- при отсутствии поблизости возвышенности надо уйти от берега не менее чем на 2–3 километра.</a:t>
            </a:r>
          </a:p>
          <a:p>
            <a:r>
              <a:rPr lang="ru-RU" dirty="0"/>
              <a:t>Если в течение 1–2 часов после сильного землетрясения волны не обрушились на берег, цунами уже, скорее всего, Вам не угрожает.</a:t>
            </a:r>
          </a:p>
          <a:p>
            <a:r>
              <a:rPr lang="ru-RU" dirty="0"/>
              <a:t>Не следует возвращаться на берег после первой волны ранее, чем через 3 часа, так как за первой волной обычно следуют другие, причем вторая и третья волны достигают наибольшей силы.</a:t>
            </a:r>
          </a:p>
          <a:p>
            <a:r>
              <a:rPr lang="ru-RU" dirty="0"/>
              <a:t>Судам, находящимся в прибрежных водах, стоящим на открытом рейде или в бухте с широким входом, а тем более у причалов, следует уйти в океан за 50-метровую изобату; курс следует держать перпендикулярно линии берега.</a:t>
            </a:r>
          </a:p>
          <a:p>
            <a:r>
              <a:rPr lang="ru-RU" dirty="0"/>
              <a:t>Если в вашем районе имеется система оповещения – ждите сигнала отбоя тревоги.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>Что </a:t>
            </a:r>
            <a:r>
              <a:rPr lang="ru-RU" b="1" dirty="0"/>
              <a:t>следует делать при угрозе цунами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29221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46449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Ежегодно в мире происходит 230 – 250 стихийных бедствий и катастроф: 35 % приходится на наводнения, 19 % - на ураганы, бури, штормы, 14 % - на сильные, длительные </a:t>
            </a:r>
            <a:r>
              <a:rPr lang="ru-RU" dirty="0" smtClean="0"/>
              <a:t>дожди и </a:t>
            </a:r>
            <a:r>
              <a:rPr lang="ru-RU" dirty="0" err="1" smtClean="0"/>
              <a:t>т.д</a:t>
            </a:r>
            <a:r>
              <a:rPr lang="ru-RU" dirty="0" smtClean="0"/>
              <a:t> </a:t>
            </a:r>
            <a:r>
              <a:rPr lang="ru-RU" dirty="0"/>
              <a:t>8 % - на землетрясения; 21 % - на оползни, обвалы, сели, снегопады</a:t>
            </a:r>
            <a:r>
              <a:rPr lang="ru-RU" dirty="0" smtClean="0"/>
              <a:t>.</a:t>
            </a:r>
          </a:p>
          <a:p>
            <a:r>
              <a:rPr lang="ru-RU" u="sng" dirty="0"/>
              <a:t>Метеорологические явления</a:t>
            </a:r>
            <a:r>
              <a:rPr lang="ru-RU" dirty="0"/>
              <a:t>: сильный ветер, включая ураганы и смерчи; пыльные бури; ливни, крупный град, снегопады, сильные метели; гололед; сильный мороз, сильная жара, засуха; сильный туман и пр</a:t>
            </a:r>
            <a:r>
              <a:rPr lang="ru-RU" dirty="0" smtClean="0"/>
              <a:t>.</a:t>
            </a:r>
          </a:p>
          <a:p>
            <a:r>
              <a:rPr lang="ru-RU" u="sng" dirty="0" smtClean="0"/>
              <a:t>Гидрологические </a:t>
            </a:r>
            <a:r>
              <a:rPr lang="ru-RU" u="sng" dirty="0"/>
              <a:t>явления</a:t>
            </a:r>
            <a:r>
              <a:rPr lang="ru-RU" dirty="0"/>
              <a:t>: наводнения (при половодьях, дождевых паводках, заторах льда); повышение уровня грунтовых вод (подтопления); морские гидрологические явления (цунами</a:t>
            </a:r>
            <a:r>
              <a:rPr lang="ru-RU" dirty="0" smtClean="0"/>
              <a:t>).</a:t>
            </a:r>
          </a:p>
          <a:p>
            <a:r>
              <a:rPr lang="ru-RU" u="sng" dirty="0" smtClean="0"/>
              <a:t>Как </a:t>
            </a:r>
            <a:r>
              <a:rPr lang="ru-RU" u="sng" dirty="0"/>
              <a:t>и между всеми природными процессами, между природными ЧС существует взаимная связь</a:t>
            </a:r>
            <a:r>
              <a:rPr lang="ru-RU" dirty="0"/>
              <a:t>. Одна катастрофа оказывает влияние на другую и может служить спусковым механизмом для последующих. Тесная зависимость существует между землетрясениями и цунами, извержениями вулканов и пожарами. Землетрясения могут вызвать оползни и т.д.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Капризы природы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1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base"/>
            <a:r>
              <a:rPr lang="ru-RU" dirty="0"/>
              <a:t>Хотя выражение «капризы погоды» существует едва ли не во всех языках мира и объяснять смысл этого устойчивого словосочетания нет особой необходимости, все же это словосочетание подразумевает в себе не совсем обычные сочетания метеорологических условий, складывающиеся время от времени в том или ином уголке планеты и своей неожиданностью или своеобразием вызывающие наше удивление, а иной раз и озабоченность…</a:t>
            </a:r>
          </a:p>
          <a:p>
            <a:pPr fontAlgn="base"/>
            <a:r>
              <a:rPr lang="ru-RU" dirty="0"/>
              <a:t>Конечно, необычность погоды –</a:t>
            </a:r>
          </a:p>
          <a:p>
            <a:endParaRPr lang="ru-RU" dirty="0" smtClean="0"/>
          </a:p>
          <a:p>
            <a:r>
              <a:rPr lang="ru-RU" dirty="0"/>
              <a:t>Капризы погоды (нечто непредвиденное, случайное) - не совсем обычные сочетания метеорологических условий, своей неожиданностью или своеобразием вызывающие наше удивление и озабоченность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69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700808"/>
            <a:ext cx="8928992" cy="4968552"/>
          </a:xfrm>
        </p:spPr>
        <p:txBody>
          <a:bodyPr>
            <a:noAutofit/>
          </a:bodyPr>
          <a:lstStyle/>
          <a:p>
            <a:endParaRPr lang="ru-RU" sz="1800" b="1" u="sng" dirty="0" smtClean="0"/>
          </a:p>
          <a:p>
            <a:r>
              <a:rPr lang="ru-RU" sz="2000" b="1" u="sng" dirty="0" smtClean="0"/>
              <a:t>Заморозки </a:t>
            </a:r>
            <a:r>
              <a:rPr lang="ru-RU" sz="2000" dirty="0" smtClean="0"/>
              <a:t>- понижении </a:t>
            </a:r>
            <a:r>
              <a:rPr lang="ru-RU" sz="2000" dirty="0"/>
              <a:t>температуры воздуха в вегетационный период на поверхности почвы </a:t>
            </a:r>
            <a:r>
              <a:rPr lang="ru-RU" sz="2000" u="sng" dirty="0"/>
              <a:t>ниже 0 °</a:t>
            </a:r>
            <a:r>
              <a:rPr lang="ru-RU" sz="2000" u="sng" dirty="0" smtClean="0"/>
              <a:t>С</a:t>
            </a:r>
            <a:endParaRPr lang="ru-RU" sz="2000" u="sng" dirty="0"/>
          </a:p>
          <a:p>
            <a:r>
              <a:rPr lang="ru-RU" sz="2000" b="1" u="sng" dirty="0"/>
              <a:t>Гололёд</a:t>
            </a:r>
            <a:r>
              <a:rPr lang="ru-RU" sz="2000" dirty="0"/>
              <a:t> - это слой </a:t>
            </a:r>
            <a:r>
              <a:rPr lang="ru-RU" sz="2000" dirty="0" smtClean="0"/>
              <a:t>льда</a:t>
            </a:r>
            <a:r>
              <a:rPr lang="ru-RU" sz="2000" dirty="0"/>
              <a:t>, </a:t>
            </a:r>
            <a:r>
              <a:rPr lang="ru-RU" sz="2000" dirty="0" smtClean="0"/>
              <a:t>образовавшегося </a:t>
            </a:r>
            <a:r>
              <a:rPr lang="ru-RU" sz="2000" dirty="0"/>
              <a:t>на поверхности земли, тротуарах, проезжей части улицы и на деревьях, проводах и т.д. при </a:t>
            </a:r>
            <a:r>
              <a:rPr lang="ru-RU" sz="2000" dirty="0" err="1"/>
              <a:t>намерзании</a:t>
            </a:r>
            <a:r>
              <a:rPr lang="ru-RU" sz="2000" dirty="0"/>
              <a:t> переохлажденного дождя и мороси (тумана)</a:t>
            </a:r>
          </a:p>
          <a:p>
            <a:pPr marL="0" indent="0">
              <a:buNone/>
            </a:pPr>
            <a:endParaRPr lang="ru-RU" sz="2000" dirty="0" smtClean="0"/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-14436"/>
            <a:ext cx="8229600" cy="1252728"/>
          </a:xfrm>
        </p:spPr>
        <p:txBody>
          <a:bodyPr/>
          <a:lstStyle/>
          <a:p>
            <a:r>
              <a:rPr lang="ru-RU" dirty="0" smtClean="0"/>
              <a:t>Капризы природы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12943"/>
            <a:ext cx="8640960" cy="5668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64" y="918970"/>
            <a:ext cx="8629916" cy="5762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087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700808"/>
            <a:ext cx="8928992" cy="4968552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Сильные морозы </a:t>
            </a:r>
            <a:r>
              <a:rPr lang="ru-RU" sz="2000" dirty="0"/>
              <a:t>- низкая минимальная температура воздуха в течение продолжительного времени. Минимальная температура воздуха </a:t>
            </a:r>
            <a:r>
              <a:rPr lang="ru-RU" sz="2000" u="sng" dirty="0"/>
              <a:t>не менее 35 градусов в течение 3 суток и более </a:t>
            </a:r>
            <a:r>
              <a:rPr lang="ru-RU" sz="2000" dirty="0"/>
              <a:t>для Европейской территории; </a:t>
            </a:r>
            <a:r>
              <a:rPr lang="ru-RU" sz="2000" u="sng" dirty="0"/>
              <a:t>минус 50°С и ниже для районов Сибири и Дальнего Востока в течение 5 суток и более</a:t>
            </a:r>
          </a:p>
          <a:p>
            <a:r>
              <a:rPr lang="ru-RU" sz="2000" b="1" u="sng" dirty="0"/>
              <a:t>Сильный снегопад</a:t>
            </a:r>
            <a:r>
              <a:rPr lang="ru-RU" sz="2000" u="sng" dirty="0"/>
              <a:t> </a:t>
            </a:r>
            <a:r>
              <a:rPr lang="ru-RU" sz="2000" dirty="0"/>
              <a:t> -</a:t>
            </a:r>
            <a:r>
              <a:rPr lang="ru-RU" sz="2000" u="sng" dirty="0"/>
              <a:t> количество осадков 20 мм и более за 12 ч и менее</a:t>
            </a:r>
          </a:p>
          <a:p>
            <a:r>
              <a:rPr lang="ru-RU" sz="2000" b="1" u="sng" dirty="0" smtClean="0"/>
              <a:t>Сильные </a:t>
            </a:r>
            <a:r>
              <a:rPr lang="ru-RU" sz="2000" b="1" u="sng" dirty="0"/>
              <a:t>метели </a:t>
            </a:r>
            <a:r>
              <a:rPr lang="ru-RU" sz="2000" dirty="0" smtClean="0"/>
              <a:t>- обильное выпадение </a:t>
            </a:r>
            <a:r>
              <a:rPr lang="ru-RU" sz="2000" dirty="0"/>
              <a:t>снега, </a:t>
            </a:r>
            <a:r>
              <a:rPr lang="ru-RU" sz="2000" u="sng" dirty="0"/>
              <a:t>при скорости ветра свыше 15 м/с </a:t>
            </a:r>
            <a:r>
              <a:rPr lang="ru-RU" sz="2000" dirty="0"/>
              <a:t>и продолжительности снегопада </a:t>
            </a:r>
            <a:r>
              <a:rPr lang="ru-RU" sz="2000" u="sng" dirty="0"/>
              <a:t>более 12 часов</a:t>
            </a:r>
            <a:r>
              <a:rPr lang="ru-RU" sz="2000" dirty="0"/>
              <a:t>. При сильных снегопадах затрудняется работа автомобильного и железнодорожного и авиационного транспорта, обрываются провода линий связи и </a:t>
            </a:r>
            <a:r>
              <a:rPr lang="ru-RU" sz="2000" dirty="0" smtClean="0"/>
              <a:t>ЛЭП</a:t>
            </a:r>
          </a:p>
          <a:p>
            <a:pPr marL="0" indent="0">
              <a:buNone/>
            </a:pPr>
            <a:endParaRPr lang="ru-RU" sz="16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-14436"/>
            <a:ext cx="8229600" cy="1252728"/>
          </a:xfrm>
        </p:spPr>
        <p:txBody>
          <a:bodyPr/>
          <a:lstStyle/>
          <a:p>
            <a:r>
              <a:rPr lang="ru-RU" dirty="0" smtClean="0"/>
              <a:t>Капризы природы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0720"/>
            <a:ext cx="8784976" cy="6529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777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420888"/>
            <a:ext cx="4248472" cy="3672408"/>
          </a:xfrm>
        </p:spPr>
        <p:txBody>
          <a:bodyPr/>
          <a:lstStyle/>
          <a:p>
            <a:r>
              <a:rPr lang="ru-RU" sz="2000" dirty="0"/>
              <a:t>Ледяной </a:t>
            </a:r>
            <a:r>
              <a:rPr lang="ru-RU" sz="2000" dirty="0" smtClean="0"/>
              <a:t>дождь - атмосферные осадки - </a:t>
            </a:r>
            <a:r>
              <a:rPr lang="ru-RU" sz="2000" dirty="0"/>
              <a:t>переохлаждённые </a:t>
            </a:r>
            <a:r>
              <a:rPr lang="ru-RU" sz="2000" u="sng" dirty="0"/>
              <a:t>капли воды</a:t>
            </a:r>
            <a:r>
              <a:rPr lang="ru-RU" sz="2000" dirty="0"/>
              <a:t>, </a:t>
            </a:r>
            <a:r>
              <a:rPr lang="ru-RU" sz="2000" u="sng" dirty="0"/>
              <a:t>падающие</a:t>
            </a:r>
            <a:r>
              <a:rPr lang="ru-RU" sz="2000" dirty="0"/>
              <a:t> из относительно </a:t>
            </a:r>
            <a:r>
              <a:rPr lang="ru-RU" sz="2000" u="sng" dirty="0"/>
              <a:t>тёплого воздуха и замерзающие при соприкосновении с холодной</a:t>
            </a:r>
            <a:r>
              <a:rPr lang="ru-RU" sz="2000" dirty="0"/>
              <a:t>, ниже 0°С, </a:t>
            </a:r>
            <a:r>
              <a:rPr lang="ru-RU" sz="2000" u="sng" dirty="0"/>
              <a:t>поверхностью</a:t>
            </a:r>
            <a:r>
              <a:rPr lang="ru-RU" sz="2000" dirty="0" smtClean="0"/>
              <a:t>.</a:t>
            </a:r>
            <a:endParaRPr lang="ru-RU" sz="20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9648" y="232056"/>
            <a:ext cx="8229600" cy="1252728"/>
          </a:xfrm>
        </p:spPr>
        <p:txBody>
          <a:bodyPr/>
          <a:lstStyle/>
          <a:p>
            <a:r>
              <a:rPr lang="ru-RU" dirty="0" smtClean="0"/>
              <a:t>Капризы природы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059" y="2348880"/>
            <a:ext cx="4427331" cy="3320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665856" cy="505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9"/>
            <a:ext cx="8737864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36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060848"/>
            <a:ext cx="8640959" cy="4320480"/>
          </a:xfrm>
        </p:spPr>
        <p:txBody>
          <a:bodyPr/>
          <a:lstStyle/>
          <a:p>
            <a:r>
              <a:rPr lang="ru-RU" sz="2000" b="1" u="sng" dirty="0"/>
              <a:t>Пурга</a:t>
            </a:r>
            <a:r>
              <a:rPr lang="ru-RU" sz="2000" dirty="0"/>
              <a:t> - сильная метель с ветром ураганной силы и перемещением снежных </a:t>
            </a:r>
            <a:r>
              <a:rPr lang="ru-RU" sz="2000" dirty="0" smtClean="0"/>
              <a:t>масс</a:t>
            </a:r>
          </a:p>
          <a:p>
            <a:endParaRPr lang="ru-RU" sz="20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Капризы природы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40732"/>
            <a:ext cx="3994398" cy="399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77630"/>
            <a:ext cx="4286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144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Снежная лавина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640960" cy="5310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34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93140" y="1700808"/>
            <a:ext cx="5043355" cy="4896544"/>
          </a:xfrm>
        </p:spPr>
        <p:txBody>
          <a:bodyPr>
            <a:noAutofit/>
          </a:bodyPr>
          <a:lstStyle/>
          <a:p>
            <a:r>
              <a:rPr lang="ru-RU" sz="2000" b="1" dirty="0"/>
              <a:t>Сильные дожди</a:t>
            </a:r>
            <a:r>
              <a:rPr lang="ru-RU" sz="2000" dirty="0"/>
              <a:t> </a:t>
            </a:r>
            <a:r>
              <a:rPr lang="ru-RU" sz="2000" dirty="0" smtClean="0"/>
              <a:t> - </a:t>
            </a:r>
            <a:r>
              <a:rPr lang="ru-RU" sz="2000" u="sng" dirty="0" smtClean="0"/>
              <a:t>осадки </a:t>
            </a:r>
            <a:r>
              <a:rPr lang="ru-RU" sz="2000" u="sng" dirty="0"/>
              <a:t>50 мм и более в течение 12 ч</a:t>
            </a:r>
            <a:r>
              <a:rPr lang="ru-RU" sz="2000" dirty="0"/>
              <a:t>, а в горных и </a:t>
            </a:r>
            <a:r>
              <a:rPr lang="ru-RU" sz="2000" dirty="0" err="1"/>
              <a:t>ливнеопасных</a:t>
            </a:r>
            <a:r>
              <a:rPr lang="ru-RU" sz="2000" dirty="0"/>
              <a:t> районах - 30 мм и </a:t>
            </a:r>
            <a:r>
              <a:rPr lang="ru-RU" sz="2000" dirty="0" smtClean="0"/>
              <a:t>более</a:t>
            </a:r>
            <a:endParaRPr lang="ru-RU" sz="2000" dirty="0"/>
          </a:p>
          <a:p>
            <a:r>
              <a:rPr lang="ru-RU" sz="2000" b="1" dirty="0"/>
              <a:t>Ливень</a:t>
            </a:r>
            <a:r>
              <a:rPr lang="ru-RU" sz="2000" dirty="0"/>
              <a:t> - поток воды, затопление территории, дождевой паводок, размыв дорог, повреждение </a:t>
            </a:r>
            <a:r>
              <a:rPr lang="ru-RU" sz="2000" dirty="0" err="1"/>
              <a:t>сельхозкультур</a:t>
            </a:r>
            <a:r>
              <a:rPr lang="ru-RU" sz="2000" dirty="0"/>
              <a:t>, затруднения в работе транспорта. Может вызывать оползни, сход селей, </a:t>
            </a:r>
            <a:r>
              <a:rPr lang="ru-RU" sz="2000" dirty="0" smtClean="0"/>
              <a:t>лавин</a:t>
            </a:r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-14436"/>
            <a:ext cx="8229600" cy="1252728"/>
          </a:xfrm>
        </p:spPr>
        <p:txBody>
          <a:bodyPr/>
          <a:lstStyle/>
          <a:p>
            <a:r>
              <a:rPr lang="ru-RU" dirty="0" smtClean="0"/>
              <a:t>Капризы природы</a:t>
            </a:r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340768"/>
            <a:ext cx="3885636" cy="5379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49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385</TotalTime>
  <Words>1305</Words>
  <Application>Microsoft Office PowerPoint</Application>
  <PresentationFormat>Экран (4:3)</PresentationFormat>
  <Paragraphs>112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Волна</vt:lpstr>
      <vt:lpstr>Капризы природы </vt:lpstr>
      <vt:lpstr>Капризы природы</vt:lpstr>
      <vt:lpstr>Капризы природы</vt:lpstr>
      <vt:lpstr>Капризы природы</vt:lpstr>
      <vt:lpstr>Капризы природы</vt:lpstr>
      <vt:lpstr>Капризы природы</vt:lpstr>
      <vt:lpstr>Капризы природы </vt:lpstr>
      <vt:lpstr>Снежная лавина </vt:lpstr>
      <vt:lpstr>Капризы природы</vt:lpstr>
      <vt:lpstr>Презентация PowerPoint</vt:lpstr>
      <vt:lpstr>Презентация PowerPoint</vt:lpstr>
      <vt:lpstr>Наводнение </vt:lpstr>
      <vt:lpstr>При каком наводнении было больше человеческих жертв? </vt:lpstr>
      <vt:lpstr>Капризы природы </vt:lpstr>
      <vt:lpstr>Капризы природы</vt:lpstr>
      <vt:lpstr>В какой стране находится место, в котором почти каждый день бушуют грозы и молнии? </vt:lpstr>
      <vt:lpstr>Презентация PowerPoint</vt:lpstr>
      <vt:lpstr>Капризы природы</vt:lpstr>
      <vt:lpstr>Ураган</vt:lpstr>
      <vt:lpstr>Какое красивое женское имя носит ураган, в 2005 году обрушившийся на город Новый Орлеан и штат Луизиана и унесший жизни 1836 человек?</vt:lpstr>
      <vt:lpstr>Торнадо или смерч </vt:lpstr>
      <vt:lpstr>Смерч появляется будто из ниоткуда, когда на небе лишь легкие перистые облака?</vt:lpstr>
      <vt:lpstr>Правда ли то, что существуют огненные торнадо? </vt:lpstr>
      <vt:lpstr>Капризы природы</vt:lpstr>
      <vt:lpstr>Капризы природы</vt:lpstr>
      <vt:lpstr>Погода становится все более непредсказуемой</vt:lpstr>
      <vt:lpstr>Презентация PowerPoint</vt:lpstr>
      <vt:lpstr>Презентация PowerPoint</vt:lpstr>
      <vt:lpstr>Презентация PowerPoint</vt:lpstr>
      <vt:lpstr>Поведение при стихийных бедствиях</vt:lpstr>
      <vt:lpstr>Презентация PowerPoint</vt:lpstr>
      <vt:lpstr>Капризы погоды</vt:lpstr>
      <vt:lpstr>Интернет сайты</vt:lpstr>
      <vt:lpstr>Цунами</vt:lpstr>
      <vt:lpstr>Какова главная причина появления цунами? </vt:lpstr>
      <vt:lpstr> Что следует делать при угрозе цунами </vt:lpstr>
      <vt:lpstr>Капризы природы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64</cp:revision>
  <dcterms:created xsi:type="dcterms:W3CDTF">2019-10-28T22:13:14Z</dcterms:created>
  <dcterms:modified xsi:type="dcterms:W3CDTF">2024-03-15T18:35:46Z</dcterms:modified>
</cp:coreProperties>
</file>