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418" r:id="rId3"/>
    <p:sldId id="419" r:id="rId4"/>
    <p:sldId id="420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440" r:id="rId22"/>
    <p:sldId id="438" r:id="rId23"/>
    <p:sldId id="439" r:id="rId24"/>
    <p:sldId id="26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5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07" autoAdjust="0"/>
    <p:restoredTop sz="94728"/>
  </p:normalViewPr>
  <p:slideViewPr>
    <p:cSldViewPr snapToGrid="0">
      <p:cViewPr>
        <p:scale>
          <a:sx n="62" d="100"/>
          <a:sy n="62" d="100"/>
        </p:scale>
        <p:origin x="-102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7ABF6-21F8-5B43-8FC0-1E2D3DF9B686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587E1-DDD6-FB46-AEF6-E76BE8846E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153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4DD9E-5C37-4B83-BA86-CB2C347E5A2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545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4DD9E-5C37-4B83-BA86-CB2C347E5A2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545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4DD9E-5C37-4B83-BA86-CB2C347E5A2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54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4DD9E-5C37-4B83-BA86-CB2C347E5A2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54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054670-D974-4C16-88A2-6AC15C601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F6547C1-D815-44AC-8DD8-D085F7486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04E8C3-DCE8-488B-A9B7-FA8069CCC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EABBAA-7773-453B-9371-51D5B6856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33E7099-00AB-40CE-94EF-436F3F293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37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39192-5D78-42A2-9B25-A2BF41FC4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3A470BC-EF0F-45F8-B61E-4C066B658B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EB9CFF-84FB-4235-91E9-DDA04705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D5A953D-6D93-46C2-95F8-14B156CEB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0E8E0B1-2D09-4106-A9BF-9CCE6EF7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0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BAA49E7-EDEE-42BD-BA98-3ADEDEAB61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1A7E5EA-31C9-4A57-AC3B-AC1801A0F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6A1AE1D-832E-43E5-B13A-347A3F421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4AAD43-FF32-4B62-834B-43FC6A749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83881AA-00B9-487E-BC3F-7103FD392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114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78563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78563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78563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7142816D-2748-4D43-9FEF-D02AC84BEC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399766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C57C50-E0AA-4B99-A89D-45B7058CD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8C7D0E-0672-4028-B3AE-8D557958B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CA89202-69EC-4A6B-979B-9E8008D78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F68993D-E02D-4480-9BFB-914B9185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0A31A5-268A-4B0F-95A9-A68B4209D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FB2666-5E03-48FE-8CC4-632D1EAEF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878E92D-5806-4ACA-9B63-990D93A71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B8DFFF-0CEE-4AAD-BBA7-FC551E717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0AD49A-2586-4AB0-8892-A7F47C946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445388-874F-4346-BA3A-66E3E2E7B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375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7E2101-719D-4706-893F-CF65623CC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4ED73AC-F1F9-4055-BC1E-A83F0245D5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A2EF063-87B6-4760-B04A-464B26347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3486459-0C2D-40FE-A49C-BC5899582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4A53FC1-4464-4BF5-BD19-04D13511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F530833-7ADD-483D-85D7-21C04FCBF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251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165ED7-133A-4E93-8A74-97A7E7C76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86233FE-D941-48B1-BE46-70BFF8D42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8079B3B-1D0C-4D4E-BCBE-76CEA44BE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5906CEC-B168-4754-B5C6-539499800F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1ADE3B4-4205-4A3C-83D4-5596DF08D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C719BF5-6EC9-4581-AADF-9CED48323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3247A43-D6ED-4C04-9AF7-ED4CA695F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7C3C972-8A12-4DCE-86FB-EBA784C8F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3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F2D62E-4060-40FD-A880-00F099A4E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771A71E-E200-4758-8DF0-D3E08ABB7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C3666D6-3F24-4607-99FE-C81312AFE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222B694-FFFA-4223-B7DA-377E4708B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48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4BD5855-0A76-448A-9CD5-F7BE6E5CB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283BD1E-4C49-4F54-BDFC-B6D36C8B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8E1FADF-3AFF-46F3-9378-1A387755D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46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4B98DF-CC71-4993-9A9D-EEE442847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75D359-B3E9-4D8B-9B2A-8B0CCC249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4EC7D44-7D4D-4240-8776-6B44C4F493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71FCD48-BFC8-4547-BB95-D96987D31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DA00EC7-ED09-4C4B-80C1-87BE54F9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B523D7B-7A96-4665-8C7B-46ABED2D0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8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B7BF1E-8229-46C3-85CD-1C0CEA235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67BB31E-BB0E-490D-8443-D08C703956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545AB19-4F36-4DF0-8354-C56EBF89D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E7490BB-2309-401F-A1FA-828108902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9913E07-4CF9-4651-B264-AC6D2A219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B4EC1CF-8ED5-481D-B48F-7170C0166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78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7A91FE-5EDD-428A-AC21-DDE1C291D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273830-B9CF-4983-803D-1B9CBA3F8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FA0991-2515-4C95-82B3-3B2BA7999D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F20A8-19F9-463A-8A76-BEDDAC056299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8778A19-8431-4589-AF50-B561996E2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7829E8B-3D1F-4560-AF5E-4690BE2DE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B7C26-D0A9-4095-AEC7-445E2284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512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A3F01BA1-18AB-4EFF-8E6A-E012E3C5B9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8800" y="665163"/>
            <a:ext cx="6263640" cy="2387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</a:t>
            </a:r>
            <a:b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СОЛИ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xmlns="" id="{B7711624-DD4C-4825-9F02-D1A842A8F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7901443" y="4158033"/>
            <a:ext cx="3014115" cy="909506"/>
          </a:xfrm>
        </p:spPr>
        <p:txBody>
          <a:bodyPr>
            <a:normAutofit fontScale="55000" lnSpcReduction="2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Бражникова Т.И.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преподаватель химии</a:t>
            </a:r>
            <a:endParaRPr lang="ru-RU" sz="3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350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20800" y="279400"/>
            <a:ext cx="10390717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alt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заряду</a:t>
            </a:r>
            <a:r>
              <a:rPr lang="ru-RU" alt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</a:t>
            </a:r>
            <a:endParaRPr lang="ru-RU" alt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406400" y="1447800"/>
            <a:ext cx="3556000" cy="1803400"/>
            <a:chOff x="192" y="912"/>
            <a:chExt cx="1680" cy="1136"/>
          </a:xfrm>
        </p:grpSpPr>
        <p:sp>
          <p:nvSpPr>
            <p:cNvPr id="37892" name="Text Box 4"/>
            <p:cNvSpPr txBox="1">
              <a:spLocks noChangeArrowheads="1"/>
            </p:cNvSpPr>
            <p:nvPr/>
          </p:nvSpPr>
          <p:spPr bwMode="auto">
            <a:xfrm>
              <a:off x="192" y="1680"/>
              <a:ext cx="1680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Катионные</a:t>
              </a:r>
            </a:p>
          </p:txBody>
        </p:sp>
        <p:sp>
          <p:nvSpPr>
            <p:cNvPr id="37893" name="Line 5"/>
            <p:cNvSpPr>
              <a:spLocks noChangeShapeType="1"/>
            </p:cNvSpPr>
            <p:nvPr/>
          </p:nvSpPr>
          <p:spPr bwMode="auto">
            <a:xfrm flipH="1">
              <a:off x="1056" y="912"/>
              <a:ext cx="720" cy="72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894" name="Group 6"/>
          <p:cNvGrpSpPr>
            <a:grpSpLocks/>
          </p:cNvGrpSpPr>
          <p:nvPr/>
        </p:nvGrpSpPr>
        <p:grpSpPr bwMode="auto">
          <a:xfrm>
            <a:off x="2133600" y="1447800"/>
            <a:ext cx="3657600" cy="3973513"/>
            <a:chOff x="1008" y="912"/>
            <a:chExt cx="1728" cy="2503"/>
          </a:xfrm>
        </p:grpSpPr>
        <p:sp>
          <p:nvSpPr>
            <p:cNvPr id="37895" name="Text Box 7"/>
            <p:cNvSpPr txBox="1">
              <a:spLocks noChangeArrowheads="1"/>
            </p:cNvSpPr>
            <p:nvPr/>
          </p:nvSpPr>
          <p:spPr bwMode="auto">
            <a:xfrm>
              <a:off x="1008" y="2736"/>
              <a:ext cx="1728" cy="679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Катионно - анионные</a:t>
              </a:r>
            </a:p>
          </p:txBody>
        </p:sp>
        <p:sp>
          <p:nvSpPr>
            <p:cNvPr id="37896" name="Line 8"/>
            <p:cNvSpPr>
              <a:spLocks noChangeShapeType="1"/>
            </p:cNvSpPr>
            <p:nvPr/>
          </p:nvSpPr>
          <p:spPr bwMode="auto">
            <a:xfrm flipH="1">
              <a:off x="1872" y="912"/>
              <a:ext cx="624" cy="1776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897" name="Group 9"/>
          <p:cNvGrpSpPr>
            <a:grpSpLocks/>
          </p:cNvGrpSpPr>
          <p:nvPr/>
        </p:nvGrpSpPr>
        <p:grpSpPr bwMode="auto">
          <a:xfrm>
            <a:off x="7416800" y="1524000"/>
            <a:ext cx="4267200" cy="1727200"/>
            <a:chOff x="3504" y="960"/>
            <a:chExt cx="2016" cy="1088"/>
          </a:xfrm>
        </p:grpSpPr>
        <p:sp>
          <p:nvSpPr>
            <p:cNvPr id="37898" name="Text Box 10"/>
            <p:cNvSpPr txBox="1">
              <a:spLocks noChangeArrowheads="1"/>
            </p:cNvSpPr>
            <p:nvPr/>
          </p:nvSpPr>
          <p:spPr bwMode="auto">
            <a:xfrm>
              <a:off x="3504" y="1680"/>
              <a:ext cx="2016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Нейтральные</a:t>
              </a:r>
              <a:endParaRPr lang="ru-RU" altLang="ru-RU" sz="2400">
                <a:latin typeface="Arial" charset="0"/>
              </a:endParaRPr>
            </a:p>
          </p:txBody>
        </p:sp>
        <p:sp>
          <p:nvSpPr>
            <p:cNvPr id="37899" name="Line 11"/>
            <p:cNvSpPr>
              <a:spLocks noChangeShapeType="1"/>
            </p:cNvSpPr>
            <p:nvPr/>
          </p:nvSpPr>
          <p:spPr bwMode="auto">
            <a:xfrm>
              <a:off x="3696" y="960"/>
              <a:ext cx="672" cy="67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900" name="Group 12"/>
          <p:cNvGrpSpPr>
            <a:grpSpLocks/>
          </p:cNvGrpSpPr>
          <p:nvPr/>
        </p:nvGrpSpPr>
        <p:grpSpPr bwMode="auto">
          <a:xfrm>
            <a:off x="6299200" y="1447800"/>
            <a:ext cx="3657600" cy="3708400"/>
            <a:chOff x="2976" y="912"/>
            <a:chExt cx="1728" cy="2336"/>
          </a:xfrm>
        </p:grpSpPr>
        <p:sp>
          <p:nvSpPr>
            <p:cNvPr id="37901" name="Text Box 13"/>
            <p:cNvSpPr txBox="1">
              <a:spLocks noChangeArrowheads="1"/>
            </p:cNvSpPr>
            <p:nvPr/>
          </p:nvSpPr>
          <p:spPr bwMode="auto">
            <a:xfrm>
              <a:off x="3072" y="2880"/>
              <a:ext cx="1632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Анионные</a:t>
              </a:r>
            </a:p>
          </p:txBody>
        </p:sp>
        <p:sp>
          <p:nvSpPr>
            <p:cNvPr id="37902" name="Line 14"/>
            <p:cNvSpPr>
              <a:spLocks noChangeShapeType="1"/>
            </p:cNvSpPr>
            <p:nvPr/>
          </p:nvSpPr>
          <p:spPr bwMode="auto">
            <a:xfrm>
              <a:off x="2976" y="912"/>
              <a:ext cx="576" cy="192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406400" y="3429001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[Cr(H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2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O)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4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]</a:t>
            </a:r>
            <a:r>
              <a:rPr lang="en-US" altLang="ru-RU" sz="2800" b="1" baseline="30000" dirty="0">
                <a:solidFill>
                  <a:srgbClr val="002060"/>
                </a:solidFill>
                <a:latin typeface="Arial" charset="0"/>
              </a:rPr>
              <a:t>3+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Cl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3</a:t>
            </a:r>
            <a:endParaRPr lang="ru-RU" altLang="ru-RU" sz="24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8128000" y="3429001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[PtCl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4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(NH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3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)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2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]</a:t>
            </a:r>
            <a:endParaRPr lang="ru-RU" altLang="ru-RU" sz="2400" baseline="-250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7213600" y="5410201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K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2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[PtCl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6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]</a:t>
            </a:r>
            <a:r>
              <a:rPr lang="en-US" altLang="ru-RU" sz="2800" b="1" baseline="30000" dirty="0">
                <a:solidFill>
                  <a:srgbClr val="002060"/>
                </a:solidFill>
                <a:latin typeface="Arial" charset="0"/>
              </a:rPr>
              <a:t>2-</a:t>
            </a:r>
            <a:endParaRPr lang="ru-RU" altLang="ru-RU" sz="24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1498600" y="5669757"/>
            <a:ext cx="497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[Cu(NH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3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)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4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]</a:t>
            </a:r>
            <a:r>
              <a:rPr lang="en-US" altLang="ru-RU" sz="2800" b="1" baseline="30000" dirty="0">
                <a:solidFill>
                  <a:srgbClr val="002060"/>
                </a:solidFill>
                <a:latin typeface="Arial" charset="0"/>
              </a:rPr>
              <a:t>2+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[PtCl</a:t>
            </a:r>
            <a:r>
              <a:rPr lang="en-US" altLang="ru-RU" sz="2800" b="1" baseline="-25000" dirty="0">
                <a:solidFill>
                  <a:srgbClr val="002060"/>
                </a:solidFill>
                <a:latin typeface="Arial" charset="0"/>
              </a:rPr>
              <a:t>4</a:t>
            </a:r>
            <a:r>
              <a:rPr lang="en-US" altLang="ru-RU" sz="2800" b="1" dirty="0">
                <a:solidFill>
                  <a:srgbClr val="002060"/>
                </a:solidFill>
                <a:latin typeface="Arial" charset="0"/>
              </a:rPr>
              <a:t>]</a:t>
            </a:r>
            <a:r>
              <a:rPr lang="en-US" altLang="ru-RU" sz="2800" b="1" baseline="30000" dirty="0">
                <a:solidFill>
                  <a:srgbClr val="002060"/>
                </a:solidFill>
                <a:latin typeface="Arial" charset="0"/>
              </a:rPr>
              <a:t>2-</a:t>
            </a:r>
            <a:endParaRPr lang="ru-RU" altLang="ru-RU" sz="24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1117600" y="1473200"/>
            <a:ext cx="106680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09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 autoUpdateAnimBg="0"/>
      <p:bldP spid="37904" grpId="0" autoUpdateAnimBg="0"/>
      <p:bldP spid="37905" grpId="0" autoUpdateAnimBg="0"/>
      <p:bldP spid="3790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235200" y="304800"/>
            <a:ext cx="8534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3600" b="1"/>
              <a:t>Классификация</a:t>
            </a:r>
            <a:br>
              <a:rPr lang="ru-RU" altLang="ru-RU" sz="3600" b="1"/>
            </a:br>
            <a:r>
              <a:rPr lang="ru-RU" altLang="ru-RU" sz="3200" b="1" i="1" u="sng">
                <a:solidFill>
                  <a:schemeClr val="tx1"/>
                </a:solidFill>
              </a:rPr>
              <a:t>По составу внешней сферы</a:t>
            </a:r>
            <a:endParaRPr lang="ru-RU" altLang="ru-RU"/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406400" y="1447800"/>
            <a:ext cx="3556000" cy="1803400"/>
            <a:chOff x="192" y="912"/>
            <a:chExt cx="1680" cy="1136"/>
          </a:xfrm>
        </p:grpSpPr>
        <p:sp>
          <p:nvSpPr>
            <p:cNvPr id="38916" name="Text Box 4"/>
            <p:cNvSpPr txBox="1">
              <a:spLocks noChangeArrowheads="1"/>
            </p:cNvSpPr>
            <p:nvPr/>
          </p:nvSpPr>
          <p:spPr bwMode="auto">
            <a:xfrm>
              <a:off x="192" y="1680"/>
              <a:ext cx="1680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Кислоты</a:t>
              </a:r>
            </a:p>
          </p:txBody>
        </p:sp>
        <p:sp>
          <p:nvSpPr>
            <p:cNvPr id="38917" name="Line 5"/>
            <p:cNvSpPr>
              <a:spLocks noChangeShapeType="1"/>
            </p:cNvSpPr>
            <p:nvPr/>
          </p:nvSpPr>
          <p:spPr bwMode="auto">
            <a:xfrm flipH="1">
              <a:off x="1056" y="912"/>
              <a:ext cx="720" cy="72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8918" name="Group 6"/>
          <p:cNvGrpSpPr>
            <a:grpSpLocks/>
          </p:cNvGrpSpPr>
          <p:nvPr/>
        </p:nvGrpSpPr>
        <p:grpSpPr bwMode="auto">
          <a:xfrm>
            <a:off x="2133600" y="1447800"/>
            <a:ext cx="3657600" cy="3479800"/>
            <a:chOff x="1008" y="912"/>
            <a:chExt cx="1728" cy="2192"/>
          </a:xfrm>
        </p:grpSpPr>
        <p:sp>
          <p:nvSpPr>
            <p:cNvPr id="38919" name="Text Box 7"/>
            <p:cNvSpPr txBox="1">
              <a:spLocks noChangeArrowheads="1"/>
            </p:cNvSpPr>
            <p:nvPr/>
          </p:nvSpPr>
          <p:spPr bwMode="auto">
            <a:xfrm>
              <a:off x="1008" y="2736"/>
              <a:ext cx="1728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 dirty="0">
                  <a:latin typeface="Arial" charset="0"/>
                </a:rPr>
                <a:t>Основания</a:t>
              </a:r>
            </a:p>
          </p:txBody>
        </p:sp>
        <p:sp>
          <p:nvSpPr>
            <p:cNvPr id="38920" name="Line 8"/>
            <p:cNvSpPr>
              <a:spLocks noChangeShapeType="1"/>
            </p:cNvSpPr>
            <p:nvPr/>
          </p:nvSpPr>
          <p:spPr bwMode="auto">
            <a:xfrm flipH="1">
              <a:off x="1872" y="912"/>
              <a:ext cx="624" cy="1776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8921" name="Group 9"/>
          <p:cNvGrpSpPr>
            <a:grpSpLocks/>
          </p:cNvGrpSpPr>
          <p:nvPr/>
        </p:nvGrpSpPr>
        <p:grpSpPr bwMode="auto">
          <a:xfrm>
            <a:off x="7416800" y="1524000"/>
            <a:ext cx="4267200" cy="1727200"/>
            <a:chOff x="3504" y="960"/>
            <a:chExt cx="2016" cy="1088"/>
          </a:xfrm>
        </p:grpSpPr>
        <p:sp>
          <p:nvSpPr>
            <p:cNvPr id="38922" name="Text Box 10"/>
            <p:cNvSpPr txBox="1">
              <a:spLocks noChangeArrowheads="1"/>
            </p:cNvSpPr>
            <p:nvPr/>
          </p:nvSpPr>
          <p:spPr bwMode="auto">
            <a:xfrm>
              <a:off x="3504" y="1680"/>
              <a:ext cx="2016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Соли</a:t>
              </a:r>
              <a:endParaRPr lang="ru-RU" altLang="ru-RU" sz="2400">
                <a:latin typeface="Arial" charset="0"/>
              </a:endParaRPr>
            </a:p>
          </p:txBody>
        </p:sp>
        <p:sp>
          <p:nvSpPr>
            <p:cNvPr id="38923" name="Line 11"/>
            <p:cNvSpPr>
              <a:spLocks noChangeShapeType="1"/>
            </p:cNvSpPr>
            <p:nvPr/>
          </p:nvSpPr>
          <p:spPr bwMode="auto">
            <a:xfrm>
              <a:off x="3696" y="960"/>
              <a:ext cx="672" cy="67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8924" name="Group 12"/>
          <p:cNvGrpSpPr>
            <a:grpSpLocks/>
          </p:cNvGrpSpPr>
          <p:nvPr/>
        </p:nvGrpSpPr>
        <p:grpSpPr bwMode="auto">
          <a:xfrm>
            <a:off x="6299200" y="1447800"/>
            <a:ext cx="5486400" cy="3479800"/>
            <a:chOff x="2976" y="912"/>
            <a:chExt cx="2592" cy="2192"/>
          </a:xfrm>
        </p:grpSpPr>
        <p:sp>
          <p:nvSpPr>
            <p:cNvPr id="38925" name="Text Box 13"/>
            <p:cNvSpPr txBox="1">
              <a:spLocks noChangeArrowheads="1"/>
            </p:cNvSpPr>
            <p:nvPr/>
          </p:nvSpPr>
          <p:spPr bwMode="auto">
            <a:xfrm>
              <a:off x="3072" y="2736"/>
              <a:ext cx="2496" cy="368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200" b="1" i="1">
                  <a:latin typeface="Arial" charset="0"/>
                </a:rPr>
                <a:t>Неэлектролиты</a:t>
              </a:r>
            </a:p>
          </p:txBody>
        </p:sp>
        <p:sp>
          <p:nvSpPr>
            <p:cNvPr id="38926" name="Line 14"/>
            <p:cNvSpPr>
              <a:spLocks noChangeShapeType="1"/>
            </p:cNvSpPr>
            <p:nvPr/>
          </p:nvSpPr>
          <p:spPr bwMode="auto">
            <a:xfrm>
              <a:off x="2976" y="912"/>
              <a:ext cx="720" cy="1824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1117600" y="3429001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b="1">
                <a:solidFill>
                  <a:srgbClr val="FF9966"/>
                </a:solidFill>
                <a:latin typeface="Arial" charset="0"/>
              </a:rPr>
              <a:t>H</a:t>
            </a:r>
            <a:r>
              <a:rPr lang="en-US" altLang="ru-RU" sz="2800" b="1" baseline="-25000">
                <a:solidFill>
                  <a:srgbClr val="FF9966"/>
                </a:solidFill>
                <a:latin typeface="Arial" charset="0"/>
              </a:rPr>
              <a:t>2</a:t>
            </a:r>
            <a:r>
              <a:rPr lang="en-US" altLang="ru-RU" sz="2800" b="1">
                <a:latin typeface="Arial" charset="0"/>
              </a:rPr>
              <a:t>[PtCl</a:t>
            </a:r>
            <a:r>
              <a:rPr lang="en-US" altLang="ru-RU" sz="2800" b="1" baseline="-25000">
                <a:latin typeface="Arial" charset="0"/>
              </a:rPr>
              <a:t>6</a:t>
            </a:r>
            <a:r>
              <a:rPr lang="en-US" altLang="ru-RU" sz="2800" b="1">
                <a:latin typeface="Arial" charset="0"/>
              </a:rPr>
              <a:t>]</a:t>
            </a:r>
            <a:endParaRPr lang="ru-RU" altLang="ru-RU" sz="2400">
              <a:latin typeface="Arial" charset="0"/>
            </a:endParaRP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8128000" y="3429001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Na</a:t>
            </a:r>
            <a:r>
              <a:rPr lang="en-US" altLang="ru-RU" sz="2800" b="1" baseline="-25000" dirty="0">
                <a:solidFill>
                  <a:srgbClr val="7030A0"/>
                </a:solidFill>
                <a:latin typeface="Arial" charset="0"/>
              </a:rPr>
              <a:t>3</a:t>
            </a: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[AlF</a:t>
            </a:r>
            <a:r>
              <a:rPr lang="en-US" altLang="ru-RU" sz="2800" b="1" baseline="-25000" dirty="0">
                <a:solidFill>
                  <a:srgbClr val="7030A0"/>
                </a:solidFill>
                <a:latin typeface="Arial" charset="0"/>
              </a:rPr>
              <a:t>6</a:t>
            </a: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]</a:t>
            </a:r>
            <a:endParaRPr lang="ru-RU" altLang="ru-RU" sz="2400" baseline="-25000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7315200" y="5106832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[Pt(NH</a:t>
            </a:r>
            <a:r>
              <a:rPr lang="en-US" altLang="ru-RU" sz="2800" b="1" baseline="-25000" dirty="0">
                <a:solidFill>
                  <a:srgbClr val="7030A0"/>
                </a:solidFill>
                <a:latin typeface="Arial" charset="0"/>
              </a:rPr>
              <a:t>3</a:t>
            </a: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)</a:t>
            </a:r>
            <a:r>
              <a:rPr lang="en-US" altLang="ru-RU" sz="2800" b="1" baseline="-25000" dirty="0">
                <a:solidFill>
                  <a:srgbClr val="7030A0"/>
                </a:solidFill>
                <a:latin typeface="Arial" charset="0"/>
              </a:rPr>
              <a:t>2</a:t>
            </a: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Cl</a:t>
            </a:r>
            <a:r>
              <a:rPr lang="en-US" altLang="ru-RU" sz="2800" b="1" baseline="-25000" dirty="0">
                <a:solidFill>
                  <a:srgbClr val="7030A0"/>
                </a:solidFill>
                <a:latin typeface="Arial" charset="0"/>
              </a:rPr>
              <a:t>2</a:t>
            </a:r>
            <a:r>
              <a:rPr lang="en-US" altLang="ru-RU" sz="2800" b="1" dirty="0">
                <a:solidFill>
                  <a:srgbClr val="7030A0"/>
                </a:solidFill>
                <a:latin typeface="Arial" charset="0"/>
              </a:rPr>
              <a:t>]</a:t>
            </a:r>
            <a:endParaRPr lang="ru-RU" altLang="ru-RU" sz="2400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1727200" y="5105401"/>
            <a:ext cx="416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800" b="1">
                <a:latin typeface="Arial" charset="0"/>
              </a:rPr>
              <a:t>[Ag(NH</a:t>
            </a:r>
            <a:r>
              <a:rPr lang="en-US" altLang="ru-RU" sz="2800" b="1" baseline="-25000">
                <a:latin typeface="Arial" charset="0"/>
              </a:rPr>
              <a:t>3</a:t>
            </a:r>
            <a:r>
              <a:rPr lang="en-US" altLang="ru-RU" sz="2800" b="1">
                <a:latin typeface="Arial" charset="0"/>
              </a:rPr>
              <a:t>)</a:t>
            </a:r>
            <a:r>
              <a:rPr lang="en-US" altLang="ru-RU" sz="2800" b="1" baseline="-25000">
                <a:latin typeface="Arial" charset="0"/>
              </a:rPr>
              <a:t>2</a:t>
            </a:r>
            <a:r>
              <a:rPr lang="en-US" altLang="ru-RU" sz="2800" b="1">
                <a:latin typeface="Arial" charset="0"/>
              </a:rPr>
              <a:t>]</a:t>
            </a:r>
            <a:r>
              <a:rPr lang="en-US" altLang="ru-RU" sz="2800" b="1">
                <a:solidFill>
                  <a:srgbClr val="FF9966"/>
                </a:solidFill>
                <a:latin typeface="Arial" charset="0"/>
              </a:rPr>
              <a:t>OH</a:t>
            </a:r>
            <a:endParaRPr lang="ru-RU" altLang="ru-RU" sz="2400">
              <a:solidFill>
                <a:srgbClr val="FF99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34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7" grpId="0" autoUpdateAnimBg="0"/>
      <p:bldP spid="38928" grpId="0" autoUpdateAnimBg="0"/>
      <p:bldP spid="38929" grpId="0" autoUpdateAnimBg="0"/>
      <p:bldP spid="3893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828800" y="0"/>
            <a:ext cx="7416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3600" b="1"/>
              <a:t>Классификация</a:t>
            </a:r>
            <a:br>
              <a:rPr lang="ru-RU" altLang="ru-RU" sz="3600" b="1"/>
            </a:br>
            <a:r>
              <a:rPr lang="ru-RU" altLang="ru-RU" sz="3200" b="1" i="1" u="sng">
                <a:solidFill>
                  <a:schemeClr val="tx1"/>
                </a:solidFill>
              </a:rPr>
              <a:t>По виду лигандов</a:t>
            </a:r>
            <a:endParaRPr lang="ru-RU" altLang="ru-RU"/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304800" y="1447800"/>
            <a:ext cx="4064000" cy="1681163"/>
            <a:chOff x="144" y="912"/>
            <a:chExt cx="1920" cy="1059"/>
          </a:xfrm>
        </p:grpSpPr>
        <p:sp>
          <p:nvSpPr>
            <p:cNvPr id="39940" name="Text Box 4"/>
            <p:cNvSpPr txBox="1">
              <a:spLocks noChangeArrowheads="1"/>
            </p:cNvSpPr>
            <p:nvPr/>
          </p:nvSpPr>
          <p:spPr bwMode="auto">
            <a:xfrm>
              <a:off x="144" y="1680"/>
              <a:ext cx="1920" cy="291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400" b="1" i="1" dirty="0" err="1">
                  <a:solidFill>
                    <a:srgbClr val="7030A0"/>
                  </a:solidFill>
                  <a:latin typeface="Arial" charset="0"/>
                </a:rPr>
                <a:t>Аквако</a:t>
              </a:r>
              <a:r>
                <a:rPr lang="ru-RU" altLang="ru-RU" sz="2400" b="1" i="1" dirty="0" err="1">
                  <a:latin typeface="Arial" charset="0"/>
                </a:rPr>
                <a:t>мплексные</a:t>
              </a:r>
              <a:endParaRPr lang="ru-RU" altLang="ru-RU" sz="2400" b="1" i="1" dirty="0">
                <a:latin typeface="Arial" charset="0"/>
              </a:endParaRPr>
            </a:p>
          </p:txBody>
        </p:sp>
        <p:sp>
          <p:nvSpPr>
            <p:cNvPr id="39941" name="Line 5"/>
            <p:cNvSpPr>
              <a:spLocks noChangeShapeType="1"/>
            </p:cNvSpPr>
            <p:nvPr/>
          </p:nvSpPr>
          <p:spPr bwMode="auto">
            <a:xfrm flipH="1">
              <a:off x="1056" y="912"/>
              <a:ext cx="823" cy="72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942" name="Group 6"/>
          <p:cNvGrpSpPr>
            <a:grpSpLocks/>
          </p:cNvGrpSpPr>
          <p:nvPr/>
        </p:nvGrpSpPr>
        <p:grpSpPr bwMode="auto">
          <a:xfrm>
            <a:off x="2133600" y="1447800"/>
            <a:ext cx="3657600" cy="3357563"/>
            <a:chOff x="1008" y="912"/>
            <a:chExt cx="1728" cy="2115"/>
          </a:xfrm>
        </p:grpSpPr>
        <p:sp>
          <p:nvSpPr>
            <p:cNvPr id="39943" name="Text Box 7"/>
            <p:cNvSpPr txBox="1">
              <a:spLocks noChangeArrowheads="1"/>
            </p:cNvSpPr>
            <p:nvPr/>
          </p:nvSpPr>
          <p:spPr bwMode="auto">
            <a:xfrm>
              <a:off x="1008" y="2736"/>
              <a:ext cx="1728" cy="291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400" b="1" i="1" dirty="0">
                  <a:solidFill>
                    <a:srgbClr val="7030A0"/>
                  </a:solidFill>
                  <a:latin typeface="Arial" charset="0"/>
                </a:rPr>
                <a:t>Смешанные</a:t>
              </a:r>
              <a:endParaRPr lang="ru-RU" altLang="ru-RU" sz="3200" b="1" i="1" dirty="0">
                <a:solidFill>
                  <a:srgbClr val="7030A0"/>
                </a:solidFill>
                <a:latin typeface="Arial" charset="0"/>
              </a:endParaRPr>
            </a:p>
          </p:txBody>
        </p:sp>
        <p:sp>
          <p:nvSpPr>
            <p:cNvPr id="39944" name="Line 8"/>
            <p:cNvSpPr>
              <a:spLocks noChangeShapeType="1"/>
            </p:cNvSpPr>
            <p:nvPr/>
          </p:nvSpPr>
          <p:spPr bwMode="auto">
            <a:xfrm flipH="1">
              <a:off x="1872" y="912"/>
              <a:ext cx="624" cy="1776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945" name="Group 9"/>
          <p:cNvGrpSpPr>
            <a:grpSpLocks/>
          </p:cNvGrpSpPr>
          <p:nvPr/>
        </p:nvGrpSpPr>
        <p:grpSpPr bwMode="auto">
          <a:xfrm>
            <a:off x="7112000" y="1524000"/>
            <a:ext cx="4572000" cy="1604963"/>
            <a:chOff x="3504" y="960"/>
            <a:chExt cx="2016" cy="1011"/>
          </a:xfrm>
        </p:grpSpPr>
        <p:sp>
          <p:nvSpPr>
            <p:cNvPr id="39946" name="Text Box 10"/>
            <p:cNvSpPr txBox="1">
              <a:spLocks noChangeArrowheads="1"/>
            </p:cNvSpPr>
            <p:nvPr/>
          </p:nvSpPr>
          <p:spPr bwMode="auto">
            <a:xfrm>
              <a:off x="3504" y="1680"/>
              <a:ext cx="2016" cy="291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400" b="1" i="1" dirty="0" err="1">
                  <a:solidFill>
                    <a:srgbClr val="7030A0"/>
                  </a:solidFill>
                  <a:latin typeface="Arial" charset="0"/>
                </a:rPr>
                <a:t>Ацидо</a:t>
              </a:r>
              <a:r>
                <a:rPr lang="ru-RU" altLang="ru-RU" sz="2400" b="1" i="1" dirty="0" err="1">
                  <a:latin typeface="Arial" charset="0"/>
                </a:rPr>
                <a:t>комплексные</a:t>
              </a:r>
              <a:endParaRPr lang="ru-RU" altLang="ru-RU" sz="2400" dirty="0">
                <a:latin typeface="Arial" charset="0"/>
              </a:endParaRPr>
            </a:p>
          </p:txBody>
        </p:sp>
        <p:sp>
          <p:nvSpPr>
            <p:cNvPr id="39947" name="Line 11"/>
            <p:cNvSpPr>
              <a:spLocks noChangeShapeType="1"/>
            </p:cNvSpPr>
            <p:nvPr/>
          </p:nvSpPr>
          <p:spPr bwMode="auto">
            <a:xfrm>
              <a:off x="3696" y="960"/>
              <a:ext cx="672" cy="67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948" name="Group 12"/>
          <p:cNvGrpSpPr>
            <a:grpSpLocks/>
          </p:cNvGrpSpPr>
          <p:nvPr/>
        </p:nvGrpSpPr>
        <p:grpSpPr bwMode="auto">
          <a:xfrm>
            <a:off x="6299200" y="1447800"/>
            <a:ext cx="5486400" cy="3357563"/>
            <a:chOff x="2976" y="912"/>
            <a:chExt cx="2592" cy="2115"/>
          </a:xfrm>
        </p:grpSpPr>
        <p:sp>
          <p:nvSpPr>
            <p:cNvPr id="39949" name="Text Box 13"/>
            <p:cNvSpPr txBox="1">
              <a:spLocks noChangeArrowheads="1"/>
            </p:cNvSpPr>
            <p:nvPr/>
          </p:nvSpPr>
          <p:spPr bwMode="auto">
            <a:xfrm>
              <a:off x="3072" y="2736"/>
              <a:ext cx="2496" cy="291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400" b="1" i="1" dirty="0" err="1">
                  <a:solidFill>
                    <a:srgbClr val="7030A0"/>
                  </a:solidFill>
                  <a:latin typeface="Arial" charset="0"/>
                </a:rPr>
                <a:t>Амино</a:t>
              </a:r>
              <a:r>
                <a:rPr lang="ru-RU" altLang="ru-RU" sz="2400" b="1" i="1" dirty="0" err="1">
                  <a:latin typeface="Arial" charset="0"/>
                </a:rPr>
                <a:t>комплексные</a:t>
              </a:r>
              <a:endParaRPr lang="ru-RU" altLang="ru-RU" sz="3200" b="1" i="1" dirty="0">
                <a:latin typeface="Arial" charset="0"/>
              </a:endParaRPr>
            </a:p>
          </p:txBody>
        </p:sp>
        <p:sp>
          <p:nvSpPr>
            <p:cNvPr id="39950" name="Line 14"/>
            <p:cNvSpPr>
              <a:spLocks noChangeShapeType="1"/>
            </p:cNvSpPr>
            <p:nvPr/>
          </p:nvSpPr>
          <p:spPr bwMode="auto">
            <a:xfrm>
              <a:off x="2976" y="912"/>
              <a:ext cx="720" cy="1824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508000" y="3200400"/>
            <a:ext cx="33528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600" b="1" dirty="0">
                <a:latin typeface="Arial" charset="0"/>
              </a:rPr>
              <a:t>[Fe(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H</a:t>
            </a:r>
            <a:r>
              <a:rPr lang="en-US" altLang="ru-RU" sz="2600" b="1" baseline="-25000" dirty="0">
                <a:solidFill>
                  <a:srgbClr val="7030A0"/>
                </a:solidFill>
                <a:latin typeface="Arial" charset="0"/>
              </a:rPr>
              <a:t>2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O)</a:t>
            </a:r>
            <a:r>
              <a:rPr lang="en-US" altLang="ru-RU" sz="2600" b="1" baseline="-25000" dirty="0">
                <a:latin typeface="Arial" charset="0"/>
              </a:rPr>
              <a:t>6</a:t>
            </a:r>
            <a:r>
              <a:rPr lang="en-US" altLang="ru-RU" sz="2600" b="1" dirty="0">
                <a:latin typeface="Arial" charset="0"/>
              </a:rPr>
              <a:t>]SO</a:t>
            </a:r>
            <a:r>
              <a:rPr lang="en-US" altLang="ru-RU" sz="2600" b="1" baseline="-25000" dirty="0">
                <a:latin typeface="Arial" charset="0"/>
              </a:rPr>
              <a:t>4</a:t>
            </a:r>
            <a:endParaRPr lang="ru-RU" altLang="ru-RU" sz="2400" dirty="0">
              <a:latin typeface="Arial" charset="0"/>
            </a:endParaRP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7823200" y="3200400"/>
            <a:ext cx="3657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600" b="1" dirty="0">
                <a:latin typeface="Arial" charset="0"/>
              </a:rPr>
              <a:t>K[Au(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CN</a:t>
            </a:r>
            <a:r>
              <a:rPr lang="en-US" altLang="ru-RU" sz="2600" b="1" dirty="0">
                <a:latin typeface="Arial" charset="0"/>
              </a:rPr>
              <a:t>)</a:t>
            </a:r>
            <a:r>
              <a:rPr lang="en-US" altLang="ru-RU" sz="2600" b="1" baseline="-25000" dirty="0">
                <a:latin typeface="Arial" charset="0"/>
              </a:rPr>
              <a:t>4</a:t>
            </a:r>
            <a:r>
              <a:rPr lang="en-US" altLang="ru-RU" sz="2600" b="1" dirty="0">
                <a:latin typeface="Arial" charset="0"/>
              </a:rPr>
              <a:t>]</a:t>
            </a:r>
            <a:endParaRPr lang="ru-RU" altLang="ru-RU" sz="2400" baseline="-25000" dirty="0">
              <a:latin typeface="Arial" charset="0"/>
            </a:endParaRPr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7213600" y="4953000"/>
            <a:ext cx="3657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600" b="1" dirty="0">
                <a:latin typeface="Arial" charset="0"/>
              </a:rPr>
              <a:t>[Zn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(NH</a:t>
            </a:r>
            <a:r>
              <a:rPr lang="en-US" altLang="ru-RU" sz="2600" b="1" baseline="-25000" dirty="0">
                <a:solidFill>
                  <a:srgbClr val="7030A0"/>
                </a:solidFill>
                <a:latin typeface="Arial" charset="0"/>
              </a:rPr>
              <a:t>3</a:t>
            </a:r>
            <a:r>
              <a:rPr lang="en-US" altLang="ru-RU" sz="2600" b="1" dirty="0">
                <a:latin typeface="Arial" charset="0"/>
              </a:rPr>
              <a:t>)</a:t>
            </a:r>
            <a:r>
              <a:rPr lang="en-US" altLang="ru-RU" sz="2600" b="1" baseline="-25000" dirty="0">
                <a:latin typeface="Arial" charset="0"/>
              </a:rPr>
              <a:t>4</a:t>
            </a:r>
            <a:r>
              <a:rPr lang="en-US" altLang="ru-RU" sz="2600" b="1" dirty="0">
                <a:latin typeface="Arial" charset="0"/>
              </a:rPr>
              <a:t>]Cl</a:t>
            </a:r>
            <a:r>
              <a:rPr lang="en-US" altLang="ru-RU" sz="2600" b="1" baseline="-25000" dirty="0">
                <a:latin typeface="Arial" charset="0"/>
              </a:rPr>
              <a:t>2</a:t>
            </a:r>
            <a:endParaRPr lang="ru-RU" altLang="ru-RU" sz="2400" dirty="0">
              <a:latin typeface="Arial" charset="0"/>
            </a:endParaRP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812800" y="4953000"/>
            <a:ext cx="55880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600" b="1" dirty="0">
                <a:latin typeface="Arial" charset="0"/>
              </a:rPr>
              <a:t>[</a:t>
            </a:r>
            <a:r>
              <a:rPr lang="en-US" altLang="ru-RU" sz="2600" b="1" dirty="0" err="1">
                <a:latin typeface="Arial" charset="0"/>
              </a:rPr>
              <a:t>CoCl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(NH</a:t>
            </a:r>
            <a:r>
              <a:rPr lang="en-US" altLang="ru-RU" sz="2600" b="1" baseline="-25000" dirty="0">
                <a:solidFill>
                  <a:srgbClr val="7030A0"/>
                </a:solidFill>
                <a:latin typeface="Arial" charset="0"/>
              </a:rPr>
              <a:t>3</a:t>
            </a:r>
            <a:r>
              <a:rPr lang="en-US" altLang="ru-RU" sz="2600" b="1" dirty="0">
                <a:latin typeface="Arial" charset="0"/>
              </a:rPr>
              <a:t>)</a:t>
            </a:r>
            <a:r>
              <a:rPr lang="en-US" altLang="ru-RU" sz="2600" b="1" baseline="-25000" dirty="0">
                <a:latin typeface="Arial" charset="0"/>
              </a:rPr>
              <a:t>3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(H</a:t>
            </a:r>
            <a:r>
              <a:rPr lang="en-US" altLang="ru-RU" sz="2600" b="1" baseline="-25000" dirty="0">
                <a:solidFill>
                  <a:srgbClr val="7030A0"/>
                </a:solidFill>
                <a:latin typeface="Arial" charset="0"/>
              </a:rPr>
              <a:t>2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O</a:t>
            </a:r>
            <a:r>
              <a:rPr lang="en-US" altLang="ru-RU" sz="2600" b="1" dirty="0">
                <a:latin typeface="Arial" charset="0"/>
              </a:rPr>
              <a:t>)</a:t>
            </a:r>
            <a:r>
              <a:rPr lang="en-US" altLang="ru-RU" sz="2600" b="1" baseline="-25000" dirty="0">
                <a:latin typeface="Arial" charset="0"/>
              </a:rPr>
              <a:t>2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](NO</a:t>
            </a:r>
            <a:r>
              <a:rPr lang="en-US" altLang="ru-RU" sz="2600" b="1" baseline="-25000" dirty="0">
                <a:solidFill>
                  <a:srgbClr val="7030A0"/>
                </a:solidFill>
                <a:latin typeface="Arial" charset="0"/>
              </a:rPr>
              <a:t>3</a:t>
            </a:r>
            <a:r>
              <a:rPr lang="en-US" altLang="ru-RU" sz="2600" b="1" dirty="0">
                <a:solidFill>
                  <a:srgbClr val="7030A0"/>
                </a:solidFill>
                <a:latin typeface="Arial" charset="0"/>
              </a:rPr>
              <a:t>)</a:t>
            </a:r>
            <a:r>
              <a:rPr lang="en-US" altLang="ru-RU" sz="2600" b="1" baseline="-25000" dirty="0">
                <a:solidFill>
                  <a:srgbClr val="7030A0"/>
                </a:solidFill>
                <a:latin typeface="Arial" charset="0"/>
              </a:rPr>
              <a:t>2</a:t>
            </a:r>
            <a:endParaRPr lang="ru-RU" altLang="ru-RU" sz="2600" dirty="0">
              <a:solidFill>
                <a:srgbClr val="7030A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67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1" grpId="0" autoUpdateAnimBg="0"/>
      <p:bldP spid="39952" grpId="0" autoUpdateAnimBg="0"/>
      <p:bldP spid="39953" grpId="0" autoUpdateAnimBg="0"/>
      <p:bldP spid="3995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10305" y="330201"/>
            <a:ext cx="11567584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НОМЕНКЛАТУРА КОМПЛЕКСНЫХ СОЕДИНЕНИЙ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007534" y="1827214"/>
            <a:ext cx="9609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200" b="1">
                <a:latin typeface="Bookman Old Style" pitchFamily="18" charset="0"/>
              </a:rPr>
              <a:t>2-</a:t>
            </a:r>
            <a:endParaRPr lang="ru-RU" altLang="ru-RU" sz="3200" b="1">
              <a:latin typeface="Bookman Old Style" pitchFamily="18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007534" y="3122614"/>
            <a:ext cx="9609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200" b="1">
                <a:latin typeface="Bookman Old Style" pitchFamily="18" charset="0"/>
              </a:rPr>
              <a:t>4-</a:t>
            </a:r>
            <a:endParaRPr lang="ru-RU" altLang="ru-RU" sz="3200" b="1">
              <a:latin typeface="Bookman Old Style" pitchFamily="18" charset="0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1007534" y="2474914"/>
            <a:ext cx="9609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200" b="1">
                <a:latin typeface="Bookman Old Style" pitchFamily="18" charset="0"/>
              </a:rPr>
              <a:t>3-</a:t>
            </a:r>
            <a:endParaRPr lang="ru-RU" altLang="ru-RU" sz="3200" b="1">
              <a:latin typeface="Bookman Old Style" pitchFamily="18" charset="0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007534" y="3843339"/>
            <a:ext cx="9609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200" b="1">
                <a:latin typeface="Bookman Old Style" pitchFamily="18" charset="0"/>
              </a:rPr>
              <a:t>5-</a:t>
            </a:r>
            <a:endParaRPr lang="ru-RU" altLang="ru-RU" sz="3200" b="1">
              <a:latin typeface="Bookman Old Style" pitchFamily="18" charset="0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1007534" y="4665664"/>
            <a:ext cx="9609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200" b="1">
                <a:latin typeface="Bookman Old Style" pitchFamily="18" charset="0"/>
              </a:rPr>
              <a:t>6-</a:t>
            </a:r>
            <a:endParaRPr lang="ru-RU" altLang="ru-RU" sz="3200" b="1">
              <a:latin typeface="Bookman Old Style" pitchFamily="18" charset="0"/>
            </a:endParaRP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2063751" y="1774825"/>
            <a:ext cx="1536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latin typeface="Arial Narrow" pitchFamily="34" charset="0"/>
              </a:rPr>
              <a:t>ди</a:t>
            </a:r>
            <a:r>
              <a:rPr lang="en-US" altLang="ru-RU" sz="3200" b="1">
                <a:latin typeface="Arial Narrow" pitchFamily="34" charset="0"/>
              </a:rPr>
              <a:t>-</a:t>
            </a:r>
            <a:endParaRPr lang="ru-RU" altLang="ru-RU" sz="3200" b="1">
              <a:latin typeface="Arial Narrow" pitchFamily="34" charset="0"/>
            </a:endParaRP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063752" y="2495550"/>
            <a:ext cx="211243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latin typeface="Arial Narrow" pitchFamily="34" charset="0"/>
              </a:rPr>
              <a:t>три</a:t>
            </a:r>
            <a:r>
              <a:rPr lang="en-US" altLang="ru-RU" sz="3200" b="1">
                <a:latin typeface="Arial Narrow" pitchFamily="34" charset="0"/>
              </a:rPr>
              <a:t>-</a:t>
            </a:r>
            <a:endParaRPr lang="ru-RU" altLang="ru-RU" sz="3200" b="1">
              <a:latin typeface="Arial Narrow" pitchFamily="34" charset="0"/>
            </a:endParaRP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1968500" y="3143250"/>
            <a:ext cx="268816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latin typeface="Arial Narrow" pitchFamily="34" charset="0"/>
              </a:rPr>
              <a:t>тетра</a:t>
            </a:r>
            <a:r>
              <a:rPr lang="en-US" altLang="ru-RU" sz="3200" b="1">
                <a:latin typeface="Arial Narrow" pitchFamily="34" charset="0"/>
              </a:rPr>
              <a:t>-</a:t>
            </a:r>
            <a:endParaRPr lang="ru-RU" altLang="ru-RU" sz="3200" b="1">
              <a:latin typeface="Arial Narrow" pitchFamily="34" charset="0"/>
            </a:endParaRP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1968500" y="3863975"/>
            <a:ext cx="287866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latin typeface="Arial Narrow" pitchFamily="34" charset="0"/>
              </a:rPr>
              <a:t>пента</a:t>
            </a:r>
            <a:r>
              <a:rPr lang="en-US" altLang="ru-RU" sz="3200" b="1">
                <a:latin typeface="Arial Narrow" pitchFamily="34" charset="0"/>
              </a:rPr>
              <a:t>-</a:t>
            </a:r>
            <a:endParaRPr lang="ru-RU" altLang="ru-RU" sz="3200" b="1">
              <a:latin typeface="Arial Narrow" pitchFamily="34" charset="0"/>
            </a:endParaRP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968500" y="4603750"/>
            <a:ext cx="268816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latin typeface="Arial Narrow" pitchFamily="34" charset="0"/>
              </a:rPr>
              <a:t>гекса</a:t>
            </a:r>
            <a:r>
              <a:rPr lang="en-US" altLang="ru-RU" sz="3200" b="1">
                <a:latin typeface="Arial Narrow" pitchFamily="34" charset="0"/>
              </a:rPr>
              <a:t>-</a:t>
            </a:r>
            <a:endParaRPr lang="ru-RU" altLang="ru-RU" sz="3200" b="1">
              <a:latin typeface="Arial Narrow" pitchFamily="34" charset="0"/>
            </a:endParaRP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624418" y="909639"/>
            <a:ext cx="451273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latin typeface="Arial Narrow" pitchFamily="34" charset="0"/>
              </a:rPr>
              <a:t>ЧИСЛИТЕЛЬНЫЕ: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5615518" y="930275"/>
            <a:ext cx="604731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latin typeface="Arial Narrow" pitchFamily="34" charset="0"/>
              </a:rPr>
              <a:t>НАЗВАНИЯ ЛИГАНДОВ</a:t>
            </a:r>
            <a:r>
              <a:rPr lang="ru-RU" altLang="ru-RU" sz="3200" b="1" dirty="0">
                <a:solidFill>
                  <a:srgbClr val="FFFF00"/>
                </a:solidFill>
                <a:latin typeface="Arial Narrow" pitchFamily="34" charset="0"/>
              </a:rPr>
              <a:t>:</a:t>
            </a: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5903385" y="1641475"/>
            <a:ext cx="345651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H</a:t>
            </a:r>
            <a:r>
              <a:rPr lang="en-US" altLang="ru-RU" sz="3200" b="1" baseline="-25000">
                <a:solidFill>
                  <a:schemeClr val="tx2"/>
                </a:solidFill>
                <a:latin typeface="Bookman Old Style" pitchFamily="18" charset="0"/>
              </a:rPr>
              <a:t>2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O</a:t>
            </a:r>
            <a:r>
              <a:rPr lang="en-US" altLang="ru-RU" sz="2400" b="1">
                <a:solidFill>
                  <a:srgbClr val="FF9966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аква</a:t>
            </a: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5808134" y="2289175"/>
            <a:ext cx="3841751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NH</a:t>
            </a:r>
            <a:r>
              <a:rPr lang="en-US" altLang="ru-RU" sz="3200" b="1" baseline="-25000">
                <a:solidFill>
                  <a:schemeClr val="tx2"/>
                </a:solidFill>
                <a:latin typeface="Bookman Old Style" pitchFamily="18" charset="0"/>
              </a:rPr>
              <a:t>3</a:t>
            </a:r>
            <a:r>
              <a:rPr lang="en-US" altLang="ru-RU" sz="24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амин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5903384" y="3008314"/>
            <a:ext cx="441748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chemeClr val="tx2"/>
                </a:solidFill>
                <a:latin typeface="Bookman Old Style" pitchFamily="18" charset="0"/>
              </a:rPr>
              <a:t>С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O</a:t>
            </a:r>
            <a:r>
              <a:rPr lang="en-US" altLang="ru-RU" sz="24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карбонил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5903384" y="3800475"/>
            <a:ext cx="480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O</a:t>
            </a:r>
            <a:r>
              <a:rPr lang="ru-RU" altLang="ru-RU" sz="3200" b="1">
                <a:solidFill>
                  <a:schemeClr val="tx2"/>
                </a:solidFill>
                <a:latin typeface="Bookman Old Style" pitchFamily="18" charset="0"/>
              </a:rPr>
              <a:t>Н</a:t>
            </a:r>
            <a:r>
              <a:rPr lang="ru-RU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24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гидроксо-</a:t>
            </a: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5903385" y="4449764"/>
            <a:ext cx="4032249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chemeClr val="tx2"/>
                </a:solidFill>
                <a:latin typeface="Bookman Old Style" pitchFamily="18" charset="0"/>
              </a:rPr>
              <a:t>(С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N)</a:t>
            </a:r>
            <a:r>
              <a:rPr lang="en-US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24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циано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1200151" y="5621338"/>
            <a:ext cx="92180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F</a:t>
            </a:r>
            <a:r>
              <a:rPr lang="en-US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, Cl</a:t>
            </a:r>
            <a:r>
              <a:rPr lang="en-US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, Br</a:t>
            </a:r>
            <a:r>
              <a:rPr lang="en-US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, I</a:t>
            </a:r>
            <a:r>
              <a:rPr lang="en-US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24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фторо-,</a:t>
            </a:r>
            <a:r>
              <a:rPr lang="ru-RU" altLang="ru-RU" sz="3200" b="1">
                <a:solidFill>
                  <a:srgbClr val="993300"/>
                </a:solidFill>
                <a:latin typeface="Arial Narrow" pitchFamily="34" charset="0"/>
              </a:rPr>
              <a:t> </a:t>
            </a:r>
            <a:r>
              <a:rPr lang="ru-RU" altLang="ru-RU" sz="3200" b="1">
                <a:latin typeface="Arial Narrow" pitchFamily="34" charset="0"/>
              </a:rPr>
              <a:t>хлоро-,</a:t>
            </a:r>
            <a:r>
              <a:rPr lang="ru-RU" altLang="ru-RU" sz="3200" b="1">
                <a:solidFill>
                  <a:srgbClr val="993300"/>
                </a:solidFill>
                <a:latin typeface="Arial Narrow" pitchFamily="34" charset="0"/>
              </a:rPr>
              <a:t> </a:t>
            </a:r>
            <a:r>
              <a:rPr lang="ru-RU" altLang="ru-RU" sz="3200" b="1">
                <a:latin typeface="Arial Narrow" pitchFamily="34" charset="0"/>
              </a:rPr>
              <a:t>бромо-, йодо-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6036734" y="5097464"/>
            <a:ext cx="451273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chemeClr val="tx2"/>
                </a:solidFill>
                <a:latin typeface="Bookman Old Style" pitchFamily="18" charset="0"/>
              </a:rPr>
              <a:t>(</a:t>
            </a:r>
            <a:r>
              <a:rPr lang="en-US" altLang="ru-RU" sz="3200" b="1">
                <a:solidFill>
                  <a:schemeClr val="tx2"/>
                </a:solidFill>
                <a:latin typeface="Bookman Old Style" pitchFamily="18" charset="0"/>
              </a:rPr>
              <a:t>NO</a:t>
            </a:r>
            <a:r>
              <a:rPr lang="ru-RU" altLang="ru-RU" sz="3200" b="1" baseline="-25000">
                <a:solidFill>
                  <a:schemeClr val="tx2"/>
                </a:solidFill>
                <a:latin typeface="Bookman Old Style" pitchFamily="18" charset="0"/>
              </a:rPr>
              <a:t>2</a:t>
            </a:r>
            <a:r>
              <a:rPr lang="ru-RU" altLang="ru-RU" sz="3200" b="1">
                <a:solidFill>
                  <a:schemeClr val="tx2"/>
                </a:solidFill>
                <a:latin typeface="Bookman Old Style" pitchFamily="18" charset="0"/>
              </a:rPr>
              <a:t>)</a:t>
            </a:r>
            <a:r>
              <a:rPr lang="ru-RU" altLang="ru-RU" sz="3200" b="1" baseline="30000">
                <a:solidFill>
                  <a:schemeClr val="tx2"/>
                </a:solidFill>
                <a:latin typeface="Bookman Old Style" pitchFamily="18" charset="0"/>
              </a:rPr>
              <a:t>-</a:t>
            </a:r>
            <a:r>
              <a:rPr lang="en-US" altLang="ru-RU" sz="24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200" b="1">
                <a:latin typeface="Bookman Old Style" pitchFamily="18" charset="0"/>
              </a:rPr>
              <a:t>- </a:t>
            </a:r>
            <a:r>
              <a:rPr lang="ru-RU" altLang="ru-RU" sz="3200" b="1">
                <a:latin typeface="Arial Narrow" pitchFamily="34" charset="0"/>
              </a:rPr>
              <a:t>нитро</a:t>
            </a:r>
          </a:p>
        </p:txBody>
      </p:sp>
    </p:spTree>
    <p:extLst>
      <p:ext uri="{BB962C8B-B14F-4D97-AF65-F5344CB8AC3E}">
        <p14:creationId xmlns:p14="http://schemas.microsoft.com/office/powerpoint/2010/main" val="366256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9156" grpId="0"/>
      <p:bldP spid="49157" grpId="0"/>
      <p:bldP spid="49158" grpId="0"/>
      <p:bldP spid="49159" grpId="0"/>
      <p:bldP spid="49160" grpId="0"/>
      <p:bldP spid="49161" grpId="0"/>
      <p:bldP spid="49162" grpId="0"/>
      <p:bldP spid="49163" grpId="0"/>
      <p:bldP spid="49164" grpId="0"/>
      <p:bldP spid="49165" grpId="0"/>
      <p:bldP spid="49166" grpId="0"/>
      <p:bldP spid="49167" grpId="0"/>
      <p:bldP spid="49168" grpId="0"/>
      <p:bldP spid="49169" grpId="0"/>
      <p:bldP spid="49170" grpId="0"/>
      <p:bldP spid="49171" grpId="0"/>
      <p:bldP spid="49172" grpId="0"/>
      <p:bldP spid="491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196850"/>
            <a:ext cx="1190201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НОМЕНКЛАТУРА 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КОМПЛЕКСНЫХ</a:t>
            </a:r>
          </a:p>
          <a:p>
            <a:pPr algn="ctr">
              <a:spcBef>
                <a:spcPct val="50000"/>
              </a:spcBef>
            </a:pP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СОЕДИНЕНИЙ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820333" y="1520289"/>
            <a:ext cx="9268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latin typeface="Arial Narrow" pitchFamily="34" charset="0"/>
              </a:rPr>
              <a:t>НАЗВАНИЯ КОМПЛЕКСНЫХ АНИОНОВ: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295400" y="1938338"/>
            <a:ext cx="508846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>
                <a:solidFill>
                  <a:schemeClr val="tx2"/>
                </a:solidFill>
                <a:latin typeface="Bookman Old Style" pitchFamily="18" charset="0"/>
              </a:rPr>
              <a:t>Fe</a:t>
            </a:r>
            <a:r>
              <a:rPr lang="en-US" altLang="ru-RU" sz="36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>
                <a:latin typeface="Bookman Old Style" pitchFamily="18" charset="0"/>
              </a:rPr>
              <a:t>- </a:t>
            </a:r>
            <a:r>
              <a:rPr lang="ru-RU" altLang="ru-RU" sz="3600" b="1">
                <a:latin typeface="Bookman Old Style" pitchFamily="18" charset="0"/>
              </a:rPr>
              <a:t>феррат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295401" y="2657475"/>
            <a:ext cx="489796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 dirty="0">
                <a:solidFill>
                  <a:schemeClr val="tx2"/>
                </a:solidFill>
                <a:latin typeface="Bookman Old Style" pitchFamily="18" charset="0"/>
              </a:rPr>
              <a:t>Cu</a:t>
            </a:r>
            <a:r>
              <a:rPr lang="en-US" altLang="ru-RU" sz="3600" b="1" dirty="0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 dirty="0">
                <a:latin typeface="Bookman Old Style" pitchFamily="18" charset="0"/>
              </a:rPr>
              <a:t>- </a:t>
            </a:r>
            <a:r>
              <a:rPr lang="ru-RU" altLang="ru-RU" sz="3600" b="1" dirty="0" err="1">
                <a:latin typeface="Bookman Old Style" pitchFamily="18" charset="0"/>
              </a:rPr>
              <a:t>купрат</a:t>
            </a:r>
            <a:endParaRPr lang="ru-RU" altLang="ru-RU" sz="3600" b="1" dirty="0">
              <a:latin typeface="Bookman Old Style" pitchFamily="18" charset="0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295401" y="3305175"/>
            <a:ext cx="5281084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>
                <a:solidFill>
                  <a:schemeClr val="tx2"/>
                </a:solidFill>
                <a:latin typeface="Bookman Old Style" pitchFamily="18" charset="0"/>
              </a:rPr>
              <a:t>Ag</a:t>
            </a:r>
            <a:r>
              <a:rPr lang="en-US" altLang="ru-RU" sz="36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>
                <a:latin typeface="Bookman Old Style" pitchFamily="18" charset="0"/>
              </a:rPr>
              <a:t>- </a:t>
            </a:r>
            <a:r>
              <a:rPr lang="ru-RU" altLang="ru-RU" sz="3600" b="1">
                <a:latin typeface="Bookman Old Style" pitchFamily="18" charset="0"/>
              </a:rPr>
              <a:t>аргентат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1295400" y="4025900"/>
            <a:ext cx="480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>
                <a:solidFill>
                  <a:schemeClr val="tx2"/>
                </a:solidFill>
                <a:latin typeface="Bookman Old Style" pitchFamily="18" charset="0"/>
              </a:rPr>
              <a:t>Au</a:t>
            </a:r>
            <a:r>
              <a:rPr lang="en-US" altLang="ru-RU" sz="36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>
                <a:latin typeface="Bookman Old Style" pitchFamily="18" charset="0"/>
              </a:rPr>
              <a:t>- </a:t>
            </a:r>
            <a:r>
              <a:rPr lang="ru-RU" altLang="ru-RU" sz="3600" b="1">
                <a:latin typeface="Bookman Old Style" pitchFamily="18" charset="0"/>
              </a:rPr>
              <a:t>аурат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390651" y="4724400"/>
            <a:ext cx="566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>
                <a:solidFill>
                  <a:schemeClr val="tx2"/>
                </a:solidFill>
                <a:latin typeface="Bookman Old Style" pitchFamily="18" charset="0"/>
              </a:rPr>
              <a:t>Hg</a:t>
            </a:r>
            <a:r>
              <a:rPr lang="en-US" altLang="ru-RU" sz="36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>
                <a:latin typeface="Bookman Old Style" pitchFamily="18" charset="0"/>
              </a:rPr>
              <a:t>- </a:t>
            </a:r>
            <a:r>
              <a:rPr lang="ru-RU" altLang="ru-RU" sz="3600" b="1">
                <a:latin typeface="Bookman Old Style" pitchFamily="18" charset="0"/>
              </a:rPr>
              <a:t>меркурат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1295401" y="6113463"/>
            <a:ext cx="5473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>
                <a:solidFill>
                  <a:schemeClr val="tx2"/>
                </a:solidFill>
                <a:latin typeface="Bookman Old Style" pitchFamily="18" charset="0"/>
              </a:rPr>
              <a:t>Al</a:t>
            </a:r>
            <a:r>
              <a:rPr lang="en-US" altLang="ru-RU" sz="36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>
                <a:latin typeface="Bookman Old Style" pitchFamily="18" charset="0"/>
              </a:rPr>
              <a:t>- </a:t>
            </a:r>
            <a:r>
              <a:rPr lang="ru-RU" altLang="ru-RU" sz="3600" b="1">
                <a:latin typeface="Bookman Old Style" pitchFamily="18" charset="0"/>
              </a:rPr>
              <a:t>алюминат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295401" y="5465763"/>
            <a:ext cx="5281084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b="1">
                <a:solidFill>
                  <a:schemeClr val="tx2"/>
                </a:solidFill>
                <a:latin typeface="Bookman Old Style" pitchFamily="18" charset="0"/>
              </a:rPr>
              <a:t>Zn</a:t>
            </a:r>
            <a:r>
              <a:rPr lang="en-US" altLang="ru-RU" sz="3600" b="1">
                <a:solidFill>
                  <a:srgbClr val="996600"/>
                </a:solidFill>
                <a:latin typeface="Bookman Old Style" pitchFamily="18" charset="0"/>
              </a:rPr>
              <a:t> </a:t>
            </a:r>
            <a:r>
              <a:rPr lang="en-US" altLang="ru-RU" sz="3600" b="1">
                <a:latin typeface="Bookman Old Style" pitchFamily="18" charset="0"/>
              </a:rPr>
              <a:t>- </a:t>
            </a:r>
            <a:r>
              <a:rPr lang="ru-RU" altLang="ru-RU" sz="3600" b="1">
                <a:latin typeface="Bookman Old Style" pitchFamily="18" charset="0"/>
              </a:rPr>
              <a:t>цинкат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6479118" y="3213100"/>
            <a:ext cx="5471583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latin typeface="Arial Narrow" pitchFamily="34" charset="0"/>
              </a:rPr>
              <a:t>От латинского названия комплексообразователя с добавлением суффикса </a:t>
            </a:r>
          </a:p>
          <a:p>
            <a:pPr algn="ctr">
              <a:spcBef>
                <a:spcPct val="50000"/>
              </a:spcBef>
            </a:pPr>
            <a:r>
              <a:rPr lang="ru-RU" altLang="ru-RU" sz="2800" b="1" dirty="0" err="1">
                <a:latin typeface="Arial Narrow" pitchFamily="34" charset="0"/>
              </a:rPr>
              <a:t>ат</a:t>
            </a:r>
            <a:endParaRPr lang="ru-RU" altLang="ru-RU" sz="2800" b="1" dirty="0">
              <a:latin typeface="Arial Narrow" pitchFamily="34" charset="0"/>
            </a:endParaRP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820333" y="1798639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+3</a:t>
            </a:r>
          </a:p>
        </p:txBody>
      </p:sp>
      <p:grpSp>
        <p:nvGrpSpPr>
          <p:cNvPr id="50191" name="Group 15"/>
          <p:cNvGrpSpPr>
            <a:grpSpLocks/>
          </p:cNvGrpSpPr>
          <p:nvPr/>
        </p:nvGrpSpPr>
        <p:grpSpPr bwMode="auto">
          <a:xfrm>
            <a:off x="9027584" y="4711701"/>
            <a:ext cx="395816" cy="157163"/>
            <a:chOff x="4241" y="2968"/>
            <a:chExt cx="187" cy="99"/>
          </a:xfrm>
        </p:grpSpPr>
        <p:sp>
          <p:nvSpPr>
            <p:cNvPr id="50189" name="Line 13"/>
            <p:cNvSpPr>
              <a:spLocks noChangeShapeType="1"/>
            </p:cNvSpPr>
            <p:nvPr/>
          </p:nvSpPr>
          <p:spPr bwMode="auto">
            <a:xfrm flipV="1">
              <a:off x="4241" y="2976"/>
              <a:ext cx="91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190" name="Line 14"/>
            <p:cNvSpPr>
              <a:spLocks noChangeShapeType="1"/>
            </p:cNvSpPr>
            <p:nvPr/>
          </p:nvSpPr>
          <p:spPr bwMode="auto">
            <a:xfrm>
              <a:off x="4337" y="2968"/>
              <a:ext cx="91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1583267" y="4581526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+2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1678517" y="3860800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+3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1678517" y="3141664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1678517" y="2492376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+2</a:t>
            </a:r>
          </a:p>
        </p:txBody>
      </p:sp>
      <p:sp>
        <p:nvSpPr>
          <p:cNvPr id="50196" name="Text Box 20"/>
          <p:cNvSpPr txBox="1">
            <a:spLocks noChangeArrowheads="1"/>
          </p:cNvSpPr>
          <p:nvPr/>
        </p:nvSpPr>
        <p:spPr bwMode="auto">
          <a:xfrm>
            <a:off x="1583267" y="5949951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+3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775884" y="5300664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>
                <a:solidFill>
                  <a:schemeClr val="tx2"/>
                </a:solidFill>
              </a:rPr>
              <a:t>+2</a:t>
            </a:r>
          </a:p>
        </p:txBody>
      </p:sp>
    </p:spTree>
    <p:extLst>
      <p:ext uri="{BB962C8B-B14F-4D97-AF65-F5344CB8AC3E}">
        <p14:creationId xmlns:p14="http://schemas.microsoft.com/office/powerpoint/2010/main" val="17175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  <p:bldP spid="50184" grpId="0"/>
      <p:bldP spid="50185" grpId="0"/>
      <p:bldP spid="50186" grpId="0"/>
      <p:bldP spid="50187" grpId="0"/>
      <p:bldP spid="50188" grpId="0"/>
      <p:bldP spid="50192" grpId="0"/>
      <p:bldP spid="50193" grpId="0"/>
      <p:bldP spid="50194" grpId="0"/>
      <p:bldP spid="50195" grpId="0"/>
      <p:bldP spid="50196" grpId="0"/>
      <p:bldP spid="501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0" y="260350"/>
            <a:ext cx="1190201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 dirty="0">
                <a:latin typeface="Arial Narrow" pitchFamily="34" charset="0"/>
              </a:rPr>
              <a:t>НАЗОВИТЕ КОМПЛЕКСНЫЕ СОЕДИНЕНИЯ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983567" y="1400176"/>
            <a:ext cx="345651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Na</a:t>
            </a:r>
            <a:r>
              <a:rPr lang="en-US" altLang="ru-RU" sz="4000" b="1" baseline="-25000" dirty="0">
                <a:solidFill>
                  <a:srgbClr val="7030A0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[AlF</a:t>
            </a:r>
            <a:r>
              <a:rPr lang="en-US" altLang="ru-RU" sz="4000" b="1" baseline="-25000" dirty="0">
                <a:solidFill>
                  <a:srgbClr val="7030A0"/>
                </a:solidFill>
                <a:latin typeface="Bookman Old Style" pitchFamily="18" charset="0"/>
              </a:rPr>
              <a:t>6</a:t>
            </a:r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]</a:t>
            </a:r>
            <a:endParaRPr lang="ru-RU" alt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790952" y="3170239"/>
            <a:ext cx="427143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Na[Al(OH)</a:t>
            </a:r>
            <a:r>
              <a:rPr lang="en-US" altLang="ru-RU" sz="4000" b="1" baseline="-25000" dirty="0">
                <a:solidFill>
                  <a:srgbClr val="7030A0"/>
                </a:solidFill>
                <a:latin typeface="Bookman Old Style" pitchFamily="18" charset="0"/>
              </a:rPr>
              <a:t>4</a:t>
            </a:r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]</a:t>
            </a:r>
            <a:endParaRPr lang="ru-RU" alt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3600451" y="4975226"/>
            <a:ext cx="441748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K</a:t>
            </a:r>
            <a:r>
              <a:rPr lang="en-US" altLang="ru-RU" sz="4000" b="1" baseline="-25000" dirty="0">
                <a:solidFill>
                  <a:srgbClr val="7030A0"/>
                </a:solidFill>
                <a:latin typeface="Bookman Old Style" pitchFamily="18" charset="0"/>
              </a:rPr>
              <a:t>4</a:t>
            </a:r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[Fe(CN)</a:t>
            </a:r>
            <a:r>
              <a:rPr lang="en-US" altLang="ru-RU" sz="4000" b="1" baseline="-25000" dirty="0">
                <a:solidFill>
                  <a:srgbClr val="7030A0"/>
                </a:solidFill>
                <a:latin typeface="Bookman Old Style" pitchFamily="18" charset="0"/>
              </a:rPr>
              <a:t>6</a:t>
            </a:r>
            <a:r>
              <a:rPr lang="en-US" altLang="ru-RU" sz="4000" b="1" dirty="0">
                <a:solidFill>
                  <a:srgbClr val="7030A0"/>
                </a:solidFill>
                <a:latin typeface="Bookman Old Style" pitchFamily="18" charset="0"/>
              </a:rPr>
              <a:t>]</a:t>
            </a:r>
            <a:endParaRPr lang="ru-RU" alt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431800" y="2182814"/>
            <a:ext cx="107526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 err="1">
                <a:solidFill>
                  <a:schemeClr val="bg1"/>
                </a:solidFill>
                <a:latin typeface="Arial" charset="0"/>
              </a:rPr>
              <a:t>Гексафтороалюминат</a:t>
            </a: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 натрия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334434" y="3906839"/>
            <a:ext cx="114257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 err="1">
                <a:solidFill>
                  <a:schemeClr val="bg1"/>
                </a:solidFill>
                <a:latin typeface="Arial" charset="0"/>
              </a:rPr>
              <a:t>Тетрагидроксоалюминат</a:t>
            </a: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 натрия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34433" y="5729289"/>
            <a:ext cx="11135784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 err="1">
                <a:solidFill>
                  <a:schemeClr val="bg1"/>
                </a:solidFill>
                <a:latin typeface="Arial" charset="0"/>
              </a:rPr>
              <a:t>Гексационоферрат</a:t>
            </a: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ru-RU" sz="3200" b="1" dirty="0">
                <a:solidFill>
                  <a:schemeClr val="bg1"/>
                </a:solidFill>
                <a:latin typeface="Arial" charset="0"/>
              </a:rPr>
              <a:t>(II)</a:t>
            </a: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 калия</a:t>
            </a:r>
          </a:p>
        </p:txBody>
      </p:sp>
    </p:spTree>
    <p:extLst>
      <p:ext uri="{BB962C8B-B14F-4D97-AF65-F5344CB8AC3E}">
        <p14:creationId xmlns:p14="http://schemas.microsoft.com/office/powerpoint/2010/main" val="254463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  <p:bldP spid="52230" grpId="0"/>
      <p:bldP spid="52231" grpId="0"/>
      <p:bldP spid="522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-182880" y="260350"/>
            <a:ext cx="1208489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КОМПЛЕКСНЫЕ СОЕДИНЕНИЯ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113617" y="1412876"/>
            <a:ext cx="614468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[Cu(NH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)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4</a:t>
            </a:r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]SO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4</a:t>
            </a:r>
            <a:endParaRPr lang="ru-RU" altLang="ru-RU" sz="4000" b="1" baseline="-25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678517" y="2157414"/>
            <a:ext cx="9793816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Сульфат </a:t>
            </a:r>
            <a:r>
              <a:rPr lang="ru-RU" altLang="ru-RU" sz="3200" b="1" dirty="0" err="1">
                <a:solidFill>
                  <a:schemeClr val="bg1"/>
                </a:solidFill>
                <a:latin typeface="Arial" charset="0"/>
              </a:rPr>
              <a:t>тетраамминмеди</a:t>
            </a: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ru-RU" sz="3200" b="1" dirty="0">
                <a:solidFill>
                  <a:schemeClr val="bg1"/>
                </a:solidFill>
                <a:latin typeface="Arial" charset="0"/>
              </a:rPr>
              <a:t>(II)</a:t>
            </a:r>
            <a:endParaRPr lang="ru-RU" altLang="ru-RU" sz="3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995084" y="3025776"/>
            <a:ext cx="614468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[Ag(NH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)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2</a:t>
            </a:r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]Cl</a:t>
            </a:r>
            <a:endParaRPr lang="ru-RU" altLang="ru-RU" sz="4000" b="1" baseline="-25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782234" y="3860800"/>
            <a:ext cx="8928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Хлорид </a:t>
            </a:r>
            <a:r>
              <a:rPr lang="ru-RU" altLang="ru-RU" sz="3200" b="1" dirty="0" err="1">
                <a:solidFill>
                  <a:schemeClr val="bg1"/>
                </a:solidFill>
                <a:latin typeface="Arial" charset="0"/>
              </a:rPr>
              <a:t>диамминсеребра</a:t>
            </a:r>
            <a:endParaRPr lang="ru-RU" altLang="ru-RU" sz="3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2159001" y="5907089"/>
            <a:ext cx="8928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Хлорид </a:t>
            </a:r>
            <a:r>
              <a:rPr lang="ru-RU" altLang="ru-RU" sz="3200" b="1" dirty="0" err="1">
                <a:solidFill>
                  <a:schemeClr val="bg1"/>
                </a:solidFill>
                <a:latin typeface="Arial" charset="0"/>
              </a:rPr>
              <a:t>гексааквахрома</a:t>
            </a:r>
            <a:r>
              <a:rPr lang="ru-RU" altLang="ru-RU" sz="32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ru-RU" sz="3200" b="1" dirty="0">
                <a:solidFill>
                  <a:schemeClr val="bg1"/>
                </a:solidFill>
                <a:latin typeface="Arial" charset="0"/>
              </a:rPr>
              <a:t>(III)</a:t>
            </a:r>
            <a:endParaRPr lang="ru-RU" altLang="ru-RU" sz="3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3170767" y="4975226"/>
            <a:ext cx="6144684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[Cr(H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2</a:t>
            </a:r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O)</a:t>
            </a:r>
            <a:r>
              <a:rPr lang="ru-RU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6</a:t>
            </a:r>
            <a:r>
              <a:rPr lang="en-US" altLang="ru-RU" sz="4000" b="1" dirty="0">
                <a:solidFill>
                  <a:srgbClr val="002060"/>
                </a:solidFill>
                <a:latin typeface="Bookman Old Style" pitchFamily="18" charset="0"/>
              </a:rPr>
              <a:t>]Cl</a:t>
            </a:r>
            <a:r>
              <a:rPr lang="en-US" altLang="ru-RU" sz="4000" b="1" baseline="-25000" dirty="0">
                <a:solidFill>
                  <a:srgbClr val="002060"/>
                </a:solidFill>
                <a:latin typeface="Bookman Old Style" pitchFamily="18" charset="0"/>
              </a:rPr>
              <a:t>3</a:t>
            </a:r>
            <a:endParaRPr lang="ru-RU" altLang="ru-RU" sz="4000" b="1" baseline="-25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6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  <p:bldP spid="53254" grpId="0"/>
      <p:bldP spid="53255" grpId="0"/>
      <p:bldP spid="532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2256367" y="1484314"/>
            <a:ext cx="7296151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dirty="0">
                <a:latin typeface="Bookman Old Style" pitchFamily="18" charset="0"/>
              </a:rPr>
              <a:t>Ответ: 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K</a:t>
            </a:r>
            <a:r>
              <a:rPr lang="ru-RU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2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[PtCl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6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912284" y="936625"/>
            <a:ext cx="1008168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 err="1">
                <a:latin typeface="Arial" charset="0"/>
              </a:rPr>
              <a:t>Гексахлороплатинат</a:t>
            </a:r>
            <a:r>
              <a:rPr lang="en-US" altLang="ru-RU" sz="3200" b="1" dirty="0">
                <a:latin typeface="Arial" charset="0"/>
              </a:rPr>
              <a:t> (IV)</a:t>
            </a:r>
            <a:r>
              <a:rPr lang="ru-RU" altLang="ru-RU" sz="3200" b="1" dirty="0">
                <a:latin typeface="Arial" charset="0"/>
              </a:rPr>
              <a:t> калия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0" y="2233613"/>
            <a:ext cx="12192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latin typeface="Arial" charset="0"/>
              </a:rPr>
              <a:t>Нитрат </a:t>
            </a:r>
            <a:r>
              <a:rPr lang="ru-RU" altLang="ru-RU" sz="2800" b="1" dirty="0" err="1">
                <a:latin typeface="Arial" charset="0"/>
              </a:rPr>
              <a:t>хлоронитротетраамминкобальта</a:t>
            </a:r>
            <a:r>
              <a:rPr lang="ru-RU" altLang="ru-RU" sz="2800" b="1" dirty="0">
                <a:latin typeface="Arial" charset="0"/>
              </a:rPr>
              <a:t> </a:t>
            </a:r>
            <a:r>
              <a:rPr lang="en-US" altLang="ru-RU" sz="2800" b="1" dirty="0">
                <a:latin typeface="Arial" charset="0"/>
              </a:rPr>
              <a:t>(III)</a:t>
            </a:r>
            <a:endParaRPr lang="ru-RU" altLang="ru-RU" sz="2800" b="1" dirty="0">
              <a:latin typeface="Arial" charset="0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678517" y="3629025"/>
            <a:ext cx="1008168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latin typeface="Arial" charset="0"/>
              </a:rPr>
              <a:t>Гексагидроксохромат </a:t>
            </a:r>
            <a:r>
              <a:rPr lang="en-US" altLang="ru-RU" sz="3200" b="1">
                <a:latin typeface="Arial" charset="0"/>
              </a:rPr>
              <a:t>(III)</a:t>
            </a:r>
            <a:r>
              <a:rPr lang="ru-RU" altLang="ru-RU" sz="3200" b="1">
                <a:latin typeface="Arial" charset="0"/>
              </a:rPr>
              <a:t> натрия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527051" y="188913"/>
            <a:ext cx="11664949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u="sng" dirty="0">
                <a:solidFill>
                  <a:srgbClr val="002060"/>
                </a:solidFill>
                <a:latin typeface="Arial" charset="0"/>
              </a:rPr>
              <a:t>СОСТАВЬТЕ ФОРМУЛЫ ВЕЩЕСТВ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719667" y="2781301"/>
            <a:ext cx="11137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dirty="0">
                <a:latin typeface="Bookman Old Style" pitchFamily="18" charset="0"/>
              </a:rPr>
              <a:t>Ответ: 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[Co(NH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4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(NO</a:t>
            </a:r>
            <a:r>
              <a:rPr lang="ru-RU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2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)Cl]NO</a:t>
            </a:r>
            <a:r>
              <a:rPr lang="ru-RU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544233" y="4149726"/>
            <a:ext cx="7969251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dirty="0">
                <a:latin typeface="Bookman Old Style" pitchFamily="18" charset="0"/>
              </a:rPr>
              <a:t>Ответ: 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Na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[Cr(OH)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6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1102784" y="5141914"/>
            <a:ext cx="1060873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latin typeface="Arial" charset="0"/>
              </a:rPr>
              <a:t>Нитрат </a:t>
            </a:r>
            <a:r>
              <a:rPr lang="ru-RU" altLang="ru-RU" sz="3200" b="1" dirty="0" err="1">
                <a:latin typeface="Arial" charset="0"/>
              </a:rPr>
              <a:t>гексаамминникеля</a:t>
            </a:r>
            <a:r>
              <a:rPr lang="ru-RU" altLang="ru-RU" sz="3200" b="1" dirty="0">
                <a:latin typeface="Arial" charset="0"/>
              </a:rPr>
              <a:t> </a:t>
            </a:r>
            <a:r>
              <a:rPr lang="en-US" altLang="ru-RU" sz="3200" b="1" dirty="0">
                <a:latin typeface="Arial" charset="0"/>
              </a:rPr>
              <a:t>(II)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678517" y="5734051"/>
            <a:ext cx="960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dirty="0">
                <a:latin typeface="Bookman Old Style" pitchFamily="18" charset="0"/>
              </a:rPr>
              <a:t>Ответ: 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[Ni(NH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  <a:r>
              <a:rPr lang="ru-RU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6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](NO</a:t>
            </a:r>
            <a:r>
              <a:rPr lang="ru-RU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b="1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  <a:r>
              <a:rPr lang="en-US" altLang="ru-RU" sz="4000" b="1" baseline="-25000" dirty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altLang="ru-RU" sz="4000" b="1" baseline="-25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87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12192000" cy="62068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383636" y="44624"/>
            <a:ext cx="768085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87488" y="125677"/>
            <a:ext cx="892899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Комплексные соли/соединения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1" y="671692"/>
            <a:ext cx="859227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K</a:t>
            </a:r>
            <a:r>
              <a:rPr lang="en-US" sz="2000" baseline="-25000" dirty="0" smtClean="0"/>
              <a:t>4</a:t>
            </a:r>
            <a:r>
              <a:rPr lang="en-US" sz="2000" dirty="0" smtClean="0"/>
              <a:t>[Fe(CN)</a:t>
            </a:r>
            <a:r>
              <a:rPr lang="en-US" sz="2000" baseline="-25000" dirty="0" smtClean="0"/>
              <a:t>6</a:t>
            </a:r>
            <a:r>
              <a:rPr lang="en-US" sz="2000" dirty="0"/>
              <a:t>] – </a:t>
            </a:r>
            <a:r>
              <a:rPr lang="ru-RU" sz="2000" dirty="0" err="1"/>
              <a:t>гексацианоферрат</a:t>
            </a:r>
            <a:r>
              <a:rPr lang="ru-RU" sz="2000" dirty="0"/>
              <a:t> (</a:t>
            </a:r>
            <a:r>
              <a:rPr lang="en-US" sz="2000" dirty="0"/>
              <a:t>II) </a:t>
            </a:r>
            <a:r>
              <a:rPr lang="ru-RU" sz="2000" dirty="0"/>
              <a:t>калия (жёлтая кровяная соль)</a:t>
            </a:r>
          </a:p>
          <a:p>
            <a:pPr algn="just"/>
            <a:endParaRPr lang="ru-RU" sz="2000" dirty="0" smtClean="0"/>
          </a:p>
          <a:p>
            <a:pPr algn="just"/>
            <a:r>
              <a:rPr lang="en-US" sz="2000" dirty="0" smtClean="0"/>
              <a:t>K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[Fe(CN)</a:t>
            </a:r>
            <a:r>
              <a:rPr lang="en-US" sz="2000" baseline="-25000" dirty="0" smtClean="0"/>
              <a:t>6</a:t>
            </a:r>
            <a:r>
              <a:rPr lang="en-US" sz="2000" dirty="0"/>
              <a:t>] – </a:t>
            </a:r>
            <a:r>
              <a:rPr lang="ru-RU" sz="2000" dirty="0" err="1"/>
              <a:t>гексацианоферрат</a:t>
            </a:r>
            <a:r>
              <a:rPr lang="ru-RU" sz="2000" dirty="0"/>
              <a:t> (</a:t>
            </a:r>
            <a:r>
              <a:rPr lang="en-US" sz="2000" dirty="0"/>
              <a:t>III) </a:t>
            </a:r>
            <a:r>
              <a:rPr lang="ru-RU" sz="2000" dirty="0"/>
              <a:t>калия (красная кровяная соль)</a:t>
            </a:r>
          </a:p>
          <a:p>
            <a:pPr algn="just"/>
            <a:endParaRPr lang="ru-RU" sz="2000" dirty="0" smtClean="0"/>
          </a:p>
          <a:p>
            <a:pPr algn="just"/>
            <a:r>
              <a:rPr lang="en-US" sz="2000" dirty="0" smtClean="0"/>
              <a:t>Na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[Zn(OH)</a:t>
            </a:r>
            <a:r>
              <a:rPr lang="en-US" sz="2000" baseline="-25000" dirty="0" smtClean="0"/>
              <a:t>4</a:t>
            </a:r>
            <a:r>
              <a:rPr lang="en-US" sz="2000" dirty="0"/>
              <a:t>] – </a:t>
            </a:r>
            <a:r>
              <a:rPr lang="ru-RU" sz="2000" dirty="0" err="1"/>
              <a:t>тетрагидроксоцинкат</a:t>
            </a:r>
            <a:r>
              <a:rPr lang="ru-RU" sz="2000" dirty="0"/>
              <a:t> (</a:t>
            </a:r>
            <a:r>
              <a:rPr lang="en-US" sz="2000" dirty="0"/>
              <a:t>II) </a:t>
            </a:r>
            <a:r>
              <a:rPr lang="ru-RU" sz="2000" dirty="0"/>
              <a:t>натрия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[</a:t>
            </a:r>
            <a:r>
              <a:rPr lang="en-US" sz="2000" dirty="0"/>
              <a:t>Ag(NH</a:t>
            </a:r>
            <a:r>
              <a:rPr lang="en-US" sz="2000" baseline="-25000" dirty="0"/>
              <a:t>3</a:t>
            </a:r>
            <a:r>
              <a:rPr lang="en-US" sz="2000" dirty="0"/>
              <a:t>)</a:t>
            </a:r>
            <a:r>
              <a:rPr lang="en-US" sz="2000" baseline="-25000" dirty="0"/>
              <a:t>2</a:t>
            </a:r>
            <a:r>
              <a:rPr lang="en-US" sz="2000" dirty="0"/>
              <a:t>]Cl –  </a:t>
            </a:r>
            <a:r>
              <a:rPr lang="ru-RU" sz="2000" dirty="0"/>
              <a:t>хлорид </a:t>
            </a:r>
            <a:r>
              <a:rPr lang="ru-RU" sz="2000" dirty="0" err="1"/>
              <a:t>диамминсеребра</a:t>
            </a:r>
            <a:r>
              <a:rPr lang="ru-RU" sz="2000" dirty="0"/>
              <a:t> (</a:t>
            </a:r>
            <a:r>
              <a:rPr lang="en-US" sz="2000" dirty="0"/>
              <a:t>I)</a:t>
            </a:r>
          </a:p>
          <a:p>
            <a:pPr algn="just"/>
            <a:endParaRPr lang="ru-RU" sz="2000" dirty="0" smtClean="0"/>
          </a:p>
          <a:p>
            <a:pPr algn="just"/>
            <a:r>
              <a:rPr lang="en-US" sz="2000" dirty="0" smtClean="0"/>
              <a:t>[</a:t>
            </a:r>
            <a:r>
              <a:rPr lang="en-US" sz="2000" dirty="0"/>
              <a:t>Cu(NH</a:t>
            </a:r>
            <a:r>
              <a:rPr lang="en-US" sz="2000" baseline="-25000" dirty="0"/>
              <a:t>3</a:t>
            </a:r>
            <a:r>
              <a:rPr lang="en-US" sz="2000" dirty="0"/>
              <a:t>)</a:t>
            </a:r>
            <a:r>
              <a:rPr lang="en-US" sz="2000" baseline="-25000" dirty="0"/>
              <a:t>4</a:t>
            </a:r>
            <a:r>
              <a:rPr lang="en-US" sz="2000" dirty="0"/>
              <a:t>]SO</a:t>
            </a:r>
            <a:r>
              <a:rPr lang="en-US" sz="2000" baseline="-25000" dirty="0"/>
              <a:t>4</a:t>
            </a:r>
            <a:r>
              <a:rPr lang="en-US" sz="2000" dirty="0"/>
              <a:t> – </a:t>
            </a:r>
            <a:r>
              <a:rPr lang="ru-RU" sz="2000" dirty="0"/>
              <a:t>сульфат </a:t>
            </a:r>
            <a:r>
              <a:rPr lang="ru-RU" sz="2000" dirty="0" err="1"/>
              <a:t>тетраамминмеди</a:t>
            </a:r>
            <a:r>
              <a:rPr lang="ru-RU" sz="2000" dirty="0"/>
              <a:t> (</a:t>
            </a:r>
            <a:r>
              <a:rPr lang="en-US" sz="2000" dirty="0"/>
              <a:t>II)</a:t>
            </a:r>
          </a:p>
          <a:p>
            <a:pPr algn="just"/>
            <a:endParaRPr lang="ru-RU" sz="2000" dirty="0" smtClean="0"/>
          </a:p>
          <a:p>
            <a:pPr algn="just"/>
            <a:r>
              <a:rPr lang="en-US" sz="2000" dirty="0" smtClean="0"/>
              <a:t>[</a:t>
            </a:r>
            <a:r>
              <a:rPr lang="en-US" sz="2000" dirty="0"/>
              <a:t>Cu(H</a:t>
            </a:r>
            <a:r>
              <a:rPr lang="en-US" sz="2000" baseline="-25000" dirty="0"/>
              <a:t>2</a:t>
            </a:r>
            <a:r>
              <a:rPr lang="en-US" sz="2000" dirty="0"/>
              <a:t>O)</a:t>
            </a:r>
            <a:r>
              <a:rPr lang="en-US" sz="2000" baseline="-25000" dirty="0"/>
              <a:t>4</a:t>
            </a:r>
            <a:r>
              <a:rPr lang="en-US" sz="2000" dirty="0"/>
              <a:t>]SO</a:t>
            </a:r>
            <a:r>
              <a:rPr lang="en-US" sz="2000" baseline="-25000" dirty="0"/>
              <a:t>4 </a:t>
            </a:r>
            <a:r>
              <a:rPr lang="en-US" sz="2000" dirty="0"/>
              <a:t>∙ H</a:t>
            </a:r>
            <a:r>
              <a:rPr lang="en-US" sz="2000" baseline="-25000" dirty="0"/>
              <a:t>2</a:t>
            </a:r>
            <a:r>
              <a:rPr lang="en-US" sz="2000" dirty="0"/>
              <a:t>O – </a:t>
            </a:r>
            <a:r>
              <a:rPr lang="ru-RU" sz="2000" dirty="0"/>
              <a:t>сульфат </a:t>
            </a:r>
            <a:r>
              <a:rPr lang="ru-RU" sz="2000" dirty="0" err="1"/>
              <a:t>тетрааквамеди</a:t>
            </a:r>
            <a:r>
              <a:rPr lang="ru-RU" sz="2000" dirty="0"/>
              <a:t> (</a:t>
            </a:r>
            <a:r>
              <a:rPr lang="en-US" sz="2000" dirty="0"/>
              <a:t>II) (</a:t>
            </a:r>
            <a:r>
              <a:rPr lang="ru-RU" sz="2000" dirty="0"/>
              <a:t>медный купорос)</a:t>
            </a:r>
          </a:p>
          <a:p>
            <a:pPr algn="just"/>
            <a:r>
              <a:rPr lang="ru-RU" sz="2000" dirty="0"/>
              <a:t> </a:t>
            </a:r>
          </a:p>
          <a:p>
            <a:pPr algn="just"/>
            <a:r>
              <a:rPr lang="en-US" sz="2000" dirty="0"/>
              <a:t>K2[BeF4] — </a:t>
            </a:r>
            <a:r>
              <a:rPr lang="ru-RU" sz="2000" dirty="0" err="1"/>
              <a:t>тетрафторобериллат</a:t>
            </a:r>
            <a:r>
              <a:rPr lang="ru-RU" sz="2000" dirty="0"/>
              <a:t>(</a:t>
            </a:r>
            <a:r>
              <a:rPr lang="en-US" sz="2000" dirty="0"/>
              <a:t>II) </a:t>
            </a:r>
            <a:r>
              <a:rPr lang="ru-RU" sz="2000" dirty="0" smtClean="0"/>
              <a:t>калия</a:t>
            </a:r>
          </a:p>
          <a:p>
            <a:pPr algn="just"/>
            <a:endParaRPr lang="ru-RU" sz="2000" dirty="0"/>
          </a:p>
          <a:p>
            <a:pPr algn="just"/>
            <a:r>
              <a:rPr lang="en-US" sz="2000" dirty="0"/>
              <a:t>Li[AlH4] — </a:t>
            </a:r>
            <a:r>
              <a:rPr lang="ru-RU" sz="2000" dirty="0" err="1"/>
              <a:t>тетрагидридоалюминат</a:t>
            </a:r>
            <a:r>
              <a:rPr lang="ru-RU" sz="2000" dirty="0"/>
              <a:t>(</a:t>
            </a:r>
            <a:r>
              <a:rPr lang="en-US" sz="2000" dirty="0"/>
              <a:t>III) </a:t>
            </a:r>
            <a:r>
              <a:rPr lang="ru-RU" sz="2000" dirty="0"/>
              <a:t>лития</a:t>
            </a: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117" y="671692"/>
            <a:ext cx="3340567" cy="580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73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12192000" cy="62068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383636" y="44624"/>
            <a:ext cx="768085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87488" y="125677"/>
            <a:ext cx="892899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Комплексные соли/соединения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1" y="671692"/>
            <a:ext cx="8592279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Диссоциация ступенчатая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[Zn(OH)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→2Na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[Zn(OH)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ступень – необратимо)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Zn(OH)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↔ Zn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+ 4OH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ступень – обратимо)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[Fe(CN)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гексацианоферрат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 (жёлтая кровяная соль)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[Fe(CN)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гексацианоферрат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 (красная кровяная соль)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[Zn(OH)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тетрагидроксоцинкат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натрия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Ag(NH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]Cl – 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хлорид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диамминсеребра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Cu(NH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тетраамминмеди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II)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Cu(H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O)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∙ 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 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тетрааквамеди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II)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медный купорос)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dirty="0"/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197" y="836712"/>
            <a:ext cx="3340567" cy="580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6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940742"/>
            <a:ext cx="110696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соединения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вещества, в состав которых входят комплексный катион и анион, либо катион и комплексный анион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состоят из внутренней и внешней сфер, комплексообразователя,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лигандов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" name="Picture 2" descr="http://him.1september.ru/2005/10/30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916" y="3381007"/>
            <a:ext cx="7083723" cy="324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0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12192000" cy="62068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383636" y="44624"/>
            <a:ext cx="768085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1026" name="Picture 2" descr="http://sch2101.mskobr.ru/images/cms/thumbs/1f1204c38f5d7f50f0ab6bcf597ef97666ee60e8/1435753174ogo_color_400x300_png_250_13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4" t="1838" r="40694" b="57979"/>
          <a:stretch/>
        </p:blipFill>
        <p:spPr bwMode="auto">
          <a:xfrm>
            <a:off x="11431641" y="76532"/>
            <a:ext cx="720080" cy="51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87488" y="125677"/>
            <a:ext cx="892899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Комплексные соли/соединения</a:t>
            </a:r>
            <a:endParaRPr lang="ru-RU" sz="2000" dirty="0"/>
          </a:p>
        </p:txBody>
      </p:sp>
      <p:pic>
        <p:nvPicPr>
          <p:cNvPr id="3" name="Picture 2" descr="http://otvetprost.com/files/styles/article_image/public/umedia/715/formula_gemoglobina.jpg?itok=76-dXET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70" y="1259632"/>
            <a:ext cx="10117629" cy="448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81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комплексных солей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20" y="1642745"/>
            <a:ext cx="7324274" cy="488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24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9067800" cy="6791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4227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" y="106680"/>
            <a:ext cx="8580120" cy="643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2951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E3C3A8-ECA6-4086-AE61-0AD9AD0B7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78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rgbClr val="1E459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Спасибо за внимание!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E469232-9BE1-4FB5-9EE3-3D0254C54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045" y="2093375"/>
            <a:ext cx="10515600" cy="2439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292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1" y="260350"/>
            <a:ext cx="8447617" cy="2808288"/>
          </a:xfrm>
        </p:spPr>
        <p:txBody>
          <a:bodyPr/>
          <a:lstStyle/>
          <a:p>
            <a:pPr algn="just"/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удачно строение и свойства таких соединений объясняет </a:t>
            </a:r>
            <a:r>
              <a:rPr lang="ru-RU" alt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координационная теория.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34434" y="3349626"/>
            <a:ext cx="925195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Предложена в 1893 г. швейцарским химиком, лауреатом Нобелевской премии, профессором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Цюрихского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университета Альфредом Вернером и дополненная русскими учёными Л.А Чугаевым,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И.Л.Черняевым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А.А.Гринбергом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6" descr="Wer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584" y="1503681"/>
            <a:ext cx="2840567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154584" y="4792663"/>
            <a:ext cx="289348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>
                <a:solidFill>
                  <a:schemeClr val="tx2"/>
                </a:solidFill>
                <a:latin typeface="Arial Narrow" pitchFamily="34" charset="0"/>
              </a:rPr>
              <a:t>(</a:t>
            </a:r>
            <a:r>
              <a:rPr lang="en-US" altLang="ru-RU" sz="2800" b="1">
                <a:solidFill>
                  <a:schemeClr val="tx2"/>
                </a:solidFill>
                <a:latin typeface="Arial Narrow" pitchFamily="34" charset="0"/>
              </a:rPr>
              <a:t>1866 – 1919</a:t>
            </a:r>
            <a:r>
              <a:rPr lang="ru-RU" altLang="ru-RU" sz="2800" b="1">
                <a:solidFill>
                  <a:schemeClr val="tx2"/>
                </a:solidFill>
                <a:latin typeface="Arial Narrow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783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482" y="358775"/>
            <a:ext cx="11713633" cy="1079500"/>
          </a:xfrm>
        </p:spPr>
        <p:txBody>
          <a:bodyPr/>
          <a:lstStyle/>
          <a:p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координационной теории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9184" y="1516063"/>
            <a:ext cx="7296149" cy="5111750"/>
          </a:xfrm>
        </p:spPr>
        <p:txBody>
          <a:bodyPr>
            <a:normAutofit/>
          </a:bodyPr>
          <a:lstStyle/>
          <a:p>
            <a:pPr algn="l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Комплексообразователь</a:t>
            </a:r>
            <a:r>
              <a:rPr lang="ru-RU" alt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(центральный катион) - катион металла, который обладает вакантными </a:t>
            </a:r>
            <a:r>
              <a:rPr lang="ru-RU" alt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орбиталями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Катионы: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itchFamily="2" charset="2"/>
              <a:buChar char="n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металлов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(d-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Fe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Hg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pPr algn="l">
              <a:buFont typeface="Wingdings" pitchFamily="2" charset="2"/>
              <a:buChar char="n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(реже р-элементы):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</a:p>
          <a:p>
            <a:pPr algn="l">
              <a:buFont typeface="Wingdings" pitchFamily="2" charset="2"/>
              <a:buChar char="n"/>
            </a:pP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неметаллы):В</a:t>
            </a:r>
            <a:r>
              <a:rPr lang="ru-RU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alt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ru-RU" sz="2800" b="1" dirty="0">
                <a:latin typeface="Arial Narrow" pitchFamily="34" charset="0"/>
              </a:rPr>
              <a:t> </a:t>
            </a:r>
            <a:r>
              <a:rPr lang="ru-RU" altLang="ru-RU" sz="2800" b="1" dirty="0" smtClean="0">
                <a:latin typeface="Arial Narrow" pitchFamily="34" charset="0"/>
              </a:rPr>
              <a:t>                                                       </a:t>
            </a:r>
            <a:r>
              <a:rPr lang="en-US" altLang="ru-RU" sz="2800" b="1" dirty="0" smtClean="0">
                <a:latin typeface="Arial Narrow" pitchFamily="34" charset="0"/>
              </a:rPr>
              <a:t>K</a:t>
            </a:r>
            <a:r>
              <a:rPr lang="en-US" altLang="ru-RU" sz="2800" b="1" dirty="0" smtClean="0">
                <a:latin typeface="Arial Narrow" pitchFamily="34" charset="0"/>
                <a:cs typeface="Arial" charset="0"/>
              </a:rPr>
              <a:t>[</a:t>
            </a:r>
            <a:r>
              <a:rPr lang="en-US" altLang="ru-RU" sz="2800" b="1" dirty="0" smtClean="0">
                <a:latin typeface="Arial Narrow" pitchFamily="34" charset="0"/>
              </a:rPr>
              <a:t>Fe(CN)</a:t>
            </a:r>
            <a:r>
              <a:rPr lang="en-US" altLang="ru-RU" sz="2800" b="1" baseline="-25000" dirty="0" smtClean="0">
                <a:latin typeface="Arial Narrow" pitchFamily="34" charset="0"/>
              </a:rPr>
              <a:t>6</a:t>
            </a:r>
            <a:r>
              <a:rPr lang="en-US" altLang="ru-RU" sz="2800" b="1" dirty="0">
                <a:latin typeface="Arial Narrow" pitchFamily="34" charset="0"/>
                <a:cs typeface="Arial" charset="0"/>
              </a:rPr>
              <a:t>]</a:t>
            </a:r>
          </a:p>
          <a:p>
            <a:pPr algn="l">
              <a:buFont typeface="Wingdings" pitchFamily="2" charset="2"/>
              <a:buChar char="n"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14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10420"/>
          <a:stretch>
            <a:fillRect/>
          </a:stretch>
        </p:blipFill>
        <p:spPr bwMode="auto">
          <a:xfrm>
            <a:off x="6481234" y="2276475"/>
            <a:ext cx="5710767" cy="287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898525"/>
            <a:ext cx="115993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algn="ctr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ctr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ctr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ctr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r>
              <a:rPr lang="ru-RU" altLang="ru-RU" sz="3600" b="1" dirty="0"/>
              <a:t>1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9082618" y="5529264"/>
            <a:ext cx="1153583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endParaRPr lang="en-US" altLang="ru-RU" sz="3600" b="1" dirty="0">
              <a:effectLst/>
              <a:latin typeface="Arial Narrow" pitchFamily="34" charset="0"/>
              <a:cs typeface="Arial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0225195" y="5551172"/>
            <a:ext cx="1153584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endParaRPr lang="en-US" altLang="ru-RU" sz="3600" b="1" baseline="30000" dirty="0">
              <a:effectLst/>
              <a:latin typeface="Arial Narrow" pitchFamily="34" charset="0"/>
              <a:cs typeface="Arial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8437033" y="5295900"/>
            <a:ext cx="899584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endParaRPr lang="en-US" altLang="ru-RU" sz="3600" b="1" baseline="30000" dirty="0">
              <a:effectLst/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08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99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99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60501"/>
            <a:ext cx="11247967" cy="154146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комплексообразователя расположены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лиганды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частицы, обладающие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неподеленными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электронными парами.</a:t>
            </a:r>
          </a:p>
        </p:txBody>
      </p:sp>
      <p:pic>
        <p:nvPicPr>
          <p:cNvPr id="3076" name="Picture 4" descr="14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1" r="4224"/>
          <a:stretch>
            <a:fillRect/>
          </a:stretch>
        </p:blipFill>
        <p:spPr bwMode="auto">
          <a:xfrm>
            <a:off x="5183717" y="3357564"/>
            <a:ext cx="7008283" cy="332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>
          <a:xfrm>
            <a:off x="239185" y="201613"/>
            <a:ext cx="11713633" cy="1143000"/>
          </a:xfrm>
          <a:noFill/>
          <a:ln/>
        </p:spPr>
        <p:txBody>
          <a:bodyPr/>
          <a:lstStyle/>
          <a:p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координационной</a:t>
            </a:r>
            <a:r>
              <a:rPr lang="ru-RU" altLang="ru-RU" sz="3600" dirty="0"/>
              <a:t>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39185" y="1674492"/>
            <a:ext cx="603250" cy="6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ru-RU" sz="3600" b="1" dirty="0">
                <a:effectLst/>
              </a:rPr>
              <a:t>2</a:t>
            </a:r>
            <a:r>
              <a:rPr lang="ru-RU" altLang="ru-RU" sz="3600" b="1" dirty="0">
                <a:effectLst/>
              </a:rPr>
              <a:t>.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39184" y="3141664"/>
            <a:ext cx="4800600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ru-RU" altLang="ru-RU" sz="2800">
              <a:latin typeface="Arial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34433" y="3068638"/>
            <a:ext cx="48006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2800" b="1" dirty="0">
                <a:latin typeface="Arial" charset="0"/>
              </a:rPr>
              <a:t>Молекулы:</a:t>
            </a:r>
          </a:p>
          <a:p>
            <a:pPr>
              <a:buFont typeface="Wingdings" pitchFamily="2" charset="2"/>
              <a:buNone/>
            </a:pP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H</a:t>
            </a:r>
            <a:r>
              <a:rPr lang="en-US" altLang="ru-RU" b="1" baseline="-25000" dirty="0">
                <a:solidFill>
                  <a:srgbClr val="FF9966"/>
                </a:solidFill>
                <a:latin typeface="Arial" charset="0"/>
              </a:rPr>
              <a:t>2</a:t>
            </a: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O, NH</a:t>
            </a:r>
            <a:r>
              <a:rPr lang="en-US" altLang="ru-RU" b="1" baseline="-25000" dirty="0">
                <a:solidFill>
                  <a:srgbClr val="FF9966"/>
                </a:solidFill>
                <a:latin typeface="Arial" charset="0"/>
              </a:rPr>
              <a:t>3</a:t>
            </a: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,</a:t>
            </a:r>
            <a:endParaRPr lang="ru-RU" altLang="ru-RU" b="1" dirty="0">
              <a:solidFill>
                <a:srgbClr val="FF9966"/>
              </a:solidFill>
              <a:latin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2800" b="1" dirty="0">
                <a:latin typeface="Arial" charset="0"/>
              </a:rPr>
              <a:t>Анионы:</a:t>
            </a:r>
            <a:endParaRPr lang="en-US" altLang="ru-RU" sz="2800" b="1" dirty="0">
              <a:latin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CN</a:t>
            </a:r>
            <a:r>
              <a:rPr lang="en-US" altLang="ru-RU" b="1" baseline="30000" dirty="0">
                <a:solidFill>
                  <a:srgbClr val="FF9966"/>
                </a:solidFill>
                <a:latin typeface="Arial" charset="0"/>
              </a:rPr>
              <a:t>-</a:t>
            </a: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, OH</a:t>
            </a:r>
            <a:r>
              <a:rPr lang="en-US" altLang="ru-RU" b="1" baseline="30000" dirty="0">
                <a:solidFill>
                  <a:srgbClr val="FF9966"/>
                </a:solidFill>
                <a:latin typeface="Arial" charset="0"/>
              </a:rPr>
              <a:t>-</a:t>
            </a: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, </a:t>
            </a:r>
          </a:p>
          <a:p>
            <a:pPr>
              <a:buFont typeface="Wingdings" pitchFamily="2" charset="2"/>
              <a:buNone/>
            </a:pP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Cl</a:t>
            </a:r>
            <a:r>
              <a:rPr lang="en-US" altLang="ru-RU" b="1" baseline="30000" dirty="0">
                <a:solidFill>
                  <a:srgbClr val="FF9966"/>
                </a:solidFill>
                <a:latin typeface="Arial" charset="0"/>
              </a:rPr>
              <a:t>-</a:t>
            </a: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, Br</a:t>
            </a:r>
            <a:r>
              <a:rPr lang="en-US" altLang="ru-RU" b="1" baseline="30000" dirty="0">
                <a:solidFill>
                  <a:srgbClr val="FF9966"/>
                </a:solidFill>
                <a:latin typeface="Arial" charset="0"/>
              </a:rPr>
              <a:t>-</a:t>
            </a:r>
            <a:r>
              <a:rPr lang="en-US" altLang="ru-RU" b="1" dirty="0">
                <a:solidFill>
                  <a:srgbClr val="FF9966"/>
                </a:solidFill>
                <a:latin typeface="Arial" charset="0"/>
              </a:rPr>
              <a:t>, NO</a:t>
            </a:r>
            <a:r>
              <a:rPr lang="en-US" altLang="ru-RU" b="1" baseline="-25000" dirty="0">
                <a:solidFill>
                  <a:srgbClr val="FF9966"/>
                </a:solidFill>
                <a:latin typeface="Arial" charset="0"/>
              </a:rPr>
              <a:t>2</a:t>
            </a:r>
            <a:r>
              <a:rPr lang="en-US" altLang="ru-RU" b="1" baseline="30000" dirty="0">
                <a:solidFill>
                  <a:srgbClr val="FF9966"/>
                </a:solidFill>
                <a:latin typeface="Arial" charset="0"/>
              </a:rPr>
              <a:t>-</a:t>
            </a:r>
            <a:endParaRPr lang="ru-RU" altLang="ru-RU" b="1" baseline="30000" dirty="0">
              <a:solidFill>
                <a:srgbClr val="FF9966"/>
              </a:solidFill>
              <a:latin typeface="Arial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583267" y="3160713"/>
            <a:ext cx="86571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3600" b="1">
                <a:solidFill>
                  <a:srgbClr val="FF9966"/>
                </a:solidFill>
                <a:effectLst/>
              </a:rPr>
              <a:t>..</a:t>
            </a:r>
            <a:endParaRPr lang="en-US" altLang="ru-RU" sz="3600" b="1">
              <a:solidFill>
                <a:srgbClr val="FF9966"/>
              </a:solidFill>
              <a:effectLst/>
              <a:cs typeface="Arial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842434" y="3173413"/>
            <a:ext cx="86571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3600" b="1">
                <a:solidFill>
                  <a:srgbClr val="FF9966"/>
                </a:solidFill>
                <a:effectLst/>
              </a:rPr>
              <a:t>..</a:t>
            </a:r>
            <a:endParaRPr lang="en-US" altLang="ru-RU" sz="3600" b="1">
              <a:solidFill>
                <a:srgbClr val="FF9966"/>
              </a:solidFill>
              <a:effectLst/>
              <a:cs typeface="Arial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842434" y="3673475"/>
            <a:ext cx="86571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3600" b="1">
                <a:solidFill>
                  <a:srgbClr val="FF9966"/>
                </a:solidFill>
                <a:effectLst/>
              </a:rPr>
              <a:t>..</a:t>
            </a:r>
            <a:endParaRPr lang="en-US" altLang="ru-RU" sz="3600" b="1">
              <a:solidFill>
                <a:srgbClr val="FF9966"/>
              </a:solidFill>
              <a:effectLst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1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2" grpId="0"/>
      <p:bldP spid="30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184" y="376236"/>
            <a:ext cx="11857567" cy="1143000"/>
          </a:xfrm>
        </p:spPr>
        <p:txBody>
          <a:bodyPr/>
          <a:lstStyle/>
          <a:p>
            <a:pPr algn="ctr"/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координационной теории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0785" y="1485901"/>
            <a:ext cx="11618383" cy="1323975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Координационное число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количество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лигандов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может присоединять комплексообразователь.</a:t>
            </a:r>
          </a:p>
        </p:txBody>
      </p:sp>
      <p:pic>
        <p:nvPicPr>
          <p:cNvPr id="5124" name="Picture 4" descr="14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784" y="2997200"/>
            <a:ext cx="6866467" cy="3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39184" y="981074"/>
            <a:ext cx="920749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3600" b="1" dirty="0"/>
              <a:t>3.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39184" y="2781300"/>
            <a:ext cx="4705349" cy="388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dirty="0"/>
              <a:t>Координационное число – в 2 раза больше чем </a:t>
            </a:r>
            <a:r>
              <a:rPr lang="ru-RU" altLang="ru-RU" sz="2800" b="1" dirty="0">
                <a:solidFill>
                  <a:srgbClr val="FF9966"/>
                </a:solidFill>
              </a:rPr>
              <a:t>С.О.</a:t>
            </a:r>
            <a:r>
              <a:rPr lang="ru-RU" altLang="ru-RU" sz="2800" dirty="0"/>
              <a:t> центрального иона.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002060"/>
                </a:solidFill>
              </a:rPr>
              <a:t>+1</a:t>
            </a:r>
            <a:r>
              <a:rPr lang="ru-RU" altLang="ru-RU" sz="2800" dirty="0">
                <a:solidFill>
                  <a:srgbClr val="002060"/>
                </a:solidFill>
              </a:rPr>
              <a:t>	(2)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002060"/>
                </a:solidFill>
              </a:rPr>
              <a:t>+2</a:t>
            </a:r>
            <a:r>
              <a:rPr lang="ru-RU" altLang="ru-RU" sz="2800" dirty="0">
                <a:solidFill>
                  <a:srgbClr val="002060"/>
                </a:solidFill>
              </a:rPr>
              <a:t>	(</a:t>
            </a:r>
            <a:r>
              <a:rPr lang="ru-RU" altLang="ru-RU" sz="2800" u="sng" dirty="0">
                <a:solidFill>
                  <a:srgbClr val="002060"/>
                </a:solidFill>
              </a:rPr>
              <a:t>4</a:t>
            </a:r>
            <a:r>
              <a:rPr lang="ru-RU" altLang="ru-RU" sz="2800" dirty="0">
                <a:solidFill>
                  <a:srgbClr val="002060"/>
                </a:solidFill>
              </a:rPr>
              <a:t>, 6)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002060"/>
                </a:solidFill>
              </a:rPr>
              <a:t>+3</a:t>
            </a:r>
            <a:r>
              <a:rPr lang="ru-RU" altLang="ru-RU" sz="2800" dirty="0">
                <a:solidFill>
                  <a:srgbClr val="002060"/>
                </a:solidFill>
              </a:rPr>
              <a:t>	(</a:t>
            </a:r>
            <a:r>
              <a:rPr lang="ru-RU" altLang="ru-RU" sz="2800" u="sng" dirty="0">
                <a:solidFill>
                  <a:srgbClr val="002060"/>
                </a:solidFill>
              </a:rPr>
              <a:t>6</a:t>
            </a:r>
            <a:r>
              <a:rPr lang="ru-RU" altLang="ru-RU" sz="2800" dirty="0">
                <a:solidFill>
                  <a:srgbClr val="002060"/>
                </a:solidFill>
              </a:rPr>
              <a:t>, 4)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002060"/>
                </a:solidFill>
              </a:rPr>
              <a:t>+4</a:t>
            </a:r>
            <a:r>
              <a:rPr lang="ru-RU" altLang="ru-RU" sz="2800" dirty="0">
                <a:solidFill>
                  <a:srgbClr val="002060"/>
                </a:solidFill>
              </a:rPr>
              <a:t>	(</a:t>
            </a:r>
            <a:r>
              <a:rPr lang="ru-RU" altLang="ru-RU" sz="2800" u="sng" dirty="0">
                <a:solidFill>
                  <a:srgbClr val="002060"/>
                </a:solidFill>
              </a:rPr>
              <a:t>8</a:t>
            </a:r>
            <a:r>
              <a:rPr lang="ru-RU" altLang="ru-RU" sz="2800" dirty="0">
                <a:solidFill>
                  <a:srgbClr val="002060"/>
                </a:solidFill>
              </a:rPr>
              <a:t>, 6)</a:t>
            </a:r>
          </a:p>
        </p:txBody>
      </p:sp>
      <p:pic>
        <p:nvPicPr>
          <p:cNvPr id="5127" name="Picture 7" descr="14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2" r="60173" b="7506"/>
          <a:stretch>
            <a:fillRect/>
          </a:stretch>
        </p:blipFill>
        <p:spPr bwMode="auto">
          <a:xfrm>
            <a:off x="9457267" y="5157788"/>
            <a:ext cx="2302933" cy="133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727961" y="5373689"/>
            <a:ext cx="3489959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4000" b="1" dirty="0">
                <a:solidFill>
                  <a:srgbClr val="FF9966"/>
                </a:solidFill>
              </a:rPr>
              <a:t>[</a:t>
            </a:r>
            <a:r>
              <a:rPr lang="ru-RU" altLang="ru-RU" sz="4000" b="1" dirty="0" err="1">
                <a:solidFill>
                  <a:srgbClr val="FF9966"/>
                </a:solidFill>
              </a:rPr>
              <a:t>Cu</a:t>
            </a:r>
            <a:r>
              <a:rPr lang="ru-RU" altLang="ru-RU" sz="4000" b="1" dirty="0">
                <a:solidFill>
                  <a:srgbClr val="FF9966"/>
                </a:solidFill>
              </a:rPr>
              <a:t>(NH</a:t>
            </a:r>
            <a:r>
              <a:rPr lang="ru-RU" altLang="ru-RU" sz="4000" b="1" baseline="-25000" dirty="0">
                <a:solidFill>
                  <a:srgbClr val="FF9966"/>
                </a:solidFill>
              </a:rPr>
              <a:t>3</a:t>
            </a:r>
            <a:r>
              <a:rPr lang="ru-RU" altLang="ru-RU" sz="4000" b="1" dirty="0">
                <a:solidFill>
                  <a:srgbClr val="FF9966"/>
                </a:solidFill>
              </a:rPr>
              <a:t>)</a:t>
            </a:r>
            <a:r>
              <a:rPr lang="ru-RU" altLang="ru-RU" sz="4000" b="1" baseline="-25000" dirty="0">
                <a:solidFill>
                  <a:srgbClr val="002060"/>
                </a:solidFill>
              </a:rPr>
              <a:t>4</a:t>
            </a:r>
            <a:r>
              <a:rPr lang="ru-RU" altLang="ru-RU" sz="4000" b="1" dirty="0">
                <a:solidFill>
                  <a:srgbClr val="FF9966"/>
                </a:solidFill>
              </a:rPr>
              <a:t>]</a:t>
            </a:r>
            <a:r>
              <a:rPr lang="ru-RU" altLang="ru-RU" sz="4000" b="1" baseline="30000" dirty="0">
                <a:solidFill>
                  <a:srgbClr val="FF9966"/>
                </a:solidFill>
              </a:rPr>
              <a:t>+2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108451" y="5126038"/>
            <a:ext cx="86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>
                <a:solidFill>
                  <a:srgbClr val="002060"/>
                </a:solidFill>
                <a:latin typeface="Arial Narrow" pitchFamily="34" charset="0"/>
              </a:rPr>
              <a:t>+2</a:t>
            </a:r>
          </a:p>
        </p:txBody>
      </p:sp>
    </p:spTree>
    <p:extLst>
      <p:ext uri="{BB962C8B-B14F-4D97-AF65-F5344CB8AC3E}">
        <p14:creationId xmlns:p14="http://schemas.microsoft.com/office/powerpoint/2010/main" val="235337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534" y="176213"/>
            <a:ext cx="11952817" cy="1143000"/>
          </a:xfrm>
        </p:spPr>
        <p:txBody>
          <a:bodyPr/>
          <a:lstStyle/>
          <a:p>
            <a:pPr algn="ctr"/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координационной теории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460500"/>
            <a:ext cx="11523133" cy="2019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dirty="0">
                <a:solidFill>
                  <a:srgbClr val="002060"/>
                </a:solidFill>
                <a:latin typeface="Arial" charset="0"/>
              </a:rPr>
              <a:t>Комплексообразователь и </a:t>
            </a:r>
            <a:r>
              <a:rPr lang="ru-RU" altLang="ru-RU" dirty="0" err="1">
                <a:solidFill>
                  <a:srgbClr val="002060"/>
                </a:solidFill>
                <a:latin typeface="Arial" charset="0"/>
              </a:rPr>
              <a:t>лиганды</a:t>
            </a:r>
            <a:r>
              <a:rPr lang="ru-RU" altLang="ru-RU" dirty="0">
                <a:solidFill>
                  <a:srgbClr val="002060"/>
                </a:solidFill>
                <a:latin typeface="Arial" charset="0"/>
              </a:rPr>
              <a:t> составляют </a:t>
            </a:r>
            <a:r>
              <a:rPr lang="ru-RU" altLang="ru-RU" b="1" dirty="0">
                <a:solidFill>
                  <a:srgbClr val="002060"/>
                </a:solidFill>
                <a:latin typeface="Arial" charset="0"/>
              </a:rPr>
              <a:t>внутреннюю сферу</a:t>
            </a:r>
            <a:r>
              <a:rPr lang="ru-RU" altLang="ru-RU" dirty="0">
                <a:solidFill>
                  <a:srgbClr val="002060"/>
                </a:solidFill>
                <a:latin typeface="Arial" charset="0"/>
              </a:rPr>
              <a:t> комплекса</a:t>
            </a:r>
            <a:r>
              <a:rPr lang="ru-RU" altLang="ru-RU" dirty="0">
                <a:latin typeface="Arial" charset="0"/>
              </a:rPr>
              <a:t>.</a:t>
            </a:r>
          </a:p>
        </p:txBody>
      </p:sp>
      <p:pic>
        <p:nvPicPr>
          <p:cNvPr id="4100" name="Picture 4" descr="14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5" y="3500439"/>
            <a:ext cx="7437967" cy="31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54518" y="917575"/>
            <a:ext cx="920749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3600" b="1" dirty="0">
                <a:solidFill>
                  <a:srgbClr val="002060"/>
                </a:solidFill>
              </a:rPr>
              <a:t>4.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430185" y="2492376"/>
            <a:ext cx="4066116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3200" b="1">
                <a:solidFill>
                  <a:srgbClr val="FFFF00"/>
                </a:solidFill>
              </a:rPr>
              <a:t>[Cu(NH</a:t>
            </a:r>
            <a:r>
              <a:rPr lang="ru-RU" altLang="ru-RU" sz="3200" b="1" baseline="-25000">
                <a:solidFill>
                  <a:srgbClr val="FFFF00"/>
                </a:solidFill>
              </a:rPr>
              <a:t>3</a:t>
            </a:r>
            <a:r>
              <a:rPr lang="ru-RU" altLang="ru-RU" sz="3200" b="1">
                <a:solidFill>
                  <a:srgbClr val="FFFF00"/>
                </a:solidFill>
              </a:rPr>
              <a:t>)</a:t>
            </a:r>
            <a:r>
              <a:rPr lang="ru-RU" altLang="ru-RU" sz="3200" b="1" baseline="-25000">
                <a:solidFill>
                  <a:srgbClr val="FFFF00"/>
                </a:solidFill>
              </a:rPr>
              <a:t>4</a:t>
            </a:r>
            <a:r>
              <a:rPr lang="ru-RU" altLang="ru-RU" sz="3200" b="1">
                <a:solidFill>
                  <a:srgbClr val="FFFF00"/>
                </a:solidFill>
              </a:rPr>
              <a:t>]</a:t>
            </a:r>
            <a:r>
              <a:rPr lang="ru-RU" altLang="ru-RU" sz="3200" b="1" baseline="30000">
                <a:solidFill>
                  <a:srgbClr val="FFFF00"/>
                </a:solidFill>
              </a:rPr>
              <a:t>+2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8113185" y="2997200"/>
            <a:ext cx="3839633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altLang="ru-RU" sz="2800" b="1">
                <a:effectLst/>
              </a:rPr>
              <a:t>Как определить суммарный заряд внутренней сферы?</a:t>
            </a:r>
            <a:endParaRPr lang="ru-RU" altLang="ru-RU" sz="2800" b="1" baseline="3000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6799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624418" y="260350"/>
            <a:ext cx="11144249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СТЕПЕНЬ ОКИСЛЕНИЯ ИОНА КОМПЛЕКСООБРАЗОВАТЕЛЯ: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1412876"/>
            <a:ext cx="345651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>
                <a:latin typeface="Bookman Old Style" pitchFamily="18" charset="0"/>
              </a:rPr>
              <a:t>Na</a:t>
            </a:r>
            <a:r>
              <a:rPr lang="en-US" altLang="ru-RU" sz="4000" baseline="-25000">
                <a:latin typeface="Bookman Old Style" pitchFamily="18" charset="0"/>
              </a:rPr>
              <a:t>3</a:t>
            </a:r>
            <a:r>
              <a:rPr lang="en-US" altLang="ru-RU" sz="4000">
                <a:latin typeface="Bookman Old Style" pitchFamily="18" charset="0"/>
              </a:rPr>
              <a:t>[AlF</a:t>
            </a:r>
            <a:r>
              <a:rPr lang="en-US" altLang="ru-RU" sz="4000" baseline="-25000">
                <a:latin typeface="Bookman Old Style" pitchFamily="18" charset="0"/>
              </a:rPr>
              <a:t>6</a:t>
            </a:r>
            <a:r>
              <a:rPr lang="en-US" altLang="ru-RU" sz="4000">
                <a:latin typeface="Bookman Old Style" pitchFamily="18" charset="0"/>
              </a:rPr>
              <a:t>]</a:t>
            </a:r>
            <a:endParaRPr lang="ru-RU" altLang="ru-RU" sz="4000">
              <a:latin typeface="Bookman Old Style" pitchFamily="18" charset="0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751917" y="1412876"/>
            <a:ext cx="700828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000" dirty="0">
                <a:latin typeface="Bookman Old Style" pitchFamily="18" charset="0"/>
              </a:rPr>
              <a:t>Ответ:</a:t>
            </a:r>
            <a:r>
              <a:rPr lang="en-US" altLang="ru-RU" sz="4000" dirty="0">
                <a:latin typeface="Bookman Old Style" pitchFamily="18" charset="0"/>
              </a:rPr>
              <a:t> 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Na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</a:t>
            </a:r>
            <a:r>
              <a:rPr lang="ru-RU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[Al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+3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F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6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sz="4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0" y="2276476"/>
            <a:ext cx="345651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>
                <a:latin typeface="Bookman Old Style" pitchFamily="18" charset="0"/>
              </a:rPr>
              <a:t>K[MgCl</a:t>
            </a:r>
            <a:r>
              <a:rPr lang="en-US" altLang="ru-RU" sz="4000" baseline="-25000">
                <a:latin typeface="Bookman Old Style" pitchFamily="18" charset="0"/>
              </a:rPr>
              <a:t>3</a:t>
            </a:r>
            <a:r>
              <a:rPr lang="en-US" altLang="ru-RU" sz="4000">
                <a:latin typeface="Bookman Old Style" pitchFamily="18" charset="0"/>
              </a:rPr>
              <a:t>]</a:t>
            </a:r>
            <a:endParaRPr lang="ru-RU" altLang="ru-RU" sz="4000">
              <a:latin typeface="Bookman Old Style" pitchFamily="18" charset="0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" y="3068639"/>
            <a:ext cx="427143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>
                <a:latin typeface="Bookman Old Style" pitchFamily="18" charset="0"/>
              </a:rPr>
              <a:t>Na[Al(OH)</a:t>
            </a:r>
            <a:r>
              <a:rPr lang="en-US" altLang="ru-RU" sz="4000" baseline="-25000">
                <a:latin typeface="Bookman Old Style" pitchFamily="18" charset="0"/>
              </a:rPr>
              <a:t>4</a:t>
            </a:r>
            <a:r>
              <a:rPr lang="en-US" altLang="ru-RU" sz="4000">
                <a:latin typeface="Bookman Old Style" pitchFamily="18" charset="0"/>
              </a:rPr>
              <a:t>]</a:t>
            </a:r>
            <a:endParaRPr lang="ru-RU" altLang="ru-RU" sz="4000">
              <a:latin typeface="Bookman Old Style" pitchFamily="18" charset="0"/>
            </a:endParaRP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239184" y="3933826"/>
            <a:ext cx="441748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>
                <a:latin typeface="Bookman Old Style" pitchFamily="18" charset="0"/>
              </a:rPr>
              <a:t>Na</a:t>
            </a:r>
            <a:r>
              <a:rPr lang="en-US" altLang="ru-RU" sz="4000" baseline="-25000">
                <a:latin typeface="Bookman Old Style" pitchFamily="18" charset="0"/>
              </a:rPr>
              <a:t>4</a:t>
            </a:r>
            <a:r>
              <a:rPr lang="en-US" altLang="ru-RU" sz="4000">
                <a:latin typeface="Bookman Old Style" pitchFamily="18" charset="0"/>
              </a:rPr>
              <a:t>[Fe(CN)</a:t>
            </a:r>
            <a:r>
              <a:rPr lang="en-US" altLang="ru-RU" sz="4000" baseline="-25000">
                <a:latin typeface="Bookman Old Style" pitchFamily="18" charset="0"/>
              </a:rPr>
              <a:t>6</a:t>
            </a:r>
            <a:r>
              <a:rPr lang="en-US" altLang="ru-RU" sz="4000">
                <a:latin typeface="Bookman Old Style" pitchFamily="18" charset="0"/>
              </a:rPr>
              <a:t>]</a:t>
            </a:r>
            <a:endParaRPr lang="ru-RU" altLang="ru-RU" sz="4000">
              <a:latin typeface="Bookman Old Style" pitchFamily="18" charset="0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239185" y="4797426"/>
            <a:ext cx="432223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>
                <a:latin typeface="Bookman Old Style" pitchFamily="18" charset="0"/>
              </a:rPr>
              <a:t>Na</a:t>
            </a:r>
            <a:r>
              <a:rPr lang="en-US" altLang="ru-RU" sz="4000" baseline="-25000">
                <a:latin typeface="Bookman Old Style" pitchFamily="18" charset="0"/>
              </a:rPr>
              <a:t>3</a:t>
            </a:r>
            <a:r>
              <a:rPr lang="en-US" altLang="ru-RU" sz="4000">
                <a:latin typeface="Bookman Old Style" pitchFamily="18" charset="0"/>
              </a:rPr>
              <a:t>[Al(OH)</a:t>
            </a:r>
            <a:r>
              <a:rPr lang="en-US" altLang="ru-RU" sz="4000" baseline="-25000">
                <a:latin typeface="Bookman Old Style" pitchFamily="18" charset="0"/>
              </a:rPr>
              <a:t>6</a:t>
            </a:r>
            <a:r>
              <a:rPr lang="en-US" altLang="ru-RU" sz="4000">
                <a:latin typeface="Bookman Old Style" pitchFamily="18" charset="0"/>
              </a:rPr>
              <a:t>]</a:t>
            </a:r>
            <a:endParaRPr lang="ru-RU" altLang="ru-RU" sz="4000">
              <a:latin typeface="Bookman Old Style" pitchFamily="18" charset="0"/>
            </a:endParaRP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0" y="5661026"/>
            <a:ext cx="4800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4000">
                <a:latin typeface="Bookman Old Style" pitchFamily="18" charset="0"/>
              </a:rPr>
              <a:t>[Cu(NH</a:t>
            </a:r>
            <a:r>
              <a:rPr lang="en-US" altLang="ru-RU" sz="4000" baseline="-25000">
                <a:latin typeface="Bookman Old Style" pitchFamily="18" charset="0"/>
              </a:rPr>
              <a:t>3</a:t>
            </a:r>
            <a:r>
              <a:rPr lang="en-US" altLang="ru-RU" sz="4000">
                <a:latin typeface="Bookman Old Style" pitchFamily="18" charset="0"/>
              </a:rPr>
              <a:t>)</a:t>
            </a:r>
            <a:r>
              <a:rPr lang="en-US" altLang="ru-RU" sz="4000" baseline="-25000">
                <a:latin typeface="Bookman Old Style" pitchFamily="18" charset="0"/>
              </a:rPr>
              <a:t>4</a:t>
            </a:r>
            <a:r>
              <a:rPr lang="en-US" altLang="ru-RU" sz="4000">
                <a:latin typeface="Bookman Old Style" pitchFamily="18" charset="0"/>
              </a:rPr>
              <a:t>]Cl</a:t>
            </a:r>
            <a:r>
              <a:rPr lang="en-US" altLang="ru-RU" sz="4000" baseline="-25000">
                <a:latin typeface="Bookman Old Style" pitchFamily="18" charset="0"/>
              </a:rPr>
              <a:t>2</a:t>
            </a:r>
            <a:endParaRPr lang="ru-RU" altLang="ru-RU" sz="4000" baseline="-25000">
              <a:latin typeface="Bookman Old Style" pitchFamily="18" charset="0"/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4464051" y="3068639"/>
            <a:ext cx="7727949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000" dirty="0">
                <a:latin typeface="Bookman Old Style" pitchFamily="18" charset="0"/>
              </a:rPr>
              <a:t>Ответ:</a:t>
            </a:r>
            <a:r>
              <a:rPr lang="en-US" altLang="ru-RU" sz="4000" dirty="0">
                <a:latin typeface="Bookman Old Style" pitchFamily="18" charset="0"/>
              </a:rPr>
              <a:t> 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Na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[Al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+3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(OH)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4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sz="4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4751917" y="2276476"/>
            <a:ext cx="6864349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000" dirty="0">
                <a:latin typeface="Bookman Old Style" pitchFamily="18" charset="0"/>
              </a:rPr>
              <a:t>Ответ:</a:t>
            </a:r>
            <a:r>
              <a:rPr lang="en-US" altLang="ru-RU" sz="4000" dirty="0">
                <a:latin typeface="Bookman Old Style" pitchFamily="18" charset="0"/>
              </a:rPr>
              <a:t> 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K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[Mg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+2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Cl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sz="4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4464051" y="3933826"/>
            <a:ext cx="7727949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dirty="0">
                <a:latin typeface="Bookman Old Style" pitchFamily="18" charset="0"/>
              </a:rPr>
              <a:t>Ответ: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Na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</a:t>
            </a:r>
            <a:r>
              <a:rPr lang="en-US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4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[Fe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+2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(CN)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6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sz="4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4656667" y="4797426"/>
            <a:ext cx="753533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dirty="0">
                <a:latin typeface="Bookman Old Style" pitchFamily="18" charset="0"/>
              </a:rPr>
              <a:t>Ответ: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Na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</a:t>
            </a:r>
            <a:r>
              <a:rPr lang="ru-RU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[Al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+3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(OH)</a:t>
            </a:r>
            <a:r>
              <a:rPr lang="en-US" altLang="ru-RU" sz="4000" baseline="30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altLang="ru-RU" sz="4000" baseline="-25000" dirty="0">
                <a:solidFill>
                  <a:schemeClr val="bg1"/>
                </a:solidFill>
                <a:latin typeface="Bookman Old Style" pitchFamily="18" charset="0"/>
              </a:rPr>
              <a:t>6</a:t>
            </a:r>
            <a:r>
              <a:rPr lang="en-US" altLang="ru-RU" sz="4000" dirty="0">
                <a:solidFill>
                  <a:schemeClr val="bg1"/>
                </a:solidFill>
                <a:latin typeface="Bookman Old Style" pitchFamily="18" charset="0"/>
              </a:rPr>
              <a:t>]</a:t>
            </a:r>
            <a:endParaRPr lang="ru-RU" altLang="ru-RU" sz="4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4271434" y="5661025"/>
            <a:ext cx="792056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600" dirty="0">
                <a:latin typeface="Bookman Old Style" pitchFamily="18" charset="0"/>
              </a:rPr>
              <a:t>Ответ:</a:t>
            </a:r>
            <a:r>
              <a:rPr lang="en-US" altLang="ru-RU" sz="3600" dirty="0">
                <a:latin typeface="Bookman Old Style" pitchFamily="18" charset="0"/>
              </a:rPr>
              <a:t>[</a:t>
            </a:r>
            <a:r>
              <a:rPr lang="en-US" altLang="ru-RU" sz="3600" dirty="0">
                <a:solidFill>
                  <a:schemeClr val="bg1"/>
                </a:solidFill>
                <a:latin typeface="Bookman Old Style" pitchFamily="18" charset="0"/>
              </a:rPr>
              <a:t>Cu</a:t>
            </a:r>
            <a:r>
              <a:rPr lang="en-US" altLang="ru-RU" sz="3600" baseline="30000" dirty="0">
                <a:solidFill>
                  <a:schemeClr val="bg1"/>
                </a:solidFill>
                <a:latin typeface="Bookman Old Style" pitchFamily="18" charset="0"/>
              </a:rPr>
              <a:t>+2</a:t>
            </a:r>
            <a:r>
              <a:rPr lang="en-US" altLang="ru-RU" sz="3600" dirty="0">
                <a:solidFill>
                  <a:schemeClr val="bg1"/>
                </a:solidFill>
                <a:latin typeface="Bookman Old Style" pitchFamily="18" charset="0"/>
              </a:rPr>
              <a:t>(NH</a:t>
            </a:r>
            <a:r>
              <a:rPr lang="en-US" altLang="ru-RU" sz="3600" baseline="-25000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  <a:r>
              <a:rPr lang="en-US" altLang="ru-RU" sz="3600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  <a:r>
              <a:rPr lang="en-US" altLang="ru-RU" sz="3600" baseline="30000" dirty="0">
                <a:solidFill>
                  <a:schemeClr val="bg1"/>
                </a:solidFill>
                <a:latin typeface="Bookman Old Style" pitchFamily="18" charset="0"/>
              </a:rPr>
              <a:t>0</a:t>
            </a:r>
            <a:r>
              <a:rPr lang="en-US" altLang="ru-RU" sz="3600" baseline="-25000" dirty="0">
                <a:solidFill>
                  <a:schemeClr val="bg1"/>
                </a:solidFill>
                <a:latin typeface="Bookman Old Style" pitchFamily="18" charset="0"/>
              </a:rPr>
              <a:t>4</a:t>
            </a:r>
            <a:r>
              <a:rPr lang="en-US" altLang="ru-RU" sz="3600" dirty="0">
                <a:solidFill>
                  <a:schemeClr val="bg1"/>
                </a:solidFill>
                <a:latin typeface="Bookman Old Style" pitchFamily="18" charset="0"/>
              </a:rPr>
              <a:t>]Cl</a:t>
            </a:r>
            <a:r>
              <a:rPr lang="en-US" altLang="ru-RU" sz="3600" baseline="30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altLang="ru-RU" sz="3600" baseline="-25000" dirty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altLang="ru-RU" sz="3600" baseline="-25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37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  <p:bldP spid="481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5350934" y="4502151"/>
            <a:ext cx="5869517" cy="701675"/>
            <a:chOff x="2536" y="2852"/>
            <a:chExt cx="2773" cy="383"/>
          </a:xfrm>
        </p:grpSpPr>
        <p:sp>
          <p:nvSpPr>
            <p:cNvPr id="36867" name="Rectangle 3"/>
            <p:cNvSpPr>
              <a:spLocks noChangeArrowheads="1"/>
            </p:cNvSpPr>
            <p:nvPr/>
          </p:nvSpPr>
          <p:spPr bwMode="auto">
            <a:xfrm>
              <a:off x="2726" y="2890"/>
              <a:ext cx="2583" cy="3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68" name="Line 4"/>
            <p:cNvSpPr>
              <a:spLocks noChangeShapeType="1"/>
            </p:cNvSpPr>
            <p:nvPr/>
          </p:nvSpPr>
          <p:spPr bwMode="auto">
            <a:xfrm>
              <a:off x="2536" y="3022"/>
              <a:ext cx="152" cy="1"/>
            </a:xfrm>
            <a:prstGeom prst="line">
              <a:avLst/>
            </a:prstGeom>
            <a:noFill/>
            <a:ln w="6032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69" name="Rectangle 5"/>
            <p:cNvSpPr>
              <a:spLocks noChangeArrowheads="1"/>
            </p:cNvSpPr>
            <p:nvPr/>
          </p:nvSpPr>
          <p:spPr bwMode="auto">
            <a:xfrm>
              <a:off x="2688" y="2852"/>
              <a:ext cx="2583" cy="346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2688" y="2852"/>
              <a:ext cx="2583" cy="346"/>
            </a:xfrm>
            <a:prstGeom prst="rect">
              <a:avLst/>
            </a:prstGeom>
            <a:solidFill>
              <a:schemeClr val="tx1"/>
            </a:solidFill>
            <a:ln w="3968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7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 комплексных соединений</a:t>
            </a:r>
          </a:p>
        </p:txBody>
      </p:sp>
      <p:pic>
        <p:nvPicPr>
          <p:cNvPr id="36872" name="Picture 8" descr="HLC037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362200"/>
            <a:ext cx="47752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5488517" y="2792414"/>
            <a:ext cx="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endParaRPr lang="ru-RU" altLang="ru-RU" sz="2400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5367867" y="3317875"/>
            <a:ext cx="2117" cy="787400"/>
          </a:xfrm>
          <a:prstGeom prst="line">
            <a:avLst/>
          </a:prstGeom>
          <a:noFill/>
          <a:ln w="603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5367867" y="4105275"/>
            <a:ext cx="2117" cy="768350"/>
          </a:xfrm>
          <a:prstGeom prst="line">
            <a:avLst/>
          </a:prstGeom>
          <a:noFill/>
          <a:ln w="603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5367867" y="4860925"/>
            <a:ext cx="2117" cy="768350"/>
          </a:xfrm>
          <a:prstGeom prst="line">
            <a:avLst/>
          </a:prstGeom>
          <a:noFill/>
          <a:ln w="603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6877" name="Group 13"/>
          <p:cNvGrpSpPr>
            <a:grpSpLocks/>
          </p:cNvGrpSpPr>
          <p:nvPr/>
        </p:nvGrpSpPr>
        <p:grpSpPr bwMode="auto">
          <a:xfrm>
            <a:off x="5655733" y="3733800"/>
            <a:ext cx="5547784" cy="609600"/>
            <a:chOff x="2688" y="2368"/>
            <a:chExt cx="2621" cy="384"/>
          </a:xfrm>
        </p:grpSpPr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2726" y="2406"/>
              <a:ext cx="2583" cy="346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2688" y="2368"/>
              <a:ext cx="2583" cy="346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5367867" y="4029075"/>
            <a:ext cx="321733" cy="1588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5604933" y="3606801"/>
            <a:ext cx="5573184" cy="701675"/>
          </a:xfrm>
          <a:prstGeom prst="rect">
            <a:avLst/>
          </a:prstGeom>
          <a:solidFill>
            <a:srgbClr val="FFFFFF"/>
          </a:solid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6191252" y="3789364"/>
            <a:ext cx="308097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altLang="ru-RU" sz="2800" b="1" dirty="0">
                <a:solidFill>
                  <a:srgbClr val="002060"/>
                </a:solidFill>
                <a:latin typeface="Arial Narrow" pitchFamily="34" charset="0"/>
              </a:rPr>
              <a:t>по заряду комплекса</a:t>
            </a:r>
            <a:endParaRPr lang="ru-RU" altLang="ru-RU" sz="28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6604000" y="4648200"/>
            <a:ext cx="26161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altLang="ru-RU" sz="2800" b="1" dirty="0">
                <a:solidFill>
                  <a:schemeClr val="bg1"/>
                </a:solidFill>
                <a:latin typeface="Arial Narrow" pitchFamily="34" charset="0"/>
              </a:rPr>
              <a:t>по виду </a:t>
            </a:r>
            <a:r>
              <a:rPr lang="ru-RU" altLang="ru-RU" sz="2800" b="1" dirty="0" err="1">
                <a:solidFill>
                  <a:schemeClr val="bg1"/>
                </a:solidFill>
                <a:latin typeface="Arial Narrow" pitchFamily="34" charset="0"/>
              </a:rPr>
              <a:t>лигандов</a:t>
            </a:r>
            <a:endParaRPr lang="ru-RU" alt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36884" name="Group 20"/>
          <p:cNvGrpSpPr>
            <a:grpSpLocks/>
          </p:cNvGrpSpPr>
          <p:nvPr/>
        </p:nvGrpSpPr>
        <p:grpSpPr bwMode="auto">
          <a:xfrm>
            <a:off x="5367867" y="5295900"/>
            <a:ext cx="5869517" cy="725488"/>
            <a:chOff x="2536" y="3336"/>
            <a:chExt cx="2773" cy="383"/>
          </a:xfrm>
        </p:grpSpPr>
        <p:sp>
          <p:nvSpPr>
            <p:cNvPr id="36885" name="Rectangle 21"/>
            <p:cNvSpPr>
              <a:spLocks noChangeArrowheads="1"/>
            </p:cNvSpPr>
            <p:nvPr/>
          </p:nvSpPr>
          <p:spPr bwMode="auto">
            <a:xfrm>
              <a:off x="2726" y="3374"/>
              <a:ext cx="2583" cy="3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>
              <a:off x="2536" y="3506"/>
              <a:ext cx="152" cy="1"/>
            </a:xfrm>
            <a:prstGeom prst="line">
              <a:avLst/>
            </a:prstGeom>
            <a:noFill/>
            <a:ln w="6032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87" name="Rectangle 23"/>
            <p:cNvSpPr>
              <a:spLocks noChangeArrowheads="1"/>
            </p:cNvSpPr>
            <p:nvPr/>
          </p:nvSpPr>
          <p:spPr bwMode="auto">
            <a:xfrm>
              <a:off x="2688" y="3336"/>
              <a:ext cx="2583" cy="3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8" name="Rectangle 24"/>
            <p:cNvSpPr>
              <a:spLocks noChangeArrowheads="1"/>
            </p:cNvSpPr>
            <p:nvPr/>
          </p:nvSpPr>
          <p:spPr bwMode="auto">
            <a:xfrm>
              <a:off x="2688" y="3336"/>
              <a:ext cx="2583" cy="345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5791201" y="5410201"/>
            <a:ext cx="35041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altLang="ru-RU" sz="2400" b="1" dirty="0">
                <a:solidFill>
                  <a:schemeClr val="bg1"/>
                </a:solidFill>
                <a:latin typeface="Arial Narrow" pitchFamily="34" charset="0"/>
              </a:rPr>
              <a:t>по составу внешней сферы</a:t>
            </a:r>
          </a:p>
        </p:txBody>
      </p:sp>
      <p:sp>
        <p:nvSpPr>
          <p:cNvPr id="36892" name="Rectangle 28"/>
          <p:cNvSpPr>
            <a:spLocks noChangeArrowheads="1"/>
          </p:cNvSpPr>
          <p:nvPr/>
        </p:nvSpPr>
        <p:spPr bwMode="auto">
          <a:xfrm>
            <a:off x="4741333" y="2343150"/>
            <a:ext cx="5494867" cy="1017588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6897" name="Group 33"/>
          <p:cNvGrpSpPr>
            <a:grpSpLocks/>
          </p:cNvGrpSpPr>
          <p:nvPr/>
        </p:nvGrpSpPr>
        <p:grpSpPr bwMode="auto">
          <a:xfrm>
            <a:off x="4741334" y="2343151"/>
            <a:ext cx="5494866" cy="1017588"/>
            <a:chOff x="2240" y="1476"/>
            <a:chExt cx="2596" cy="641"/>
          </a:xfrm>
        </p:grpSpPr>
        <p:sp>
          <p:nvSpPr>
            <p:cNvPr id="36893" name="Rectangle 29"/>
            <p:cNvSpPr>
              <a:spLocks noChangeArrowheads="1"/>
            </p:cNvSpPr>
            <p:nvPr/>
          </p:nvSpPr>
          <p:spPr bwMode="auto">
            <a:xfrm>
              <a:off x="2240" y="1506"/>
              <a:ext cx="2493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altLang="ru-RU" sz="2800" b="1" dirty="0">
                  <a:solidFill>
                    <a:srgbClr val="008000"/>
                  </a:solidFill>
                  <a:latin typeface="Arial Narrow" pitchFamily="34" charset="0"/>
                </a:rPr>
                <a:t>Комплексные соединения</a:t>
              </a:r>
              <a:br>
                <a:rPr lang="ru-RU" altLang="ru-RU" sz="2800" b="1" dirty="0">
                  <a:solidFill>
                    <a:srgbClr val="008000"/>
                  </a:solidFill>
                  <a:latin typeface="Arial Narrow" pitchFamily="34" charset="0"/>
                </a:rPr>
              </a:br>
              <a:r>
                <a:rPr lang="ru-RU" altLang="ru-RU" sz="2400" b="1" dirty="0">
                  <a:solidFill>
                    <a:srgbClr val="008000"/>
                  </a:solidFill>
                  <a:latin typeface="Arial Narrow" pitchFamily="34" charset="0"/>
                </a:rPr>
                <a:t> </a:t>
              </a:r>
              <a:r>
                <a:rPr lang="ru-RU" altLang="ru-RU" sz="2800" b="1" dirty="0">
                  <a:solidFill>
                    <a:srgbClr val="008000"/>
                  </a:solidFill>
                  <a:latin typeface="Arial Narrow" pitchFamily="34" charset="0"/>
                </a:rPr>
                <a:t>классифицируют</a:t>
              </a:r>
            </a:p>
          </p:txBody>
        </p:sp>
        <p:sp>
          <p:nvSpPr>
            <p:cNvPr id="36894" name="Rectangle 30"/>
            <p:cNvSpPr>
              <a:spLocks noChangeArrowheads="1"/>
            </p:cNvSpPr>
            <p:nvPr/>
          </p:nvSpPr>
          <p:spPr bwMode="auto">
            <a:xfrm>
              <a:off x="2240" y="1476"/>
              <a:ext cx="2596" cy="641"/>
            </a:xfrm>
            <a:prstGeom prst="rect">
              <a:avLst/>
            </a:prstGeom>
            <a:noFill/>
            <a:ln w="39688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836218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</TotalTime>
  <Words>614</Words>
  <Application>Microsoft Office PowerPoint</Application>
  <PresentationFormat>Произвольный</PresentationFormat>
  <Paragraphs>192</Paragraphs>
  <Slides>24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КОМПЛЕКСНЫЕ  СОЛИ</vt:lpstr>
      <vt:lpstr>Презентация PowerPoint</vt:lpstr>
      <vt:lpstr>Наиболее удачно строение и свойства таких соединений объясняет координационная теория.</vt:lpstr>
      <vt:lpstr>Основные положения координационной теории</vt:lpstr>
      <vt:lpstr>Основные положения координационной теории</vt:lpstr>
      <vt:lpstr>Основные положения координационной теории</vt:lpstr>
      <vt:lpstr>Основные положения координационной теории</vt:lpstr>
      <vt:lpstr>Презентация PowerPoint</vt:lpstr>
      <vt:lpstr>Классификация  комплексных соединений</vt:lpstr>
      <vt:lpstr>Классификация По заряду комплекса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Получение комплексных солей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 PlP</dc:creator>
  <cp:lastModifiedBy>Alexs</cp:lastModifiedBy>
  <cp:revision>113</cp:revision>
  <dcterms:created xsi:type="dcterms:W3CDTF">2020-04-25T15:42:47Z</dcterms:created>
  <dcterms:modified xsi:type="dcterms:W3CDTF">2023-09-27T18:34:50Z</dcterms:modified>
</cp:coreProperties>
</file>