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418" r:id="rId3"/>
    <p:sldId id="419" r:id="rId4"/>
    <p:sldId id="420" r:id="rId5"/>
    <p:sldId id="421" r:id="rId6"/>
    <p:sldId id="417" r:id="rId7"/>
    <p:sldId id="455" r:id="rId8"/>
    <p:sldId id="451" r:id="rId9"/>
    <p:sldId id="452" r:id="rId10"/>
    <p:sldId id="443" r:id="rId11"/>
    <p:sldId id="444" r:id="rId12"/>
    <p:sldId id="425" r:id="rId13"/>
    <p:sldId id="426" r:id="rId14"/>
    <p:sldId id="427" r:id="rId15"/>
    <p:sldId id="428" r:id="rId16"/>
    <p:sldId id="330" r:id="rId17"/>
    <p:sldId id="429" r:id="rId18"/>
    <p:sldId id="446" r:id="rId19"/>
    <p:sldId id="430" r:id="rId20"/>
    <p:sldId id="431" r:id="rId21"/>
    <p:sldId id="432" r:id="rId22"/>
    <p:sldId id="433" r:id="rId23"/>
    <p:sldId id="447" r:id="rId24"/>
    <p:sldId id="434" r:id="rId25"/>
    <p:sldId id="448" r:id="rId26"/>
    <p:sldId id="453" r:id="rId27"/>
    <p:sldId id="449" r:id="rId28"/>
    <p:sldId id="436" r:id="rId29"/>
    <p:sldId id="437" r:id="rId30"/>
    <p:sldId id="438" r:id="rId31"/>
    <p:sldId id="439" r:id="rId32"/>
    <p:sldId id="440" r:id="rId33"/>
    <p:sldId id="441" r:id="rId34"/>
    <p:sldId id="331" r:id="rId35"/>
    <p:sldId id="442" r:id="rId36"/>
    <p:sldId id="332" r:id="rId37"/>
    <p:sldId id="435" r:id="rId38"/>
    <p:sldId id="334" r:id="rId39"/>
    <p:sldId id="454" r:id="rId40"/>
    <p:sldId id="260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5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3" autoAdjust="0"/>
    <p:restoredTop sz="94728"/>
  </p:normalViewPr>
  <p:slideViewPr>
    <p:cSldViewPr snapToGrid="0">
      <p:cViewPr varScale="1">
        <p:scale>
          <a:sx n="62" d="100"/>
          <a:sy n="62" d="100"/>
        </p:scale>
        <p:origin x="-90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7ABF6-21F8-5B43-8FC0-1E2D3DF9B686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587E1-DDD6-FB46-AEF6-E76BE8846E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153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1C21639-07C2-4C9E-876C-6000F7F8E259}" type="slidenum">
              <a:rPr kumimoji="0" lang="ru-RU" altLang="ru-RU" smtClean="0"/>
              <a:pPr eaLnBrk="1" hangingPunct="1">
                <a:spcBef>
                  <a:spcPct val="0"/>
                </a:spcBef>
              </a:pPr>
              <a:t>4</a:t>
            </a:fld>
            <a:endParaRPr kumimoji="0" lang="ru-RU" altLang="ru-RU"/>
          </a:p>
        </p:txBody>
      </p:sp>
      <p:sp>
        <p:nvSpPr>
          <p:cNvPr id="307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587E1-DDD6-FB46-AEF6-E76BE8846E8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9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587E1-DDD6-FB46-AEF6-E76BE8846E87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93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587E1-DDD6-FB46-AEF6-E76BE8846E87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9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587E1-DDD6-FB46-AEF6-E76BE8846E87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9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054670-D974-4C16-88A2-6AC15C601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F6547C1-D815-44AC-8DD8-D085F7486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404E8C3-DCE8-488B-A9B7-FA8069CCC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6EABBAA-7773-453B-9371-51D5B6856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33E7099-00AB-40CE-94EF-436F3F293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37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139192-5D78-42A2-9B25-A2BF41FC4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3A470BC-EF0F-45F8-B61E-4C066B658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8EB9CFF-84FB-4235-91E9-DDA04705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D5A953D-6D93-46C2-95F8-14B156CEB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0E8E0B1-2D09-4106-A9BF-9CCE6EF7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0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BAA49E7-EDEE-42BD-BA98-3ADEDEAB61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1A7E5EA-31C9-4A57-AC3B-AC1801A0F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6A1AE1D-832E-43E5-B13A-347A3F421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E4AAD43-FF32-4B62-834B-43FC6A749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83881AA-00B9-487E-BC3F-7103FD392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114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576917" y="2017713"/>
            <a:ext cx="103632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A7F1D-9D32-4C37-89CF-7ED757987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4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C57C50-E0AA-4B99-A89D-45B7058CD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98C7D0E-0672-4028-B3AE-8D557958B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CA89202-69EC-4A6B-979B-9E8008D78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68993D-E02D-4480-9BFB-914B9185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0A31A5-268A-4B0F-95A9-A68B4209D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FB2666-5E03-48FE-8CC4-632D1EAEF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878E92D-5806-4ACA-9B63-990D93A71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8B8DFFF-0CEE-4AAD-BBA7-FC551E71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C0AD49A-2586-4AB0-8892-A7F47C946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E445388-874F-4346-BA3A-66E3E2E7B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375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7E2101-719D-4706-893F-CF65623CC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4ED73AC-F1F9-4055-BC1E-A83F0245D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A2EF063-87B6-4760-B04A-464B26347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3486459-0C2D-40FE-A49C-BC5899582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4A53FC1-4464-4BF5-BD19-04D13511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F530833-7ADD-483D-85D7-21C04FCBF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251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165ED7-133A-4E93-8A74-97A7E7C76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86233FE-D941-48B1-BE46-70BFF8D42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8079B3B-1D0C-4D4E-BCBE-76CEA44BE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5906CEC-B168-4754-B5C6-539499800F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1ADE3B4-4205-4A3C-83D4-5596DF08D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C719BF5-6EC9-4581-AADF-9CED48323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93247A43-D6ED-4C04-9AF7-ED4CA695F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7C3C972-8A12-4DCE-86FB-EBA784C8F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3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F2D62E-4060-40FD-A880-00F099A4E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771A71E-E200-4758-8DF0-D3E08ABB7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C3666D6-3F24-4607-99FE-C81312AFE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222B694-FFFA-4223-B7DA-377E4708B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48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34BD5855-0A76-448A-9CD5-F7BE6E5CB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283BD1E-4C49-4F54-BDFC-B6D36C8B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8E1FADF-3AFF-46F3-9378-1A387755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46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4B98DF-CC71-4993-9A9D-EEE44284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C75D359-B3E9-4D8B-9B2A-8B0CCC249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4EC7D44-7D4D-4240-8776-6B44C4F493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71FCD48-BFC8-4547-BB95-D96987D3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DA00EC7-ED09-4C4B-80C1-87BE54F9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B523D7B-7A96-4665-8C7B-46ABED2D0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8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B7BF1E-8229-46C3-85CD-1C0CEA235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67BB31E-BB0E-490D-8443-D08C703956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545AB19-4F36-4DF0-8354-C56EBF89D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E7490BB-2309-401F-A1FA-828108902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9913E07-4CF9-4651-B264-AC6D2A219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B4EC1CF-8ED5-481D-B48F-7170C0166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78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7A91FE-5EDD-428A-AC21-DDE1C291D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F273830-B9CF-4983-803D-1B9CBA3F8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5FA0991-2515-4C95-82B3-3B2BA7999D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F20A8-19F9-463A-8A76-BEDDAC056299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8778A19-8431-4589-AF50-B561996E2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7829E8B-3D1F-4560-AF5E-4690BE2DE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512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A3F01BA1-18AB-4EFF-8E6A-E012E3C5B9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7720" y="1122363"/>
            <a:ext cx="8046720" cy="23876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 –ВОССТАНОВИТЕЛЬНЫЕ РЕАКЦИИ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B7711624-DD4C-4825-9F02-D1A842A8F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7901443" y="4158033"/>
            <a:ext cx="3014115" cy="909506"/>
          </a:xfrm>
        </p:spPr>
        <p:txBody>
          <a:bodyPr>
            <a:normAutofit fontScale="55000" lnSpcReduction="2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Бражникова Т.И.</a:t>
            </a:r>
          </a:p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преподаватель химии</a:t>
            </a:r>
            <a:endParaRPr lang="ru-RU" sz="3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350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000EDF-C9B1-4665-AA11-FD62161364BE}" type="slidenum">
              <a:rPr lang="ru-RU" altLang="ru-RU" smtClean="0">
                <a:latin typeface="Times New Roman" pitchFamily="18" charset="0"/>
              </a:rPr>
              <a:pPr eaLnBrk="1" hangingPunct="1"/>
              <a:t>10</a:t>
            </a:fld>
            <a:endParaRPr lang="ru-RU" altLang="ru-RU">
              <a:latin typeface="Times New Roman" pitchFamily="18" charset="0"/>
            </a:endParaRPr>
          </a:p>
        </p:txBody>
      </p:sp>
      <p:sp>
        <p:nvSpPr>
          <p:cNvPr id="10243" name="Номер слайда 5"/>
          <p:cNvSpPr txBox="1">
            <a:spLocks noGrp="1"/>
          </p:cNvSpPr>
          <p:nvPr/>
        </p:nvSpPr>
        <p:spPr bwMode="auto">
          <a:xfrm>
            <a:off x="112184" y="6242050"/>
            <a:ext cx="78316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A936F6-5A58-4FB7-B944-2E6BA9C933EC}" type="slidenum">
              <a:rPr lang="ru-RU" altLang="ru-RU" sz="2600" b="1">
                <a:solidFill>
                  <a:schemeClr val="bg1"/>
                </a:solidFill>
              </a:rPr>
              <a:pPr eaLnBrk="1" hangingPunct="1"/>
              <a:t>10</a:t>
            </a:fld>
            <a:endParaRPr lang="ru-RU" altLang="ru-RU" sz="2600" b="1">
              <a:solidFill>
                <a:schemeClr val="bg1"/>
              </a:solidFill>
            </a:endParaRPr>
          </a:p>
        </p:txBody>
      </p:sp>
      <p:sp>
        <p:nvSpPr>
          <p:cNvPr id="10244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655320" y="1081847"/>
            <a:ext cx="10336531" cy="978729"/>
          </a:xfrm>
        </p:spPr>
        <p:txBody>
          <a:bodyPr wrap="square" anchor="b">
            <a:spAutoFit/>
          </a:bodyPr>
          <a:lstStyle/>
          <a:p>
            <a:pPr algn="ctr" eaLnBrk="1" hangingPunct="1"/>
            <a:r>
              <a:rPr lang="ru-RU" alt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Окислители это:</a:t>
            </a: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434" y="1773238"/>
            <a:ext cx="11523133" cy="4057521"/>
          </a:xfr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вещества, атомы которых обладают большой величиной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электроотрицательности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элементы VII, VI, V групп главных подгрупп, из них наиболее активные – фтор, кислород, хлор.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вещества, катионы которых находятся в высшей степени окисления. 			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CuSO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вещества, в анионах которых атом металла или неметалла находятся в высшей степени окисления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К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Сr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КМnO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КNO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55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0A1A15-BCA4-40F0-BECD-9D774F5A9F35}" type="slidenum">
              <a:rPr lang="ru-RU" altLang="ru-RU" smtClean="0">
                <a:latin typeface="Times New Roman" pitchFamily="18" charset="0"/>
              </a:rPr>
              <a:pPr eaLnBrk="1" hangingPunct="1"/>
              <a:t>11</a:t>
            </a:fld>
            <a:endParaRPr lang="ru-RU" altLang="ru-RU">
              <a:latin typeface="Times New Roman" pitchFamily="18" charset="0"/>
            </a:endParaRPr>
          </a:p>
        </p:txBody>
      </p:sp>
      <p:sp>
        <p:nvSpPr>
          <p:cNvPr id="11267" name="Номер слайда 5"/>
          <p:cNvSpPr txBox="1">
            <a:spLocks noGrp="1"/>
          </p:cNvSpPr>
          <p:nvPr/>
        </p:nvSpPr>
        <p:spPr bwMode="auto">
          <a:xfrm>
            <a:off x="112184" y="6242050"/>
            <a:ext cx="78316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9EC0F2E-5E1D-4FAA-8E4F-C5D8DB0B7039}" type="slidenum">
              <a:rPr lang="ru-RU" altLang="ru-RU" sz="2600" b="1">
                <a:solidFill>
                  <a:schemeClr val="bg1"/>
                </a:solidFill>
              </a:rPr>
              <a:pPr eaLnBrk="1" hangingPunct="1"/>
              <a:t>11</a:t>
            </a:fld>
            <a:endParaRPr lang="ru-RU" altLang="ru-RU" sz="2600" b="1">
              <a:solidFill>
                <a:schemeClr val="bg1"/>
              </a:solidFill>
            </a:endParaRPr>
          </a:p>
        </p:txBody>
      </p:sp>
      <p:sp>
        <p:nvSpPr>
          <p:cNvPr id="11268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775885" y="-315913"/>
            <a:ext cx="10416116" cy="1657351"/>
          </a:xfrm>
        </p:spPr>
        <p:txBody>
          <a:bodyPr anchor="b">
            <a:normAutofit/>
          </a:bodyPr>
          <a:lstStyle/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Восстановители- это: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84313"/>
            <a:ext cx="12192000" cy="6274538"/>
          </a:xfr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I, II, III групп главных подгрупп. </a:t>
            </a:r>
          </a:p>
          <a:p>
            <a:pPr marL="0" indent="0" algn="ctr">
              <a:buNone/>
              <a:defRPr/>
            </a:pP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вещества, катионы которых находятся в низшей степени окисления. Например: SnCl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FeCl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just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вещества, у которых анионы достигают предельной отрицательной степени окисления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  <a:defRPr/>
            </a:pP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KI, H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S, NH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Вещества, ионы которых находятся в промежуточных степенях окисления могут быть как окислителем, так и восстановителем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  <a:defRPr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</a:p>
          <a:p>
            <a:pPr algn="ctr"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Мерой восстановительных свойств служит величина </a:t>
            </a:r>
            <a:r>
              <a:rPr lang="ru-RU" sz="24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 ионизации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(это  энергия, необходимая   для последовательного отделения электронов от атома.) </a:t>
            </a:r>
          </a:p>
          <a:p>
            <a:pPr algn="just"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15321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6760" y="533400"/>
            <a:ext cx="9067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ru-RU" sz="2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реагентов со своим продуктом образует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сопряженную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-восстановительную пару. </a:t>
            </a:r>
          </a:p>
          <a:p>
            <a:pPr marL="609600" indent="-609600" algn="just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ru-RU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сопровождается </a:t>
            </a:r>
            <a:r>
              <a:rPr lang="ru-RU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восстановлением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и, наоборот, </a:t>
            </a:r>
            <a:r>
              <a:rPr lang="ru-RU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связано с </a:t>
            </a:r>
            <a:r>
              <a:rPr lang="ru-RU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окислением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можно выразить уравнениями: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 </a:t>
            </a:r>
            <a:r>
              <a:rPr lang="en-U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</a:t>
            </a:r>
            <a:r>
              <a:rPr lang="en-US" sz="2800" kern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 pitchFamily="18" charset="2"/>
              </a:rPr>
              <a:t>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окислитель;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+ </a:t>
            </a:r>
            <a:r>
              <a:rPr lang="en-U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800" kern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 pitchFamily="18" charset="2"/>
              </a:rPr>
              <a:t>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восстановитель.</a:t>
            </a:r>
          </a:p>
          <a:p>
            <a:pPr marL="609600" indent="-609600" algn="just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ru-RU" sz="28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7462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719667" y="243840"/>
            <a:ext cx="10972800" cy="111252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восстановители и окислители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79120" y="1493520"/>
            <a:ext cx="5415280" cy="528193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Tx/>
              <a:buNone/>
            </a:pPr>
            <a:r>
              <a:rPr lang="ru-RU" alt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Восстановители</a:t>
            </a:r>
          </a:p>
          <a:p>
            <a:pPr algn="just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Металлы, водород, уголь;</a:t>
            </a:r>
          </a:p>
          <a:p>
            <a:pPr algn="just"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S, 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её соли;</a:t>
            </a:r>
          </a:p>
          <a:p>
            <a:pPr algn="just"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HI, </a:t>
            </a:r>
            <a:r>
              <a:rPr lang="en-US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HBr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SnCl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FeSO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MnSO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Cr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альдегиды, спирты, муравьиная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щавелевая кислоты, глюкоза;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катод при электролизе.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263640" y="1615440"/>
            <a:ext cx="5318760" cy="516001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Tx/>
              <a:buNone/>
            </a:pPr>
            <a:r>
              <a:rPr lang="ru-RU" alt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Окислители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Галогены;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CuO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Ag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PbO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ионы благородных металлов (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Pd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др.);</a:t>
            </a:r>
          </a:p>
          <a:p>
            <a:pPr eaLnBrk="1" hangingPunct="1">
              <a:buFontTx/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гипохлориты, хлораты и перхлораты;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царская водка, смесь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HF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анод при электролизе.</a:t>
            </a:r>
          </a:p>
          <a:p>
            <a:pPr eaLnBrk="1" hangingPunct="1">
              <a:buFontTx/>
              <a:buNone/>
            </a:pPr>
            <a:endParaRPr lang="ru-RU" altLang="ru-RU" sz="1600" dirty="0"/>
          </a:p>
          <a:p>
            <a:pPr eaLnBrk="1" hangingPunct="1">
              <a:buFontTx/>
              <a:buNone/>
            </a:pPr>
            <a:endParaRPr lang="ru-RU" altLang="ru-RU" sz="1600" dirty="0"/>
          </a:p>
        </p:txBody>
      </p:sp>
      <p:sp>
        <p:nvSpPr>
          <p:cNvPr id="8197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54490C2-10DB-4EEA-A2CD-8AC825F95B1B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6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8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8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8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8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89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789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78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78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78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78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/>
      <p:bldP spid="37892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624417" y="620713"/>
            <a:ext cx="10972800" cy="10668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составления уравнений ОВР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527051" y="1557338"/>
            <a:ext cx="10972800" cy="4895850"/>
          </a:xfrm>
        </p:spPr>
        <p:txBody>
          <a:bodyPr>
            <a:normAutofit fontScale="25000" lnSpcReduction="20000"/>
          </a:bodyPr>
          <a:lstStyle/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	</a:t>
            </a:r>
            <a:r>
              <a:rPr lang="ru-RU" alt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два метода составления уравнений ОВР: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9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метод электронного баланса;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9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ионно-электронный метод (метод </a:t>
            </a:r>
            <a:r>
              <a:rPr lang="ru-RU" altLang="ru-RU" sz="9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полуреакций</a:t>
            </a:r>
            <a:r>
              <a:rPr lang="ru-RU" altLang="ru-RU" sz="9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уравнениях </a:t>
            </a:r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-восстановительных реакций должен 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отражен «электронный» и «материальный» баланс. 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баланс</a:t>
            </a:r>
            <a:r>
              <a:rPr lang="ru-RU" sz="9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число электронов, «отданных» восстановителем, должно быть равно числу электронов, «принятых» окислителем. 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Материальный баланс</a:t>
            </a: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атомов одного элемента в левой и 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правой части уравнения должно быть одинаковым.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000" i="1" dirty="0"/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 </a:t>
            </a:r>
          </a:p>
        </p:txBody>
      </p:sp>
      <p:sp>
        <p:nvSpPr>
          <p:cNvPr id="922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BFF7F14-B2B1-4398-851A-A024ABB5F013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0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31801" y="549276"/>
            <a:ext cx="11425767" cy="6048375"/>
          </a:xfrm>
        </p:spPr>
        <p:txBody>
          <a:bodyPr>
            <a:normAutofit/>
          </a:bodyPr>
          <a:lstStyle/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altLang="ru-RU" sz="1800" dirty="0"/>
              <a:t>	</a:t>
            </a:r>
          </a:p>
          <a:p>
            <a:pPr marL="609600" indent="-60960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коэффициентов ОВР 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 электронного баланса 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</a:p>
          <a:p>
            <a:pPr marL="609600" indent="-60960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несколько этапов: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endParaRPr lang="ru-RU" altLang="ru-RU" sz="1600" dirty="0"/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записать схему реакции в молекулярной форме, например: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Na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Na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K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определить, атомы каких элементов изменяют степени окисления: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Na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Na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1DC8086-5C3B-4E29-B189-E445B694403A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6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4100" y="1124744"/>
            <a:ext cx="7748364" cy="573325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2000" y="655321"/>
            <a:ext cx="838200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составить электронные уравнения процессов окисления и</a:t>
            </a:r>
          </a:p>
          <a:p>
            <a:pPr marL="609600" indent="-609600" algn="ctr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восстановления:      </a:t>
            </a:r>
          </a:p>
          <a:p>
            <a:pPr marL="609600" indent="-609600" algn="ctr">
              <a:lnSpc>
                <a:spcPct val="90000"/>
              </a:lnSpc>
            </a:pP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окисление (восстановитель),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ctr">
              <a:lnSpc>
                <a:spcPct val="9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восстановление (окислитель);</a:t>
            </a:r>
          </a:p>
          <a:p>
            <a:pPr marL="609600" indent="-609600" algn="ctr">
              <a:lnSpc>
                <a:spcPct val="90000"/>
              </a:lnSpc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ctr">
              <a:lnSpc>
                <a:spcPct val="90000"/>
              </a:lnSpc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4)подобрать множители для окислителя и восстановителя согласно правилу; для этого определяется наименьшее общее кратное чисел 2 и 5, оно равно 10, поэтому множителями будут числа для восстановителя 5, для окислителя 2; затем умножить полученные электронные уравнения на наименьшие множители для установления баланса по электронам:</a:t>
            </a:r>
          </a:p>
          <a:p>
            <a:pPr marL="609600" indent="-609600" algn="just">
              <a:lnSpc>
                <a:spcPct val="90000"/>
              </a:lnSpc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ctr">
              <a:lnSpc>
                <a:spcPct val="90000"/>
              </a:lnSpc>
            </a:pP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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   5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609600" indent="-609600" algn="ctr">
              <a:lnSpc>
                <a:spcPct val="90000"/>
              </a:lnSpc>
            </a:pP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ru-RU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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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 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195142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31801" y="836614"/>
            <a:ext cx="11165417" cy="4325937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перенести из электронных уравнений в молекулярное уравнение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коэффициенты перед соответствующими элементами в уравнении реакции: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2KMnO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+ 5Na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2MnSO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+ 5Na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K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проверить выполнение закона сохранения массы веществ (число атомов каждого элемента в левой и правой частях уравнения должно быть одинаковым) и, если требуется, вводят новые или изменяют полученные коэффициенты: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2KMnO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+ 5Na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+ 3H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2MnSO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+ 5Na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K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+ 3H</a:t>
            </a:r>
            <a:r>
              <a:rPr lang="en-US" altLang="ru-RU" sz="2400" b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267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7DAD5E8-7E22-4229-9215-12CC132AD64C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69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61" y="214290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кислот с металлами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K Ca Na Mg Al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Zn Fe Cr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 Ni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1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Ag Hg Au</a:t>
            </a:r>
            <a:endParaRPr lang="ru-RU" sz="3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4280928"/>
              </p:ext>
            </p:extLst>
          </p:nvPr>
        </p:nvGraphicFramePr>
        <p:xfrm>
          <a:off x="259080" y="1706880"/>
          <a:ext cx="11380432" cy="479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51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31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70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451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14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Кислота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Металлы 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Продукты</a:t>
                      </a:r>
                    </a:p>
                    <a:p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Примечания</a:t>
                      </a:r>
                      <a:endParaRPr lang="ru-RU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2399">
                <a:tc rowSpan="2">
                  <a:txBody>
                    <a:bodyPr/>
                    <a:lstStyle/>
                    <a:p>
                      <a:r>
                        <a:rPr lang="x-none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HCl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SO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4</a:t>
                      </a:r>
                      <a:r>
                        <a:rPr lang="ru-RU" sz="1200" b="1" baseline="0" dirty="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 </a:t>
                      </a:r>
                      <a:r>
                        <a:rPr lang="x-none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разб 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x-none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Н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x-none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08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после Н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реагируют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782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SO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4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конц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до 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S 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(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S)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Fe, Al, Cr:</a:t>
                      </a:r>
                      <a:r>
                        <a:rPr lang="ru-RU" sz="1100" b="1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Э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О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3</a:t>
                      </a:r>
                      <a:r>
                        <a:rPr lang="ru-RU" sz="1050" b="1" dirty="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 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+ H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О + 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Пассиввация!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8651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после 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SO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864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HNO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3 </a:t>
                      </a:r>
                      <a:r>
                        <a:rPr lang="x-none" sz="1800" b="1" kern="120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конц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latin typeface="ial"/>
                        <a:ea typeface="Times New Roman"/>
                        <a:cs typeface="ial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Все кроме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благородных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NO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Fe, Al, Cr:</a:t>
                      </a:r>
                      <a:r>
                        <a:rPr lang="ru-RU" sz="1550" b="1" dirty="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Э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О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3</a:t>
                      </a:r>
                      <a:r>
                        <a:rPr lang="ru-RU" sz="1100" b="1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+ H</a:t>
                      </a:r>
                      <a:r>
                        <a:rPr lang="x-none" sz="10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О + </a:t>
                      </a:r>
                      <a:r>
                        <a:rPr lang="en-US" sz="1550" b="1" dirty="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NO</a:t>
                      </a: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55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Пассиввация!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782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HNO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3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разб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до 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N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O, N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782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после 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NO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7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HNO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3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ial"/>
                          <a:ea typeface="Times New Roman"/>
                          <a:cs typeface="ial"/>
                        </a:rPr>
                        <a:t>оч.разб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до 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Соль 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2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О</a:t>
                      </a:r>
                      <a:r>
                        <a:rPr lang="x-none" sz="1800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+ 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NH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4</a:t>
                      </a:r>
                      <a:r>
                        <a:rPr lang="x-none" sz="18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NO </a:t>
                      </a:r>
                      <a:r>
                        <a:rPr lang="x-none" sz="1200" b="1">
                          <a:solidFill>
                            <a:srgbClr val="000000"/>
                          </a:solidFill>
                          <a:latin typeface="mes New Roman"/>
                          <a:ea typeface="Times New Roman"/>
                          <a:cs typeface="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584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b="1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="1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разб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окислитель Н</a:t>
            </a:r>
            <a:r>
              <a:rPr lang="ru-RU" altLang="ru-RU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altLang="ru-RU" dirty="0">
                <a:solidFill>
                  <a:srgbClr val="C00000"/>
                </a:solidFill>
              </a:rPr>
              <a:t>  </a:t>
            </a:r>
            <a:r>
              <a:rPr lang="en-US" altLang="ru-RU" b="1" dirty="0">
                <a:solidFill>
                  <a:srgbClr val="C00000"/>
                </a:solidFill>
              </a:rPr>
              <a:t>H</a:t>
            </a:r>
            <a:r>
              <a:rPr lang="en-US" altLang="ru-RU" b="1" baseline="-25000" dirty="0">
                <a:solidFill>
                  <a:srgbClr val="C00000"/>
                </a:solidFill>
              </a:rPr>
              <a:t>2</a:t>
            </a:r>
            <a:r>
              <a:rPr lang="ru-RU" altLang="ru-RU" dirty="0">
                <a:solidFill>
                  <a:srgbClr val="FFFF00"/>
                </a:solidFill>
              </a:rPr>
              <a:t> </a:t>
            </a:r>
            <a:r>
              <a:rPr lang="ru-RU" altLang="ru-RU" dirty="0">
                <a:solidFill>
                  <a:srgbClr val="00CC66"/>
                </a:solidFill>
              </a:rPr>
              <a:t>-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восстановления металлом, стоящим в электрохимическом ряду напряжения до водорода</a:t>
            </a:r>
          </a:p>
          <a:p>
            <a:pPr>
              <a:spcBef>
                <a:spcPts val="2400"/>
              </a:spcBef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разб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ZnSO</a:t>
            </a:r>
            <a:r>
              <a:rPr lang="en-US" alt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  </a:t>
            </a:r>
            <a:endParaRPr lang="ru-RU" altLang="ru-RU" sz="3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400"/>
              </a:spcBef>
              <a:buFontTx/>
              <a:buNone/>
            </a:pPr>
            <a:endParaRPr lang="en-US" altLang="ru-RU" sz="3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altLang="ru-RU" sz="3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ẽ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altLang="ru-RU" sz="3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         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восстановитель, процесс окисления</a:t>
            </a:r>
          </a:p>
          <a:p>
            <a:pPr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sz="3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ẽ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sz="3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1 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окислитель, процесс восстановления</a:t>
            </a:r>
          </a:p>
          <a:p>
            <a:pPr>
              <a:spcBef>
                <a:spcPts val="2400"/>
              </a:spcBef>
              <a:buFontTx/>
              <a:buNone/>
            </a:pPr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3972985" y="4862623"/>
            <a:ext cx="838200" cy="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405464"/>
      </p:ext>
    </p:extLst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8AD63A3-1B75-4EFF-8E5E-203518A8FAA6}" type="slidenum">
              <a:rPr lang="ru-RU" altLang="ru-RU" sz="1800" smtClean="0">
                <a:solidFill>
                  <a:srgbClr val="FFFFFF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ru-RU" altLang="ru-RU" sz="18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289560" y="274320"/>
            <a:ext cx="11470640" cy="568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b="1" dirty="0" err="1">
                <a:latin typeface="Times New Roman" pitchFamily="18" charset="0"/>
              </a:rPr>
              <a:t>Окислительно</a:t>
            </a:r>
            <a:r>
              <a:rPr lang="ru-RU" altLang="ru-RU" b="1" dirty="0">
                <a:latin typeface="Times New Roman" pitchFamily="18" charset="0"/>
              </a:rPr>
              <a:t>-восстановительные реакции (ОВР)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sz="2400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b="1" dirty="0" err="1">
                <a:solidFill>
                  <a:srgbClr val="FF0000"/>
                </a:solidFill>
                <a:latin typeface="Times New Roman" pitchFamily="18" charset="0"/>
              </a:rPr>
              <a:t>Окислительно</a:t>
            </a: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</a:rPr>
              <a:t>-восстановительными реакциями (ОВР)</a:t>
            </a:r>
            <a:r>
              <a:rPr lang="ru-RU" altLang="ru-RU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dirty="0">
                <a:latin typeface="Times New Roman" pitchFamily="18" charset="0"/>
              </a:rPr>
              <a:t>называют реакции, протекающие с изменением степеней окисления участвующих в них элементов.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b="1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b="1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b="1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</a:rPr>
              <a:t>Степень окисления (окислительное число, состояние окисления)</a:t>
            </a:r>
            <a:r>
              <a:rPr lang="ru-RU" altLang="ru-RU" dirty="0">
                <a:latin typeface="Times New Roman" pitchFamily="18" charset="0"/>
              </a:rPr>
              <a:t> – это условный заряд атома в молекуле, вычисленный согласно предположению, что молекула состоит только из ионов.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r>
              <a:rPr lang="ru-RU" dirty="0"/>
              <a:t>В отличие от валентности, степень окисления может быть положительной, отрицательной, равной нулю.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endParaRPr lang="ru-RU" altLang="ru-RU" baseline="30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ru-RU" altLang="ru-RU" sz="2400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540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28600" y="365125"/>
            <a:ext cx="11125200" cy="1325563"/>
          </a:xfrm>
        </p:spPr>
        <p:txBody>
          <a:bodyPr/>
          <a:lstStyle/>
          <a:p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цинка с концентрированной серной кислотой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609600" y="1905000"/>
            <a:ext cx="10972800" cy="4221163"/>
          </a:xfrm>
        </p:spPr>
        <p:txBody>
          <a:bodyPr/>
          <a:lstStyle/>
          <a:p>
            <a:pPr algn="ctr">
              <a:spcBef>
                <a:spcPts val="2400"/>
              </a:spcBef>
              <a:buFontTx/>
              <a:buNone/>
            </a:pP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4Zn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5H</a:t>
            </a: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4ZnSO</a:t>
            </a: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+ 4H</a:t>
            </a: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2400"/>
              </a:spcBef>
              <a:buFontTx/>
              <a:buNone/>
            </a:pPr>
            <a:r>
              <a:rPr lang="en-US" alt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ẽ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ru-RU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    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восстановитель, процесс окисления</a:t>
            </a:r>
          </a:p>
          <a:p>
            <a:pPr algn="ctr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ẽ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окислитель, процесс восстановления</a:t>
            </a:r>
          </a:p>
          <a:p>
            <a:pPr algn="ctr"/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4790018" y="3504673"/>
            <a:ext cx="990600" cy="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810266"/>
      </p:ext>
    </p:extLst>
  </p:cSld>
  <p:clrMapOvr>
    <a:masterClrMapping/>
  </p:clrMapOvr>
  <p:transition spd="slow"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</p:spPr>
        <p:txBody>
          <a:bodyPr/>
          <a:lstStyle/>
          <a:p>
            <a:pPr algn="ctr"/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b="1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="1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r>
              <a:rPr lang="ru-RU" alt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</a:t>
            </a:r>
            <a:r>
              <a:rPr lang="en-US" alt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altLang="ru-RU" sz="4000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ru-RU" alt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00600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None/>
              <a:defRPr/>
            </a:pPr>
            <a:r>
              <a:rPr lang="ru-RU" sz="26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металл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– Zn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+ 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</a:p>
          <a:p>
            <a:pPr>
              <a:buFontTx/>
              <a:buNone/>
              <a:defRPr/>
            </a:pP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 средней активности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en-US" sz="2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+ 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неактивный металл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(после 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200" b="1" baseline="-25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 (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нагревании)</a:t>
            </a:r>
          </a:p>
          <a:p>
            <a:pPr>
              <a:buFontTx/>
              <a:buNone/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+ 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(КОНЦ.)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реагирует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при обычной температуре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пассивируются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Cr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</a:t>
            </a:r>
            <a:endParaRPr lang="en-US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946400" y="2438400"/>
            <a:ext cx="538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946400" y="4419600"/>
            <a:ext cx="548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844800" y="5257800"/>
            <a:ext cx="548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44800" y="6096000"/>
            <a:ext cx="548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600200" y="2463800"/>
            <a:ext cx="1371600" cy="1320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247900" y="3340100"/>
            <a:ext cx="685800" cy="711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V="1">
            <a:off x="2286000" y="4699000"/>
            <a:ext cx="609600" cy="5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1651000" y="4902200"/>
            <a:ext cx="1371600" cy="101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946400" y="3352800"/>
            <a:ext cx="538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591638" y="2436283"/>
            <a:ext cx="304800" cy="4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7722659" y="3290782"/>
            <a:ext cx="304800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 flipH="1" flipV="1">
            <a:off x="7911678" y="4327631"/>
            <a:ext cx="304800" cy="4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356796"/>
      </p:ext>
    </p:extLst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762000"/>
          </a:xfrm>
        </p:spPr>
        <p:txBody>
          <a:bodyPr/>
          <a:lstStyle/>
          <a:p>
            <a:pPr algn="ctr"/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altLang="ru-RU" b="1" u="sng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окислитель </a:t>
            </a:r>
            <a:r>
              <a:rPr lang="en-US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609600" y="914400"/>
            <a:ext cx="10972800" cy="5638800"/>
          </a:xfrm>
        </p:spPr>
        <p:txBody>
          <a:bodyPr>
            <a:normAutofit fontScale="62500" lnSpcReduction="20000"/>
          </a:bodyPr>
          <a:lstStyle/>
          <a:p>
            <a:pPr>
              <a:buFontTx/>
              <a:buNone/>
              <a:defRPr/>
            </a:pP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</a:t>
            </a:r>
          </a:p>
          <a:p>
            <a:pPr>
              <a:buFontTx/>
              <a:buNone/>
              <a:defRPr/>
            </a:pP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    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реагирует                         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независимо от активности металла</a:t>
            </a:r>
          </a:p>
          <a:p>
            <a:pPr>
              <a:buFontTx/>
              <a:buNone/>
              <a:defRPr/>
            </a:pP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b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обычной температуре пассируют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Cr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металл                                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 средней активности                        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b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неактивный металл (после Н</a:t>
            </a:r>
            <a:r>
              <a:rPr lang="ru-RU" sz="2200" b="1" baseline="-25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  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ru-RU" sz="22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+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металл                 </a:t>
            </a: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Соль+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22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оч.разб</a:t>
            </a:r>
            <a:r>
              <a:rPr lang="ru-RU" sz="2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  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ru-RU" sz="1800" dirty="0"/>
          </a:p>
          <a:p>
            <a:pPr>
              <a:buFontTx/>
              <a:buNone/>
              <a:defRPr/>
            </a:pPr>
            <a:r>
              <a:rPr lang="ru-RU" sz="1800" dirty="0"/>
              <a:t>                                                                                                                 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625600" y="5486400"/>
            <a:ext cx="650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6579658" y="2376382"/>
            <a:ext cx="304800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336800" y="1447800"/>
            <a:ext cx="5892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336801" y="1905000"/>
            <a:ext cx="5892799" cy="153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336800" y="2743200"/>
            <a:ext cx="5892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422400" y="1447800"/>
            <a:ext cx="914400" cy="457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422400" y="2209800"/>
            <a:ext cx="914400" cy="533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6376460" y="4038334"/>
            <a:ext cx="304800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6419218" y="4647141"/>
            <a:ext cx="304800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6404771" y="5152444"/>
            <a:ext cx="303213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336800" y="3581399"/>
            <a:ext cx="5791200" cy="1539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336800" y="4419600"/>
            <a:ext cx="5791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336800" y="5029200"/>
            <a:ext cx="5791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1422400" y="3733800"/>
            <a:ext cx="914400" cy="533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1422400" y="4572000"/>
            <a:ext cx="914400" cy="457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307716"/>
      </p:ext>
    </p:extLst>
  </p:cSld>
  <p:clrMapOvr>
    <a:masterClrMapping/>
  </p:clrMapOvr>
  <p:transition spd="slow"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2376264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приведите продукты реакций;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уравняйте реакции методом электронного баланса;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укажите окислитель и восстановитель.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428869"/>
            <a:ext cx="10972800" cy="3697295"/>
          </a:xfrm>
        </p:spPr>
        <p:txBody>
          <a:bodyPr/>
          <a:lstStyle/>
          <a:p>
            <a:pPr>
              <a:buNone/>
            </a:pPr>
            <a:r>
              <a:rPr lang="en-US" sz="4800" dirty="0"/>
              <a:t>Zn+ H</a:t>
            </a:r>
            <a:r>
              <a:rPr lang="en-US" sz="4800" baseline="-25000" dirty="0"/>
              <a:t>2</a:t>
            </a:r>
            <a:r>
              <a:rPr lang="en-US" sz="4800" dirty="0"/>
              <a:t>SO</a:t>
            </a:r>
            <a:r>
              <a:rPr lang="en-US" sz="4800" baseline="-25000" dirty="0"/>
              <a:t>4</a:t>
            </a:r>
            <a:r>
              <a:rPr lang="en-US" sz="4800" dirty="0"/>
              <a:t> (</a:t>
            </a:r>
            <a:r>
              <a:rPr lang="ru-RU" sz="4800" dirty="0" err="1"/>
              <a:t>разб</a:t>
            </a:r>
            <a:r>
              <a:rPr lang="en-US" sz="4800" dirty="0"/>
              <a:t>) →</a:t>
            </a:r>
            <a:endParaRPr lang="ru-RU" sz="4800" dirty="0"/>
          </a:p>
          <a:p>
            <a:pPr>
              <a:buNone/>
            </a:pPr>
            <a:r>
              <a:rPr lang="en-US" sz="4800" dirty="0"/>
              <a:t>Cu+ H</a:t>
            </a:r>
            <a:r>
              <a:rPr lang="en-US" sz="4800" baseline="-25000" dirty="0"/>
              <a:t>2</a:t>
            </a:r>
            <a:r>
              <a:rPr lang="en-US" sz="4800" dirty="0"/>
              <a:t>SO</a:t>
            </a:r>
            <a:r>
              <a:rPr lang="en-US" sz="4800" baseline="-25000" dirty="0"/>
              <a:t>4</a:t>
            </a:r>
            <a:r>
              <a:rPr lang="en-US" sz="4800" dirty="0"/>
              <a:t> (</a:t>
            </a:r>
            <a:r>
              <a:rPr lang="ru-RU" sz="4800" dirty="0" err="1"/>
              <a:t>разб</a:t>
            </a:r>
            <a:r>
              <a:rPr lang="en-US" sz="4800" dirty="0"/>
              <a:t>) →</a:t>
            </a:r>
            <a:endParaRPr lang="ru-RU" sz="4800" dirty="0"/>
          </a:p>
          <a:p>
            <a:pPr>
              <a:buNone/>
            </a:pPr>
            <a:r>
              <a:rPr lang="en-US" sz="4800" dirty="0"/>
              <a:t>Zn+ H</a:t>
            </a:r>
            <a:r>
              <a:rPr lang="en-US" sz="4800" baseline="-25000" dirty="0"/>
              <a:t>2</a:t>
            </a:r>
            <a:r>
              <a:rPr lang="en-US" sz="4800" dirty="0"/>
              <a:t>SO</a:t>
            </a:r>
            <a:r>
              <a:rPr lang="en-US" sz="4800" baseline="-25000" dirty="0"/>
              <a:t>4</a:t>
            </a:r>
            <a:r>
              <a:rPr lang="en-US" sz="4800" dirty="0"/>
              <a:t> (</a:t>
            </a:r>
            <a:r>
              <a:rPr lang="ru-RU" sz="4800" dirty="0" err="1"/>
              <a:t>конц</a:t>
            </a:r>
            <a:r>
              <a:rPr lang="en-US" sz="4800" dirty="0"/>
              <a:t>) →</a:t>
            </a:r>
            <a:endParaRPr lang="ru-RU" sz="4800" dirty="0"/>
          </a:p>
          <a:p>
            <a:pPr>
              <a:buNone/>
            </a:pPr>
            <a:r>
              <a:rPr lang="en-US" sz="4800" dirty="0"/>
              <a:t>Cu+ H</a:t>
            </a:r>
            <a:r>
              <a:rPr lang="en-US" sz="4800" baseline="-25000" dirty="0"/>
              <a:t>2</a:t>
            </a:r>
            <a:r>
              <a:rPr lang="en-US" sz="4800" dirty="0"/>
              <a:t>SO</a:t>
            </a:r>
            <a:r>
              <a:rPr lang="en-US" sz="4800" baseline="-25000" dirty="0"/>
              <a:t>4</a:t>
            </a:r>
            <a:r>
              <a:rPr lang="en-US" sz="4800" dirty="0"/>
              <a:t> (</a:t>
            </a:r>
            <a:r>
              <a:rPr lang="ru-RU" sz="4800" dirty="0" err="1"/>
              <a:t>конц</a:t>
            </a:r>
            <a:r>
              <a:rPr lang="en-US" sz="4800" dirty="0"/>
              <a:t>) →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176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</p:spPr>
        <p:txBody>
          <a:bodyPr/>
          <a:lstStyle/>
          <a:p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восстановления  </a:t>
            </a:r>
            <a:r>
              <a:rPr lang="en-US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alt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различных средах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1277600" cy="45259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  <a:defRPr/>
            </a:pPr>
            <a:r>
              <a:rPr lang="en-US" sz="2800" b="1" dirty="0">
                <a:solidFill>
                  <a:srgbClr val="FF0000"/>
                </a:solidFill>
              </a:rPr>
              <a:t>                      </a:t>
            </a:r>
            <a:r>
              <a:rPr lang="ru-RU" sz="2800" b="1" dirty="0">
                <a:solidFill>
                  <a:srgbClr val="FF0000"/>
                </a:solidFill>
              </a:rPr>
              <a:t>      Н</a:t>
            </a:r>
            <a:r>
              <a:rPr lang="ru-RU" sz="2800" b="1" baseline="30000" dirty="0">
                <a:solidFill>
                  <a:srgbClr val="FF0000"/>
                </a:solidFill>
              </a:rPr>
              <a:t>+</a:t>
            </a:r>
            <a:endParaRPr lang="ru-RU" sz="2800" b="1" dirty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en-US" sz="2800" b="1" dirty="0"/>
              <a:t>                                     </a:t>
            </a:r>
            <a:r>
              <a:rPr lang="ru-RU" sz="2800" b="1" dirty="0"/>
              <a:t>       </a:t>
            </a:r>
            <a:r>
              <a:rPr lang="en-US" sz="2800" b="1" dirty="0"/>
              <a:t>  </a:t>
            </a:r>
            <a:r>
              <a:rPr lang="ru-RU" sz="2800" b="1" dirty="0"/>
              <a:t>                              </a:t>
            </a:r>
            <a:r>
              <a:rPr lang="en-US" sz="2800" b="1" dirty="0"/>
              <a:t>Mn</a:t>
            </a:r>
            <a:r>
              <a:rPr lang="en-US" sz="2800" b="1" baseline="30000" dirty="0"/>
              <a:t>+2</a:t>
            </a:r>
            <a:r>
              <a:rPr lang="ru-RU" sz="2800" b="1" dirty="0"/>
              <a:t>, бесцветный </a:t>
            </a:r>
          </a:p>
          <a:p>
            <a:pPr>
              <a:buFontTx/>
              <a:buNone/>
              <a:defRPr/>
            </a:pPr>
            <a:r>
              <a:rPr lang="ru-RU" sz="2800" b="1" dirty="0"/>
              <a:t>                                                                                     раствор</a:t>
            </a:r>
            <a:endParaRPr lang="en-US" sz="2800" b="1" dirty="0"/>
          </a:p>
          <a:p>
            <a:pPr>
              <a:buFontTx/>
              <a:buNone/>
              <a:defRPr/>
            </a:pPr>
            <a:r>
              <a:rPr lang="en-US" sz="2800" b="1" dirty="0"/>
              <a:t>                     </a:t>
            </a:r>
            <a:r>
              <a:rPr lang="ru-RU" sz="2800" b="1" dirty="0"/>
              <a:t>     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en-US" sz="2800" b="1" baseline="-25000" dirty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O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sz="2800" b="1" dirty="0">
                <a:solidFill>
                  <a:srgbClr val="FF33CC"/>
                </a:solidFill>
              </a:rPr>
              <a:t> </a:t>
            </a:r>
            <a:r>
              <a:rPr lang="en-US" sz="2800" b="1" dirty="0">
                <a:solidFill>
                  <a:srgbClr val="FF33CC"/>
                </a:solidFill>
              </a:rPr>
              <a:t>KMnO</a:t>
            </a:r>
            <a:r>
              <a:rPr lang="en-US" sz="2800" b="1" baseline="-25000" dirty="0">
                <a:solidFill>
                  <a:srgbClr val="FF33CC"/>
                </a:solidFill>
              </a:rPr>
              <a:t>4</a:t>
            </a:r>
            <a:r>
              <a:rPr lang="en-US" sz="2800" b="1" dirty="0"/>
              <a:t>                         </a:t>
            </a:r>
            <a:r>
              <a:rPr lang="ru-RU" sz="2800" b="1" dirty="0"/>
              <a:t>       </a:t>
            </a:r>
            <a:r>
              <a:rPr lang="en-US" sz="2800" b="1" dirty="0"/>
              <a:t> </a:t>
            </a:r>
            <a:r>
              <a:rPr lang="ru-RU" sz="2800" b="1" dirty="0"/>
              <a:t>                             </a:t>
            </a:r>
            <a:r>
              <a:rPr lang="en-US" sz="2800" b="1" dirty="0">
                <a:solidFill>
                  <a:srgbClr val="996633"/>
                </a:solidFill>
              </a:rPr>
              <a:t>MnO</a:t>
            </a:r>
            <a:r>
              <a:rPr lang="en-US" sz="2800" b="1" baseline="-25000" dirty="0">
                <a:solidFill>
                  <a:srgbClr val="996633"/>
                </a:solidFill>
              </a:rPr>
              <a:t>2</a:t>
            </a:r>
            <a:r>
              <a:rPr lang="ru-RU" sz="2800" b="1" dirty="0">
                <a:solidFill>
                  <a:srgbClr val="996633"/>
                </a:solidFill>
              </a:rPr>
              <a:t>, бурый </a:t>
            </a:r>
          </a:p>
          <a:p>
            <a:pPr>
              <a:buFontTx/>
              <a:buNone/>
              <a:defRPr/>
            </a:pPr>
            <a:r>
              <a:rPr lang="en-US" sz="2800" b="1" dirty="0">
                <a:solidFill>
                  <a:srgbClr val="FF33CC"/>
                </a:solidFill>
              </a:rPr>
              <a:t>(MnO</a:t>
            </a:r>
            <a:r>
              <a:rPr lang="en-US" sz="2800" b="1" baseline="-25000" dirty="0">
                <a:solidFill>
                  <a:srgbClr val="FF33CC"/>
                </a:solidFill>
              </a:rPr>
              <a:t>4</a:t>
            </a:r>
            <a:r>
              <a:rPr lang="en-US" sz="2800" b="1" baseline="30000" dirty="0">
                <a:solidFill>
                  <a:srgbClr val="FF33CC"/>
                </a:solidFill>
              </a:rPr>
              <a:t>-</a:t>
            </a:r>
            <a:r>
              <a:rPr lang="en-US" sz="2800" b="1" dirty="0">
                <a:solidFill>
                  <a:srgbClr val="FF33CC"/>
                </a:solidFill>
              </a:rPr>
              <a:t>) </a:t>
            </a:r>
            <a:r>
              <a:rPr lang="ru-RU" sz="2800" b="1" dirty="0">
                <a:solidFill>
                  <a:srgbClr val="FF33CC"/>
                </a:solidFill>
              </a:rPr>
              <a:t>                                                                        </a:t>
            </a:r>
            <a:r>
              <a:rPr lang="ru-RU" sz="2800" b="1" dirty="0">
                <a:solidFill>
                  <a:srgbClr val="996633"/>
                </a:solidFill>
              </a:rPr>
              <a:t>осадок</a:t>
            </a:r>
            <a:r>
              <a:rPr lang="en-US" sz="2800" b="1" dirty="0">
                <a:solidFill>
                  <a:srgbClr val="996633"/>
                </a:solidFill>
              </a:rPr>
              <a:t> </a:t>
            </a:r>
            <a:r>
              <a:rPr lang="en-US" sz="2800" b="1" dirty="0"/>
              <a:t>     </a:t>
            </a:r>
          </a:p>
          <a:p>
            <a:pPr>
              <a:buFontTx/>
              <a:buNone/>
              <a:defRPr/>
            </a:pPr>
            <a:r>
              <a:rPr lang="ru-RU" sz="2800" b="1" dirty="0">
                <a:solidFill>
                  <a:srgbClr val="0070C0"/>
                </a:solidFill>
              </a:rPr>
              <a:t>                          </a:t>
            </a:r>
            <a:r>
              <a:rPr lang="en-US" sz="2800" b="1" dirty="0">
                <a:solidFill>
                  <a:srgbClr val="0070C0"/>
                </a:solidFill>
              </a:rPr>
              <a:t>    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OH</a:t>
            </a:r>
            <a:r>
              <a:rPr lang="en-US" sz="2800" b="1" baseline="30000" dirty="0">
                <a:solidFill>
                  <a:srgbClr val="0070C0"/>
                </a:solidFill>
              </a:rPr>
              <a:t>-</a:t>
            </a:r>
            <a:endParaRPr lang="en-US" sz="2800" b="1" dirty="0">
              <a:solidFill>
                <a:srgbClr val="0070C0"/>
              </a:solidFill>
            </a:endParaRPr>
          </a:p>
          <a:p>
            <a:pPr>
              <a:buFontTx/>
              <a:buNone/>
              <a:defRPr/>
            </a:pPr>
            <a:r>
              <a:rPr lang="en-US" sz="2800" b="1" dirty="0"/>
              <a:t>                                   </a:t>
            </a:r>
            <a:r>
              <a:rPr lang="ru-RU" sz="2800" b="1" dirty="0"/>
              <a:t>         </a:t>
            </a:r>
            <a:r>
              <a:rPr lang="en-US" sz="2800" b="1" dirty="0"/>
              <a:t>  </a:t>
            </a:r>
            <a:r>
              <a:rPr lang="ru-RU" sz="2800" b="1" dirty="0"/>
              <a:t>                                     </a:t>
            </a:r>
            <a:r>
              <a:rPr lang="en-US" sz="2800" b="1" dirty="0">
                <a:solidFill>
                  <a:srgbClr val="009900"/>
                </a:solidFill>
              </a:rPr>
              <a:t>MnO</a:t>
            </a:r>
            <a:r>
              <a:rPr lang="en-US" sz="2800" b="1" baseline="-25000" dirty="0">
                <a:solidFill>
                  <a:srgbClr val="009900"/>
                </a:solidFill>
              </a:rPr>
              <a:t>4</a:t>
            </a:r>
            <a:r>
              <a:rPr lang="en-US" sz="2800" b="1" baseline="30000" dirty="0">
                <a:solidFill>
                  <a:srgbClr val="009900"/>
                </a:solidFill>
              </a:rPr>
              <a:t>2-</a:t>
            </a:r>
            <a:r>
              <a:rPr lang="ru-RU" sz="2800" b="1" dirty="0">
                <a:solidFill>
                  <a:srgbClr val="009900"/>
                </a:solidFill>
              </a:rPr>
              <a:t>,раствор </a:t>
            </a:r>
          </a:p>
          <a:p>
            <a:pPr>
              <a:buFontTx/>
              <a:buNone/>
              <a:defRPr/>
            </a:pPr>
            <a:r>
              <a:rPr lang="ru-RU" sz="2800" b="1" dirty="0">
                <a:solidFill>
                  <a:srgbClr val="009900"/>
                </a:solidFill>
              </a:rPr>
              <a:t>                                                    </a:t>
            </a:r>
            <a:r>
              <a:rPr lang="en-US" sz="2800" b="1" dirty="0">
                <a:solidFill>
                  <a:srgbClr val="009900"/>
                </a:solidFill>
              </a:rPr>
              <a:t>    </a:t>
            </a:r>
            <a:r>
              <a:rPr lang="ru-RU" sz="2800" b="1" dirty="0">
                <a:solidFill>
                  <a:srgbClr val="009900"/>
                </a:solidFill>
              </a:rPr>
              <a:t>                        зеленого цвета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38400" y="2362200"/>
            <a:ext cx="396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438400" y="3886200"/>
            <a:ext cx="396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438400" y="5410200"/>
            <a:ext cx="396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638300" y="2552700"/>
            <a:ext cx="990600" cy="6096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V="1">
            <a:off x="1841500" y="4813300"/>
            <a:ext cx="685800" cy="508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393507"/>
      </p:ext>
    </p:extLst>
  </p:cSld>
  <p:clrMapOvr>
    <a:masterClrMapping/>
  </p:clrMapOvr>
  <p:transition spd="slow"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2434282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приведите схему реакций;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уравняйте реакции методом электронного баланса;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укажите окислитель и восстановитель.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852937"/>
            <a:ext cx="10972800" cy="3004957"/>
          </a:xfrm>
        </p:spPr>
        <p:txBody>
          <a:bodyPr/>
          <a:lstStyle/>
          <a:p>
            <a:pPr>
              <a:buNone/>
            </a:pPr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3</a:t>
            </a:r>
            <a:r>
              <a:rPr lang="en-US" dirty="0"/>
              <a:t> + KMnO</a:t>
            </a:r>
            <a:r>
              <a:rPr lang="en-US" baseline="-25000" dirty="0"/>
              <a:t>4</a:t>
            </a:r>
            <a:r>
              <a:rPr lang="en-US" dirty="0"/>
              <a:t> + …..</a:t>
            </a:r>
            <a:r>
              <a:rPr lang="ru-RU" dirty="0"/>
              <a:t>  </a:t>
            </a:r>
            <a:r>
              <a:rPr lang="en-US" dirty="0"/>
              <a:t>→ 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+ MnSO</a:t>
            </a:r>
            <a:r>
              <a:rPr lang="en-US" baseline="-25000" dirty="0"/>
              <a:t>4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3</a:t>
            </a:r>
            <a:r>
              <a:rPr lang="en-US" dirty="0"/>
              <a:t> + KMnO</a:t>
            </a:r>
            <a:r>
              <a:rPr lang="en-US" baseline="-25000" dirty="0"/>
              <a:t>4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O→ 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+….. + KOH</a:t>
            </a: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3</a:t>
            </a:r>
            <a:r>
              <a:rPr lang="en-US" dirty="0"/>
              <a:t> + KMnO</a:t>
            </a:r>
            <a:r>
              <a:rPr lang="en-US" baseline="-25000" dirty="0"/>
              <a:t>4</a:t>
            </a:r>
            <a:r>
              <a:rPr lang="en-US" dirty="0"/>
              <a:t> + …..</a:t>
            </a:r>
            <a:r>
              <a:rPr lang="ru-RU" dirty="0"/>
              <a:t>  →</a:t>
            </a:r>
            <a:r>
              <a:rPr lang="en-US" dirty="0"/>
              <a:t> K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+K</a:t>
            </a:r>
            <a:r>
              <a:rPr lang="en-US" baseline="-25000" dirty="0"/>
              <a:t>2</a:t>
            </a:r>
            <a:r>
              <a:rPr lang="en-US" dirty="0"/>
              <a:t>MnO</a:t>
            </a:r>
            <a:r>
              <a:rPr lang="en-US" baseline="-25000" dirty="0"/>
              <a:t>4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118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Пероксид водорода в </a:t>
            </a:r>
            <a:r>
              <a:rPr lang="ru-RU" alt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-восстановительных реакциях</a:t>
            </a:r>
          </a:p>
        </p:txBody>
      </p:sp>
      <p:graphicFrame>
        <p:nvGraphicFramePr>
          <p:cNvPr id="25653" name="Group 53"/>
          <p:cNvGraphicFramePr>
            <a:graphicFrameLocks noGrp="1"/>
          </p:cNvGraphicFramePr>
          <p:nvPr>
            <p:ph idx="1"/>
          </p:nvPr>
        </p:nvGraphicFramePr>
        <p:xfrm>
          <a:off x="143934" y="2060576"/>
          <a:ext cx="11808884" cy="4522789"/>
        </p:xfrm>
        <a:graphic>
          <a:graphicData uri="http://schemas.openxmlformats.org/drawingml/2006/table">
            <a:tbl>
              <a:tblPr/>
              <a:tblGrid>
                <a:gridCol w="3111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9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280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Среда раствора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Окисление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(Н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-восстановитель)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Восстановление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(Н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-окислитель)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28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кислая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+ 2Н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+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–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+2Н</a:t>
                      </a:r>
                      <a:r>
                        <a:rPr kumimoji="0" lang="ru-RU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+2е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2Н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+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2О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щелочная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+2ОН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+2Н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–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2ОН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+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2О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)</a:t>
                      </a:r>
                      <a:endParaRPr kumimoji="0" lang="ru-RU" sz="2400" b="0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нейтральная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- 2е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+ 2Н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+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–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  <a:endParaRPr kumimoji="0" lang="ru-RU" sz="2800" b="0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2ОН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endParaRPr kumimoji="0" lang="ru-RU" sz="2800" b="0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(О</a:t>
                      </a:r>
                      <a:r>
                        <a:rPr kumimoji="0" lang="ru-RU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+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2е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→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2О</a:t>
                      </a:r>
                      <a:r>
                        <a:rPr kumimoji="0" 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)</a:t>
                      </a:r>
                      <a:endParaRPr kumimoji="0" lang="ru-RU" sz="2400" b="0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418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14591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влияющие на ОВР</a:t>
            </a:r>
          </a:p>
        </p:txBody>
      </p:sp>
    </p:spTree>
    <p:extLst>
      <p:ext uri="{BB962C8B-B14F-4D97-AF65-F5344CB8AC3E}">
        <p14:creationId xmlns:p14="http://schemas.microsoft.com/office/powerpoint/2010/main" val="1625404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624417" y="1052514"/>
            <a:ext cx="10972800" cy="4325937"/>
          </a:xfrm>
        </p:spPr>
        <p:txBody>
          <a:bodyPr>
            <a:normAutofit fontScale="92500"/>
          </a:bodyPr>
          <a:lstStyle/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	</a:t>
            </a:r>
            <a:endParaRPr lang="ru-RU" altLang="ru-RU" sz="2400" dirty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</a:t>
            </a:r>
            <a:r>
              <a:rPr lang="ru-RU" altLang="ru-RU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изменяться характер протекания реакции между одними и теми же веществами. 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Часто на протекание реакций оказывает влияние </a:t>
            </a:r>
            <a:r>
              <a:rPr lang="ru-RU" altLang="ru-RU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концентрация вещества и температура.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реакция взаимодействия хлора с водой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холоде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разбавленным раствором щелочи протекает с образованием гипохлоритов и хлоридов:</a:t>
            </a: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dirty="0">
              <a:cs typeface="Times New Roman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dirty="0">
                <a:cs typeface="Times New Roman" pitchFamily="18" charset="0"/>
              </a:rPr>
              <a:t>Cl</a:t>
            </a:r>
            <a:r>
              <a:rPr lang="en-US" altLang="ru-RU" baseline="-30000" dirty="0">
                <a:cs typeface="Times New Roman" pitchFamily="18" charset="0"/>
              </a:rPr>
              <a:t>2</a:t>
            </a:r>
            <a:r>
              <a:rPr lang="en-US" altLang="ru-RU" dirty="0">
                <a:cs typeface="Times New Roman" pitchFamily="18" charset="0"/>
              </a:rPr>
              <a:t> + 2NaOH = </a:t>
            </a:r>
            <a:r>
              <a:rPr lang="en-US" altLang="ru-RU" dirty="0" err="1">
                <a:cs typeface="Times New Roman" pitchFamily="18" charset="0"/>
              </a:rPr>
              <a:t>NaClO</a:t>
            </a:r>
            <a:r>
              <a:rPr lang="en-US" altLang="ru-RU" dirty="0">
                <a:cs typeface="Times New Roman" pitchFamily="18" charset="0"/>
              </a:rPr>
              <a:t> + </a:t>
            </a:r>
            <a:r>
              <a:rPr lang="en-US" altLang="ru-RU" dirty="0" err="1">
                <a:cs typeface="Times New Roman" pitchFamily="18" charset="0"/>
              </a:rPr>
              <a:t>NaCl</a:t>
            </a:r>
            <a:r>
              <a:rPr lang="en-US" altLang="ru-RU" dirty="0">
                <a:cs typeface="Times New Roman" pitchFamily="18" charset="0"/>
              </a:rPr>
              <a:t> + H</a:t>
            </a:r>
            <a:r>
              <a:rPr lang="en-US" altLang="ru-RU" baseline="-30000" dirty="0">
                <a:cs typeface="Times New Roman" pitchFamily="18" charset="0"/>
              </a:rPr>
              <a:t>2</a:t>
            </a:r>
            <a:r>
              <a:rPr lang="en-US" altLang="ru-RU" dirty="0">
                <a:cs typeface="Times New Roman" pitchFamily="18" charset="0"/>
              </a:rPr>
              <a:t>O</a:t>
            </a:r>
            <a:endParaRPr lang="ru-RU" altLang="ru-RU" dirty="0"/>
          </a:p>
        </p:txBody>
      </p:sp>
      <p:sp>
        <p:nvSpPr>
          <p:cNvPr id="2048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A9CE391-0B68-4451-B89A-2ABCF58ACAAB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0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294641" y="502920"/>
            <a:ext cx="11028679" cy="5701983"/>
          </a:xfrm>
        </p:spPr>
        <p:txBody>
          <a:bodyPr>
            <a:noAutofit/>
          </a:bodyPr>
          <a:lstStyle/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 smtClean="0"/>
              <a:t>Б)</a:t>
            </a:r>
            <a:r>
              <a:rPr lang="ru-RU" altLang="ru-RU" sz="2400" dirty="0"/>
              <a:t>	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нагревании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100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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концентрированным раствором щелочи реакция протекает с образованием хлоратов и хлоридов:</a:t>
            </a: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3Cl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+ 6NaOH = NaClO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+ 5NaCl + 3H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Катализаторы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существенно влияют на характер протекания реакций. Реакция между тиосульфатом натрия и пероксидом водорода в присутствии катализатора ионов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протекает следующим образом:</a:t>
            </a: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2Na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Na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+ 2NaOH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 присутствии катализатора молибденовой кислоты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MoO</a:t>
            </a:r>
            <a:r>
              <a:rPr lang="ru-RU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же реакция протекает иначе:</a:t>
            </a: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Na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+ 3H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2080A2C-3E03-4140-AE51-5692500A7516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76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5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  <a:t>Классификация реакций по изменению степени окисления элементов</a:t>
            </a:r>
            <a:b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  <a:buNone/>
            </a:pPr>
            <a:endParaRPr lang="ru-RU" altLang="ru-RU" dirty="0">
              <a:latin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dirty="0">
                <a:latin typeface="Times New Roman" pitchFamily="18" charset="0"/>
              </a:rPr>
              <a:t>1. Реакции, протекающие </a:t>
            </a:r>
            <a:r>
              <a:rPr lang="ru-RU" altLang="ru-RU" u="sng" dirty="0">
                <a:latin typeface="Times New Roman" pitchFamily="18" charset="0"/>
              </a:rPr>
              <a:t>без изменения степени окисления атомов</a:t>
            </a:r>
            <a:r>
              <a:rPr lang="ru-RU" altLang="ru-RU" dirty="0">
                <a:latin typeface="Times New Roman" pitchFamily="18" charset="0"/>
              </a:rPr>
              <a:t>, входящих в состав реагирующих веществ. </a:t>
            </a:r>
            <a:endParaRPr lang="en-US" altLang="ru-RU" dirty="0">
              <a:latin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dirty="0">
                <a:latin typeface="Times New Roman" pitchFamily="18" charset="0"/>
              </a:rPr>
              <a:t>                                      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dirty="0">
                <a:latin typeface="Times New Roman" pitchFamily="18" charset="0"/>
              </a:rPr>
              <a:t>                                              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ru-RU" baseline="-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 = Ca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 + C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ru-RU" baseline="-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baseline="30000" dirty="0">
                <a:latin typeface="Times New Roman" pitchFamily="18" charset="0"/>
                <a:cs typeface="Times New Roman" pitchFamily="18" charset="0"/>
              </a:rPr>
              <a:t>-2</a:t>
            </a:r>
            <a:endParaRPr lang="ru-RU" altLang="ru-RU" baseline="300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en-US" altLang="ru-RU" baseline="300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dirty="0">
                <a:latin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dirty="0">
                <a:latin typeface="Times New Roman" pitchFamily="18" charset="0"/>
              </a:rPr>
              <a:t>2. Реакции, идущие </a:t>
            </a:r>
            <a:r>
              <a:rPr lang="ru-RU" altLang="ru-RU" u="sng" dirty="0">
                <a:latin typeface="Times New Roman" pitchFamily="18" charset="0"/>
              </a:rPr>
              <a:t>с изменением степени окисления атомов</a:t>
            </a:r>
            <a:r>
              <a:rPr lang="ru-RU" altLang="ru-RU" dirty="0">
                <a:latin typeface="Times New Roman" pitchFamily="18" charset="0"/>
              </a:rPr>
              <a:t> реагирующих </a:t>
            </a:r>
            <a:r>
              <a:rPr lang="ru-RU" altLang="ru-RU" dirty="0" smtClean="0">
                <a:latin typeface="Times New Roman" pitchFamily="18" charset="0"/>
              </a:rPr>
              <a:t>веществ</a:t>
            </a:r>
            <a:r>
              <a:rPr lang="ru-RU" altLang="ru-RU" dirty="0">
                <a:latin typeface="Times New Roman" pitchFamily="18" charset="0"/>
              </a:rPr>
              <a:t>. 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57312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527051" y="1700214"/>
            <a:ext cx="10972800" cy="432593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dirty="0"/>
              <a:t>	</a:t>
            </a:r>
          </a:p>
          <a:p>
            <a:pPr algn="just" eaLnBrk="1" hangingPunct="1">
              <a:buFontTx/>
              <a:buNone/>
            </a:pPr>
            <a:r>
              <a:rPr lang="ru-RU" altLang="ru-RU" dirty="0"/>
              <a:t>		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на направление и скорость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-восстановительных реакций влияют</a:t>
            </a:r>
          </a:p>
          <a:p>
            <a:pPr algn="just" eaLnBrk="1" hangingPunct="1">
              <a:buFontTx/>
              <a:buNone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реагирующих веществ,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среды, температура,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концентрация,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катализаторы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некоторые другие факторы.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E52A07C-7FFA-4BD3-877E-C15D83B1145D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9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334434" y="304800"/>
            <a:ext cx="11451167" cy="11430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 окислителя и восстановителя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31800" y="1484313"/>
            <a:ext cx="10972800" cy="4325937"/>
          </a:xfrm>
        </p:spPr>
        <p:txBody>
          <a:bodyPr>
            <a:normAutofit/>
          </a:bodyPr>
          <a:lstStyle/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dirty="0"/>
              <a:t>		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и восстановитель всегда реагируют между собой в отношениях их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-восстановительных эквивалентов или кратных им величин.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Эквивалентом окислителя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такое количество окислителя, которое отвечает одному присоединённому электрону в данной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-восстановительной реакции. 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Эквивалентом восстановителя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такое количество восстановителя, которое отвечает одному отданному электрону в данной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-восстановительной реакции.	</a:t>
            </a:r>
          </a:p>
        </p:txBody>
      </p:sp>
      <p:sp>
        <p:nvSpPr>
          <p:cNvPr id="2355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D9380C3-C12D-4126-8AC2-0C52FD651D2E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7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3085" y="4724400"/>
            <a:ext cx="3168649" cy="6492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31800" y="1268414"/>
            <a:ext cx="10972800" cy="432593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sz="2400" dirty="0"/>
              <a:t>	</a:t>
            </a:r>
            <a:r>
              <a:rPr lang="ru-RU" altLang="ru-RU" sz="2400" i="1" dirty="0"/>
              <a:t>	</a:t>
            </a:r>
          </a:p>
          <a:p>
            <a:pPr algn="just" eaLnBrk="1" hangingPunct="1">
              <a:buFontTx/>
              <a:buNone/>
            </a:pPr>
            <a:r>
              <a:rPr lang="ru-RU" altLang="ru-RU" sz="2400" i="1" dirty="0"/>
              <a:t>	</a:t>
            </a:r>
            <a:r>
              <a:rPr lang="ru-RU" altLang="ru-RU" dirty="0"/>
              <a:t>	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этим </a:t>
            </a:r>
            <a:r>
              <a:rPr lang="ru-RU" alt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эквивалентная масса окислителя (восстановителя) </a:t>
            </a:r>
            <a:r>
              <a:rPr lang="en-US" alt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altLang="ru-RU" i="1" u="sng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равна его мольной массе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делённой на число электронов 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присоединяет (высвобождает) одна молекула окислителя (восстановителя) в данной реакции: </a:t>
            </a:r>
          </a:p>
          <a:p>
            <a:pPr algn="just" eaLnBrk="1" hangingPunct="1">
              <a:buFontTx/>
              <a:buNone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en-US" altLang="ru-RU" b="1" i="1" dirty="0">
                <a:cs typeface="Times New Roman" pitchFamily="18" charset="0"/>
              </a:rPr>
              <a:t>           </a:t>
            </a:r>
            <a:endParaRPr lang="ru-RU" altLang="ru-RU" b="1" i="1" dirty="0"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endParaRPr lang="ru-RU" altLang="ru-RU" b="1" i="1" dirty="0"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en-US" altLang="ru-RU" b="1" i="1" dirty="0">
                <a:cs typeface="Times New Roman" pitchFamily="18" charset="0"/>
              </a:rPr>
              <a:t> </a:t>
            </a:r>
            <a:r>
              <a:rPr lang="ru-RU" altLang="ru-RU" b="1" i="1" dirty="0">
                <a:cs typeface="Times New Roman" pitchFamily="18" charset="0"/>
              </a:rPr>
              <a:t>М</a:t>
            </a:r>
            <a:r>
              <a:rPr lang="ru-RU" altLang="ru-RU" b="1" i="1" baseline="-30000" dirty="0">
                <a:cs typeface="Times New Roman" pitchFamily="18" charset="0"/>
              </a:rPr>
              <a:t>Э</a:t>
            </a:r>
            <a:r>
              <a:rPr lang="ru-RU" altLang="ru-RU" b="1" dirty="0"/>
              <a:t>  = </a:t>
            </a:r>
            <a:r>
              <a:rPr lang="ru-RU" altLang="ru-RU" b="1" i="1" dirty="0"/>
              <a:t>М</a:t>
            </a:r>
            <a:r>
              <a:rPr lang="en-US" altLang="ru-RU" b="1" i="1" dirty="0"/>
              <a:t> / n,         </a:t>
            </a:r>
            <a:r>
              <a:rPr lang="ru-RU" altLang="ru-RU" b="1" i="1" dirty="0"/>
              <a:t>   </a:t>
            </a:r>
            <a:r>
              <a:rPr lang="en-US" altLang="ru-RU" i="1" dirty="0"/>
              <a:t> </a:t>
            </a:r>
            <a:r>
              <a:rPr lang="en-US" altLang="ru-RU" dirty="0"/>
              <a:t>[</a:t>
            </a:r>
            <a:r>
              <a:rPr lang="ru-RU" altLang="ru-RU" dirty="0"/>
              <a:t>г</a:t>
            </a:r>
            <a:r>
              <a:rPr lang="en-US" altLang="ru-RU" dirty="0"/>
              <a:t>/</a:t>
            </a:r>
            <a:r>
              <a:rPr lang="ru-RU" altLang="ru-RU" dirty="0"/>
              <a:t>моль</a:t>
            </a:r>
            <a:r>
              <a:rPr lang="en-US" altLang="ru-RU" dirty="0"/>
              <a:t>]</a:t>
            </a:r>
            <a:r>
              <a:rPr lang="ru-RU" altLang="ru-RU" dirty="0"/>
              <a:t>.</a:t>
            </a:r>
          </a:p>
          <a:p>
            <a:pPr algn="just" eaLnBrk="1" hangingPunct="1">
              <a:buFontTx/>
              <a:buNone/>
            </a:pPr>
            <a:endParaRPr lang="ru-RU" altLang="ru-RU" dirty="0"/>
          </a:p>
        </p:txBody>
      </p:sp>
      <p:sp>
        <p:nvSpPr>
          <p:cNvPr id="2458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224770D-27A1-45BF-B471-35D05E498F84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85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731519" y="476250"/>
            <a:ext cx="10768331" cy="5772150"/>
          </a:xfrm>
        </p:spPr>
        <p:txBody>
          <a:bodyPr>
            <a:normAutofit fontScale="47500" lnSpcReduction="20000"/>
          </a:bodyPr>
          <a:lstStyle/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		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	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 г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моль) в зависимости от кислотности среды восстанавливается по-разному.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кислой среде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протекает по уравнению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+ 8H</a:t>
            </a:r>
            <a:r>
              <a:rPr lang="en-US" altLang="ru-RU" sz="4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 sz="4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5e</a:t>
            </a:r>
            <a:r>
              <a:rPr lang="en-US" altLang="ru-RU" sz="4400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</a:t>
            </a:r>
            <a:r>
              <a:rPr lang="en-US" altLang="ru-RU" sz="4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+4H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где </a:t>
            </a:r>
            <a:r>
              <a:rPr lang="en-US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=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эквивалент 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равен 1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моль, а его эквивалентная масса </a:t>
            </a:r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44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= 31,6 г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моль.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нейтральной и слабощелочной средах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</a:t>
            </a:r>
            <a:r>
              <a:rPr lang="ru-RU" alt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полуреакции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восстановления имеет вид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+ 2H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+ </a:t>
            </a:r>
            <a:r>
              <a:rPr lang="en-US" altLang="ru-RU" sz="4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3e</a:t>
            </a:r>
            <a:r>
              <a:rPr lang="en-US" altLang="ru-RU" sz="4400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+ 4OH</a:t>
            </a:r>
            <a:r>
              <a:rPr lang="en-US" altLang="ru-RU" sz="4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где </a:t>
            </a:r>
            <a:r>
              <a:rPr lang="en-US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=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эквивалент 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4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равен 1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моль, а эквивалентная масса </a:t>
            </a:r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44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= 52,7 г</a:t>
            </a:r>
            <a:r>
              <a:rPr lang="en-US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моль.	</a:t>
            </a:r>
          </a:p>
        </p:txBody>
      </p:sp>
      <p:sp>
        <p:nvSpPr>
          <p:cNvPr id="2560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00D39A3-53AC-49C7-A594-4A02D117874E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3920" y="4511040"/>
            <a:ext cx="1057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169344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4100" y="1124744"/>
            <a:ext cx="7748364" cy="573325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08760" y="822960"/>
            <a:ext cx="8717280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восстановлении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сильнощелочной среде</a:t>
            </a:r>
          </a:p>
          <a:p>
            <a:pPr algn="ctr">
              <a:lnSpc>
                <a:spcPct val="90000"/>
              </a:lnSpc>
              <a:defRPr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ru-RU" sz="2800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MnO</a:t>
            </a:r>
            <a:r>
              <a:rPr lang="en-US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90000"/>
              </a:lnSpc>
              <a:defRPr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en-US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эквивалент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равен 1 моль, а эквивалентная масса </a:t>
            </a:r>
          </a:p>
          <a:p>
            <a:pPr algn="just">
              <a:lnSpc>
                <a:spcPct val="90000"/>
              </a:lnSpc>
              <a:defRPr/>
            </a:pP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28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= 158 г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моль.</a:t>
            </a:r>
          </a:p>
        </p:txBody>
      </p:sp>
    </p:spTree>
    <p:extLst>
      <p:ext uri="{BB962C8B-B14F-4D97-AF65-F5344CB8AC3E}">
        <p14:creationId xmlns:p14="http://schemas.microsoft.com/office/powerpoint/2010/main" val="16218873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624417" y="620713"/>
            <a:ext cx="10972800" cy="10668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alt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-восстановительных реакций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idx="1"/>
          </p:nvPr>
        </p:nvSpPr>
        <p:spPr>
          <a:xfrm>
            <a:off x="527051" y="1773238"/>
            <a:ext cx="10972800" cy="489585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000" dirty="0"/>
              <a:t>		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-восстановительные реакции разделяют на три типа: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межмолекулярные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реакции, в которых окислитель и восстановитель находятся в разных веществах: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2Н</a:t>
            </a:r>
            <a:r>
              <a:rPr lang="ru-RU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S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О;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внутримолекулярные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реакции, в которых окислитель и восстановитель находятся в одной молекуле (атомы разных элементов):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2KCl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2KCl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+ 3O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24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aseline="-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9EF7973-FB37-4FC5-9DEF-B02F2720E3DC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57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57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57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  <p:bldP spid="75781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4100" y="1124744"/>
            <a:ext cx="7748364" cy="573325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16280" y="2634937"/>
            <a:ext cx="10363200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algn="just">
              <a:lnSpc>
                <a:spcPct val="90000"/>
              </a:lnSpc>
              <a:buClr>
                <a:schemeClr val="accent3"/>
              </a:buClr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диспропорционирование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(реакции самоокисления-самовосстановления,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дисмутации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реакции, в которых окислителем и восстановителем являются атомы одного и того же элемента:</a:t>
            </a:r>
          </a:p>
          <a:p>
            <a:pPr marL="365760" indent="-256032" algn="ctr">
              <a:lnSpc>
                <a:spcPct val="90000"/>
              </a:lnSpc>
              <a:buClr>
                <a:schemeClr val="accent3"/>
              </a:buClr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65760" indent="-256032" algn="ctr">
              <a:lnSpc>
                <a:spcPct val="90000"/>
              </a:lnSpc>
              <a:buClr>
                <a:schemeClr val="accent3"/>
              </a:buClr>
              <a:defRPr/>
            </a:pP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ru-RU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Н</a:t>
            </a:r>
            <a:r>
              <a:rPr lang="ru-RU" altLang="ru-RU" sz="2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= 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948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609601" y="533400"/>
            <a:ext cx="113665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+mj-lt"/>
              <a:ea typeface="+mj-lt"/>
              <a:cs typeface="+mj-lt"/>
            </a:endParaRPr>
          </a:p>
        </p:txBody>
      </p: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406400" y="1066801"/>
            <a:ext cx="284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406400" y="1219201"/>
            <a:ext cx="10464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ru-RU" sz="36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sz="3600" b="1" dirty="0">
                <a:latin typeface="Arial" panose="020B0604020202020204" pitchFamily="34" charset="0"/>
              </a:rPr>
              <a:t>KMnO</a:t>
            </a:r>
            <a:r>
              <a:rPr lang="en-US" sz="3600" b="1" baseline="-25000" dirty="0">
                <a:latin typeface="Arial" panose="020B0604020202020204" pitchFamily="34" charset="0"/>
              </a:rPr>
              <a:t>4</a:t>
            </a:r>
            <a:r>
              <a:rPr lang="en-US" sz="3600" b="1" dirty="0">
                <a:latin typeface="Arial" panose="020B0604020202020204" pitchFamily="34" charset="0"/>
              </a:rPr>
              <a:t> + K</a:t>
            </a:r>
            <a:r>
              <a:rPr lang="en-US" sz="3600" b="1" baseline="-25000" dirty="0">
                <a:latin typeface="Arial" panose="020B0604020202020204" pitchFamily="34" charset="0"/>
              </a:rPr>
              <a:t>2</a:t>
            </a:r>
            <a:r>
              <a:rPr lang="en-US" sz="3600" b="1" dirty="0">
                <a:latin typeface="Arial" panose="020B0604020202020204" pitchFamily="34" charset="0"/>
              </a:rPr>
              <a:t>SO</a:t>
            </a:r>
            <a:r>
              <a:rPr lang="en-US" sz="3600" b="1" baseline="-25000" dirty="0">
                <a:latin typeface="Arial" panose="020B0604020202020204" pitchFamily="34" charset="0"/>
              </a:rPr>
              <a:t>3</a:t>
            </a:r>
            <a:r>
              <a:rPr lang="en-US" sz="3600" b="1" dirty="0">
                <a:latin typeface="Arial" panose="020B0604020202020204" pitchFamily="34" charset="0"/>
              </a:rPr>
              <a:t> +</a:t>
            </a:r>
            <a:r>
              <a:rPr lang="ru-RU" sz="3600" b="1" dirty="0">
                <a:latin typeface="Arial" panose="020B0604020202020204" pitchFamily="34" charset="0"/>
              </a:rPr>
              <a:t> </a:t>
            </a:r>
            <a:r>
              <a:rPr lang="en-US" sz="3600" b="1" dirty="0">
                <a:latin typeface="Arial" panose="020B0604020202020204" pitchFamily="34" charset="0"/>
              </a:rPr>
              <a:t>H</a:t>
            </a:r>
            <a:r>
              <a:rPr lang="en-US" sz="3600" b="1" baseline="-25000" dirty="0">
                <a:latin typeface="Arial" panose="020B0604020202020204" pitchFamily="34" charset="0"/>
              </a:rPr>
              <a:t>2</a:t>
            </a:r>
            <a:r>
              <a:rPr lang="en-US" sz="3600" b="1" dirty="0">
                <a:latin typeface="Arial" panose="020B0604020202020204" pitchFamily="34" charset="0"/>
              </a:rPr>
              <a:t>SO</a:t>
            </a:r>
            <a:r>
              <a:rPr lang="en-US" sz="3600" b="1" baseline="-25000" dirty="0">
                <a:latin typeface="Arial" panose="020B0604020202020204" pitchFamily="34" charset="0"/>
              </a:rPr>
              <a:t>4</a:t>
            </a:r>
            <a:r>
              <a:rPr lang="en-US" sz="3600" dirty="0">
                <a:latin typeface="Arial" panose="020B0604020202020204" pitchFamily="34" charset="0"/>
              </a:rPr>
              <a:t>  </a:t>
            </a:r>
            <a:r>
              <a:rPr lang="en-US" sz="3600" b="1" dirty="0">
                <a:latin typeface="Arial" panose="020B0604020202020204" pitchFamily="34" charset="0"/>
              </a:rPr>
              <a:t>→</a:t>
            </a:r>
            <a:endParaRPr lang="ru-RU" sz="3600" b="1" dirty="0">
              <a:latin typeface="Arial" panose="020B0604020202020204" pitchFamily="34" charset="0"/>
            </a:endParaRPr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609600" y="3505201"/>
            <a:ext cx="985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     </a:t>
            </a:r>
          </a:p>
        </p:txBody>
      </p:sp>
      <p:sp>
        <p:nvSpPr>
          <p:cNvPr id="25607" name="Text Box 11"/>
          <p:cNvSpPr txBox="1">
            <a:spLocks noChangeArrowheads="1"/>
          </p:cNvSpPr>
          <p:nvPr/>
        </p:nvSpPr>
        <p:spPr bwMode="auto">
          <a:xfrm>
            <a:off x="406400" y="3429001"/>
            <a:ext cx="100584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4000" b="1" dirty="0">
                <a:latin typeface="Arial" panose="020B0604020202020204" pitchFamily="34" charset="0"/>
              </a:rPr>
              <a:t>   </a:t>
            </a:r>
            <a:r>
              <a:rPr lang="en-US" sz="4000" b="1" dirty="0" err="1">
                <a:latin typeface="Arial" panose="020B0604020202020204" pitchFamily="34" charset="0"/>
              </a:rPr>
              <a:t>KMnO</a:t>
            </a:r>
            <a:r>
              <a:rPr lang="ru-RU" sz="4000" b="1" baseline="-25000" dirty="0">
                <a:latin typeface="Arial" panose="020B0604020202020204" pitchFamily="34" charset="0"/>
              </a:rPr>
              <a:t>4</a:t>
            </a:r>
            <a:r>
              <a:rPr lang="en-US" sz="4000" b="1" dirty="0">
                <a:latin typeface="Arial" panose="020B0604020202020204" pitchFamily="34" charset="0"/>
              </a:rPr>
              <a:t> + K</a:t>
            </a:r>
            <a:r>
              <a:rPr lang="ru-RU" sz="4000" b="1" baseline="-25000" dirty="0">
                <a:latin typeface="Arial" panose="020B0604020202020204" pitchFamily="34" charset="0"/>
              </a:rPr>
              <a:t>2</a:t>
            </a:r>
            <a:r>
              <a:rPr lang="en-US" sz="4000" b="1" dirty="0">
                <a:latin typeface="Arial" panose="020B0604020202020204" pitchFamily="34" charset="0"/>
              </a:rPr>
              <a:t>SO</a:t>
            </a:r>
            <a:r>
              <a:rPr lang="ru-RU" sz="4000" b="1" dirty="0">
                <a:latin typeface="Arial" panose="020B0604020202020204" pitchFamily="34" charset="0"/>
              </a:rPr>
              <a:t> </a:t>
            </a:r>
            <a:r>
              <a:rPr lang="ru-RU" sz="4000" b="1" baseline="-25000" dirty="0">
                <a:latin typeface="Arial" panose="020B0604020202020204" pitchFamily="34" charset="0"/>
              </a:rPr>
              <a:t>3</a:t>
            </a:r>
            <a:r>
              <a:rPr lang="en-US" sz="4000" b="1" dirty="0">
                <a:latin typeface="Arial" panose="020B0604020202020204" pitchFamily="34" charset="0"/>
              </a:rPr>
              <a:t> +</a:t>
            </a:r>
            <a:r>
              <a:rPr lang="ru-RU" sz="4000" b="1" dirty="0">
                <a:latin typeface="Arial" panose="020B0604020202020204" pitchFamily="34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</a:rPr>
              <a:t>H</a:t>
            </a:r>
            <a:r>
              <a:rPr lang="ru-RU" sz="4000" b="1" baseline="-25000" dirty="0">
                <a:latin typeface="Arial" panose="020B0604020202020204" pitchFamily="34" charset="0"/>
              </a:rPr>
              <a:t>2</a:t>
            </a:r>
            <a:r>
              <a:rPr lang="en-US" sz="4000" b="1" dirty="0">
                <a:latin typeface="Arial" panose="020B0604020202020204" pitchFamily="34" charset="0"/>
              </a:rPr>
              <a:t>O</a:t>
            </a:r>
            <a:r>
              <a:rPr lang="ru-RU" sz="4000" b="1" dirty="0">
                <a:latin typeface="Arial" panose="020B0604020202020204" pitchFamily="34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</a:rPr>
              <a:t> </a:t>
            </a:r>
            <a:endParaRPr lang="ru-RU" sz="4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ru-RU" sz="4000" dirty="0">
              <a:latin typeface="Arial" panose="020B0604020202020204" pitchFamily="34" charset="0"/>
            </a:endParaRPr>
          </a:p>
        </p:txBody>
      </p:sp>
      <p:sp>
        <p:nvSpPr>
          <p:cNvPr id="25609" name="Text Box 17"/>
          <p:cNvSpPr txBox="1">
            <a:spLocks noChangeArrowheads="1"/>
          </p:cNvSpPr>
          <p:nvPr/>
        </p:nvSpPr>
        <p:spPr bwMode="auto">
          <a:xfrm>
            <a:off x="304800" y="4800600"/>
            <a:ext cx="101600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sz="4000" b="1" dirty="0" err="1">
                <a:latin typeface="Arial" panose="020B0604020202020204" pitchFamily="34" charset="0"/>
              </a:rPr>
              <a:t>KMnO</a:t>
            </a:r>
            <a:r>
              <a:rPr lang="ru-RU" sz="4000" b="1" baseline="-25000" dirty="0">
                <a:latin typeface="Arial" panose="020B0604020202020204" pitchFamily="34" charset="0"/>
              </a:rPr>
              <a:t>4</a:t>
            </a:r>
            <a:r>
              <a:rPr lang="en-US" sz="4000" b="1" dirty="0">
                <a:latin typeface="Arial" panose="020B0604020202020204" pitchFamily="34" charset="0"/>
              </a:rPr>
              <a:t> + K</a:t>
            </a:r>
            <a:r>
              <a:rPr lang="ru-RU" sz="4000" b="1" baseline="-25000" dirty="0">
                <a:latin typeface="Arial" panose="020B0604020202020204" pitchFamily="34" charset="0"/>
              </a:rPr>
              <a:t>2</a:t>
            </a:r>
            <a:r>
              <a:rPr lang="en-US" sz="4000" b="1" dirty="0">
                <a:latin typeface="Arial" panose="020B0604020202020204" pitchFamily="34" charset="0"/>
              </a:rPr>
              <a:t>SO</a:t>
            </a:r>
            <a:r>
              <a:rPr lang="ru-RU" sz="4000" b="1" baseline="-25000" dirty="0">
                <a:latin typeface="Arial" panose="020B0604020202020204" pitchFamily="34" charset="0"/>
              </a:rPr>
              <a:t>3</a:t>
            </a:r>
            <a:r>
              <a:rPr lang="en-US" sz="4000" b="1" dirty="0">
                <a:latin typeface="Arial" panose="020B0604020202020204" pitchFamily="34" charset="0"/>
              </a:rPr>
              <a:t> </a:t>
            </a:r>
            <a:r>
              <a:rPr lang="ru-RU" sz="4000" b="1" dirty="0">
                <a:latin typeface="Arial" panose="020B0604020202020204" pitchFamily="34" charset="0"/>
              </a:rPr>
              <a:t> +</a:t>
            </a:r>
            <a:r>
              <a:rPr lang="ru-RU" sz="4000" dirty="0">
                <a:latin typeface="Arial" panose="020B0604020202020204" pitchFamily="34" charset="0"/>
              </a:rPr>
              <a:t> </a:t>
            </a:r>
            <a:r>
              <a:rPr lang="ru-RU" sz="4000" b="1" dirty="0">
                <a:latin typeface="Arial" panose="020B0604020202020204" pitchFamily="34" charset="0"/>
              </a:rPr>
              <a:t>К</a:t>
            </a:r>
            <a:r>
              <a:rPr lang="en-US" sz="4000" b="1" dirty="0">
                <a:latin typeface="Arial" panose="020B0604020202020204" pitchFamily="34" charset="0"/>
              </a:rPr>
              <a:t>OH</a:t>
            </a:r>
            <a:r>
              <a:rPr lang="ru-RU" sz="4000" b="1" dirty="0">
                <a:latin typeface="Arial" panose="020B0604020202020204" pitchFamily="34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</a:rPr>
              <a:t>→</a:t>
            </a:r>
            <a:endParaRPr lang="ru-RU" sz="4000" b="1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ru-RU" sz="2400" b="1" dirty="0">
                <a:latin typeface="Arial" panose="020B0604020202020204" pitchFamily="34" charset="0"/>
              </a:rPr>
              <a:t>     укажите окислитель и восстановитель</a:t>
            </a:r>
          </a:p>
          <a:p>
            <a:pPr eaLnBrk="1" hangingPunct="1">
              <a:defRPr/>
            </a:pPr>
            <a:endParaRPr lang="ru-RU" sz="40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ru-RU" sz="4000" dirty="0">
              <a:latin typeface="Arial" panose="020B0604020202020204" pitchFamily="34" charset="0"/>
            </a:endParaRPr>
          </a:p>
        </p:txBody>
      </p:sp>
      <p:sp>
        <p:nvSpPr>
          <p:cNvPr id="12296" name="Заголовок 11"/>
          <p:cNvSpPr>
            <a:spLocks noGrp="1"/>
          </p:cNvSpPr>
          <p:nvPr>
            <p:ph type="title"/>
          </p:nvPr>
        </p:nvSpPr>
        <p:spPr>
          <a:xfrm>
            <a:off x="406400" y="381000"/>
            <a:ext cx="10972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уравнения ОВР</a:t>
            </a:r>
            <a:b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методом электронного баланса: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026401" y="3429001"/>
            <a:ext cx="861484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→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32189"/>
      </p:ext>
    </p:extLst>
  </p:cSld>
  <p:clrMapOvr>
    <a:masterClrMapping/>
  </p:clrMapOvr>
  <p:transition spd="slow"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9815264" cy="573325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8640" y="3133535"/>
            <a:ext cx="105918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/>
              <a:t>K</a:t>
            </a:r>
            <a:r>
              <a:rPr lang="en-US" sz="2800" baseline="-25000" dirty="0"/>
              <a:t>2</a:t>
            </a:r>
            <a:r>
              <a:rPr lang="en-US" sz="2800" dirty="0"/>
              <a:t>Cr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7   </a:t>
            </a:r>
            <a:r>
              <a:rPr lang="en-US" sz="2800" dirty="0"/>
              <a:t>+  KI  +  H</a:t>
            </a:r>
            <a:r>
              <a:rPr lang="en-US" sz="2800" baseline="-25000" dirty="0"/>
              <a:t>2</a:t>
            </a:r>
            <a:r>
              <a:rPr lang="en-US" sz="2800" dirty="0"/>
              <a:t>SO</a:t>
            </a:r>
            <a:r>
              <a:rPr lang="en-US" sz="2800" baseline="-25000" dirty="0"/>
              <a:t>4  </a:t>
            </a:r>
            <a:r>
              <a:rPr lang="en-US" sz="2800" dirty="0"/>
              <a:t>→  Cr</a:t>
            </a:r>
            <a:r>
              <a:rPr lang="en-US" sz="2800" baseline="-25000" dirty="0"/>
              <a:t>2</a:t>
            </a:r>
            <a:r>
              <a:rPr lang="en-US" sz="2800" dirty="0"/>
              <a:t>(SO</a:t>
            </a:r>
            <a:r>
              <a:rPr lang="en-US" sz="2800" baseline="-25000" dirty="0"/>
              <a:t>4</a:t>
            </a:r>
            <a:r>
              <a:rPr lang="en-US" sz="2800" dirty="0"/>
              <a:t>)</a:t>
            </a:r>
            <a:r>
              <a:rPr lang="en-US" sz="2800" baseline="-25000" dirty="0"/>
              <a:t>3  </a:t>
            </a:r>
            <a:r>
              <a:rPr lang="en-US" sz="2800" dirty="0"/>
              <a:t>+  I</a:t>
            </a:r>
            <a:r>
              <a:rPr lang="en-US" sz="2800" baseline="-25000" dirty="0"/>
              <a:t>2</a:t>
            </a:r>
            <a:r>
              <a:rPr lang="en-US" sz="2800" dirty="0"/>
              <a:t>+  K</a:t>
            </a:r>
            <a:r>
              <a:rPr lang="en-US" sz="2800" baseline="-25000" dirty="0"/>
              <a:t>2</a:t>
            </a:r>
            <a:r>
              <a:rPr lang="en-US" sz="2800" dirty="0"/>
              <a:t>SO</a:t>
            </a:r>
            <a:r>
              <a:rPr lang="en-US" sz="2800" baseline="-25000" dirty="0"/>
              <a:t>4  </a:t>
            </a:r>
            <a:r>
              <a:rPr lang="en-US" sz="2800" dirty="0"/>
              <a:t>+  H</a:t>
            </a:r>
            <a:r>
              <a:rPr lang="en-US" sz="2800" baseline="-25000" dirty="0"/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defRPr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26367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ОВР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334434" y="2017713"/>
            <a:ext cx="11605684" cy="45069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ОВР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чрезвычайно распространены. С ними связаны процессы обмена веществ в живых организмах, дыхание, гниение, брожение, фотосинтез.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ОВР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круговорот веществ в природе. Их можно наблюдать при сгорании топлива, коррозии и выплавке металлов. С их помощью получают щелочи, кислоты и другие ценные химические вещества.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ОВР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лежат в основе преобразования энергии взаимодействующих химических веществ в эклектическую энергию в аккумуляторах гальванических элементах.</a:t>
            </a:r>
          </a:p>
        </p:txBody>
      </p:sp>
    </p:spTree>
    <p:extLst>
      <p:ext uri="{BB962C8B-B14F-4D97-AF65-F5344CB8AC3E}">
        <p14:creationId xmlns:p14="http://schemas.microsoft.com/office/powerpoint/2010/main" val="210029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Rectangle 6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527051" y="549275"/>
            <a:ext cx="10972800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степени окисления атомов в химических соединениях руководствуются следующими правилами: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334433" y="2011680"/>
            <a:ext cx="10775527" cy="4678680"/>
          </a:xfrm>
        </p:spPr>
        <p:txBody>
          <a:bodyPr>
            <a:normAutofit fontScale="70000" lnSpcReduction="20000"/>
          </a:bodyPr>
          <a:lstStyle/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1900" dirty="0"/>
              <a:t>	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altLang="ru-RU" sz="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Кислороду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химических соединениях всегда приписывают степень окисления </a:t>
            </a:r>
            <a:r>
              <a:rPr lang="ru-RU" alt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–2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(исключение составляют </a:t>
            </a:r>
            <a:r>
              <a:rPr lang="ru-RU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фторид кислорода </a:t>
            </a:r>
            <a:r>
              <a:rPr lang="en-US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ru-RU" sz="38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степень окисления кислорода </a:t>
            </a:r>
            <a:r>
              <a:rPr lang="ru-RU" alt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пероксиды типа </a:t>
            </a:r>
            <a:r>
              <a:rPr lang="en-US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38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ru-RU" sz="3800" i="1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где кислород имеет степень окисления соответственно </a:t>
            </a:r>
            <a:r>
              <a:rPr lang="ru-RU" alt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–1.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2.  Степень окисления </a:t>
            </a:r>
            <a:r>
              <a:rPr lang="ru-RU" altLang="ru-RU" sz="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водорода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соединениях считают равной </a:t>
            </a:r>
            <a:r>
              <a:rPr lang="ru-RU" alt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(исключение: </a:t>
            </a:r>
            <a:r>
              <a:rPr lang="ru-RU" alt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гидридах, например, в </a:t>
            </a:r>
            <a:r>
              <a:rPr lang="en-US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ru-RU" sz="3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38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3. Металлы во всех соединениях имеют положительные значения степени окисления.</a:t>
            </a: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3800" b="1" dirty="0"/>
          </a:p>
        </p:txBody>
      </p:sp>
      <p:sp>
        <p:nvSpPr>
          <p:cNvPr id="614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8276AC3-BF3F-4091-BD11-7F56695A0D28}" type="slidenum">
              <a:rPr lang="ru-RU" altLang="ru-RU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18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autoUpdateAnimBg="0"/>
      <p:bldP spid="79875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E3C3A8-ECA6-4086-AE61-0AD9AD0B7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78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rgbClr val="1E459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Спасибо за внимание!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E469232-9BE1-4FB5-9EE3-3D0254C54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045" y="2093375"/>
            <a:ext cx="10515600" cy="2439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292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" y="365125"/>
            <a:ext cx="11033760" cy="1325563"/>
          </a:xfrm>
        </p:spPr>
        <p:txBody>
          <a:bodyPr>
            <a:normAutofit fontScale="90000"/>
          </a:bodyPr>
          <a:lstStyle/>
          <a:p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Степень окисления нейтральных молекул и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атомов</a:t>
            </a:r>
            <a:b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(например,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32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и др.) равна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нулю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же как и металлов в свободном состоянии.</a:t>
            </a:r>
            <a:b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680" y="1825625"/>
            <a:ext cx="11125200" cy="4351338"/>
          </a:xfrm>
        </p:spPr>
        <p:txBody>
          <a:bodyPr/>
          <a:lstStyle/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5. Для элементов, входящих в состав сложных веществ, степень окисления находят алгебраическим путём. 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 </a:t>
            </a:r>
            <a:r>
              <a:rPr lang="ru-RU" alt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нейтральна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следовательно, сумма всех зарядов равна нулю. Например, в случае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ru-RU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составляем уравнение с одним неизвестным для определения степени окисления серы: 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(+1) + х + 4(-2) = 0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– 6 = 0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=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5760" indent="-256032" algn="just">
              <a:buClr>
                <a:schemeClr val="accent3"/>
              </a:buClr>
              <a:buNone/>
              <a:defRPr/>
            </a:pPr>
            <a:endParaRPr lang="ru-RU" alt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677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382013"/>
            <a:ext cx="9601200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accent3"/>
              </a:buClr>
              <a:defRPr/>
            </a:pPr>
            <a:r>
              <a:rPr lang="ru-RU" altLang="ru-RU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окисления–восстановления </a:t>
            </a:r>
          </a:p>
          <a:p>
            <a:pPr>
              <a:buClr>
                <a:schemeClr val="accent3"/>
              </a:buClr>
              <a:defRPr/>
            </a:pPr>
            <a:endParaRPr lang="ru-RU" b="1" dirty="0">
              <a:solidFill>
                <a:srgbClr val="FF0000"/>
              </a:solidFill>
            </a:endParaRPr>
          </a:p>
          <a:p>
            <a:pPr>
              <a:buClr>
                <a:schemeClr val="accent3"/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Окислением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процесс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отдачи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электронов атомом, молекулой или ионом. Степень окисления при этом повышается. </a:t>
            </a:r>
          </a:p>
          <a:p>
            <a:pPr>
              <a:buClr>
                <a:schemeClr val="accent3"/>
              </a:buClr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3"/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 – 3e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Al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3"/>
              </a:buClr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3"/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процесс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электронов атомом, молекулой или ионом. Степень окисления при этом понижается. 	</a:t>
            </a:r>
          </a:p>
          <a:p>
            <a:pPr algn="ctr">
              <a:buClr>
                <a:schemeClr val="accent3"/>
              </a:buClr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chemeClr val="accent3"/>
              </a:buCl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+ 2e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buClr>
                <a:schemeClr val="accent3"/>
              </a:buClr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3"/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Атомы, молекулы или ионы,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отдающие электроны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называются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восстановителями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Clr>
                <a:schemeClr val="accent3"/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Атомы, молекулы или ионы,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присоединяющие электроны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называются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окислителями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7917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2-tub-ru.yandex.net/i?id=d2bdf8696c7e635e646a8e71d456195c-108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24744"/>
            <a:ext cx="9143671" cy="44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374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65125"/>
            <a:ext cx="10972800" cy="5410835"/>
          </a:xfrm>
        </p:spPr>
        <p:txBody>
          <a:bodyPr>
            <a:normAutofit/>
          </a:bodyPr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химический элемент находится в промежуточной степени окисления, то он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 свойства и окислителя, и восстановителя.</a:t>
            </a:r>
            <a:b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78896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24417" y="549275"/>
            <a:ext cx="11300883" cy="93503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окисления серы: -2,0,+4,+6</a:t>
            </a: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34" y="1844675"/>
            <a:ext cx="11605684" cy="48974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восстановитель</a:t>
            </a:r>
          </a:p>
          <a:p>
            <a:pPr marL="0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S+3O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O+2SO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и восстановитель</a:t>
            </a:r>
            <a:endParaRPr lang="ru-RU" sz="28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2SO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восстановитель)</a:t>
            </a:r>
          </a:p>
          <a:p>
            <a:pPr marL="0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S+2Na=Na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           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S=3S+2H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окислитель)</a:t>
            </a: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Cu+2H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=CuSO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8196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1604</Words>
  <Application>Microsoft Office PowerPoint</Application>
  <PresentationFormat>Произвольный</PresentationFormat>
  <Paragraphs>395</Paragraphs>
  <Slides>40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ОКИСЛИТЕЛЬНО –ВОССТАНОВИТЕЛЬНЫЕ РЕАКЦИИ</vt:lpstr>
      <vt:lpstr>Презентация PowerPoint</vt:lpstr>
      <vt:lpstr>Классификация реакций по изменению степени окисления элементов </vt:lpstr>
      <vt:lpstr>Для определения степени окисления атомов в химических соединениях руководствуются следующими правилами:</vt:lpstr>
      <vt:lpstr>4. Степень окисления нейтральных молекул и атомов  (например, H2, С и др.) равна нулю, так же как и металлов в свободном состоянии. </vt:lpstr>
      <vt:lpstr>Презентация PowerPoint</vt:lpstr>
      <vt:lpstr>Презентация PowerPoint</vt:lpstr>
      <vt:lpstr>Если химический элемент находится в промежуточной степени окисления, то он проявляет свойства и окислителя, и восстановителя. </vt:lpstr>
      <vt:lpstr>Степени окисления серы: -2,0,+4,+6 </vt:lpstr>
      <vt:lpstr>Окислители это: </vt:lpstr>
      <vt:lpstr>Восстановители- это:</vt:lpstr>
      <vt:lpstr>Презентация PowerPoint</vt:lpstr>
      <vt:lpstr>Важнейшие восстановители и окислители</vt:lpstr>
      <vt:lpstr>Методы составления уравнений ОВР</vt:lpstr>
      <vt:lpstr>Презентация PowerPoint</vt:lpstr>
      <vt:lpstr>Презентация PowerPoint</vt:lpstr>
      <vt:lpstr>Презентация PowerPoint</vt:lpstr>
      <vt:lpstr>Взаимодействие кислот с металлами  Li K Ca Na Mg Al Mn Zn Fe Cr Cd Co Ni Sn Pb H2 Cu Ag Hg Au</vt:lpstr>
      <vt:lpstr>H2SO4 (разб.), окислитель Н+ </vt:lpstr>
      <vt:lpstr>Взаимодействие цинка с концентрированной серной кислотой</vt:lpstr>
      <vt:lpstr>H2SO4 (конц.), окислитель S+6 </vt:lpstr>
      <vt:lpstr>HNO3, окислитель N+5 </vt:lpstr>
      <vt:lpstr>Задание:  1. приведите продукты реакций; 2. уравняйте реакции методом электронного баланса; 3. укажите окислитель и восстановитель.</vt:lpstr>
      <vt:lpstr>Продукт восстановления  MnO4-  в различных средах</vt:lpstr>
      <vt:lpstr>Задание: 1. приведите схему реакций; 2. уравняйте реакции методом электронного баланса; 3. укажите окислитель и восстановитель.</vt:lpstr>
      <vt:lpstr>Пероксид водорода в окислительно-восстановительных реакциях</vt:lpstr>
      <vt:lpstr>Факторы, влияющие на ОВР</vt:lpstr>
      <vt:lpstr>Презентация PowerPoint</vt:lpstr>
      <vt:lpstr>Презентация PowerPoint</vt:lpstr>
      <vt:lpstr>Презентация PowerPoint</vt:lpstr>
      <vt:lpstr>Эквивалент окислителя и восстановителя</vt:lpstr>
      <vt:lpstr>Презентация PowerPoint</vt:lpstr>
      <vt:lpstr>Презентация PowerPoint</vt:lpstr>
      <vt:lpstr>Презентация PowerPoint</vt:lpstr>
      <vt:lpstr>Классификация окислительно-восстановительных реакций</vt:lpstr>
      <vt:lpstr>Презентация PowerPoint</vt:lpstr>
      <vt:lpstr>Составьте уравнения ОВР  методом электронного баланса:</vt:lpstr>
      <vt:lpstr>Презентация PowerPoint</vt:lpstr>
      <vt:lpstr>Значение ОВР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 PlP</dc:creator>
  <cp:lastModifiedBy>Alexs</cp:lastModifiedBy>
  <cp:revision>113</cp:revision>
  <dcterms:created xsi:type="dcterms:W3CDTF">2020-04-25T15:42:47Z</dcterms:created>
  <dcterms:modified xsi:type="dcterms:W3CDTF">2023-11-06T14:29:38Z</dcterms:modified>
</cp:coreProperties>
</file>