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326" r:id="rId4"/>
    <p:sldId id="309" r:id="rId5"/>
    <p:sldId id="278" r:id="rId6"/>
    <p:sldId id="396" r:id="rId7"/>
    <p:sldId id="301" r:id="rId8"/>
    <p:sldId id="346" r:id="rId9"/>
    <p:sldId id="345" r:id="rId10"/>
    <p:sldId id="295" r:id="rId11"/>
    <p:sldId id="397" r:id="rId12"/>
    <p:sldId id="270" r:id="rId13"/>
    <p:sldId id="283" r:id="rId14"/>
    <p:sldId id="387" r:id="rId15"/>
    <p:sldId id="274" r:id="rId16"/>
    <p:sldId id="398" r:id="rId17"/>
    <p:sldId id="313" r:id="rId18"/>
    <p:sldId id="399" r:id="rId19"/>
    <p:sldId id="308" r:id="rId20"/>
    <p:sldId id="271" r:id="rId21"/>
    <p:sldId id="349" r:id="rId22"/>
    <p:sldId id="282" r:id="rId23"/>
    <p:sldId id="279" r:id="rId24"/>
    <p:sldId id="314" r:id="rId25"/>
    <p:sldId id="265" r:id="rId26"/>
    <p:sldId id="400" r:id="rId27"/>
    <p:sldId id="377" r:id="rId28"/>
    <p:sldId id="402" r:id="rId29"/>
    <p:sldId id="367" r:id="rId30"/>
    <p:sldId id="374" r:id="rId31"/>
    <p:sldId id="371" r:id="rId32"/>
    <p:sldId id="369" r:id="rId33"/>
    <p:sldId id="375" r:id="rId34"/>
    <p:sldId id="366" r:id="rId35"/>
    <p:sldId id="368" r:id="rId36"/>
    <p:sldId id="382" r:id="rId37"/>
    <p:sldId id="353" r:id="rId38"/>
    <p:sldId id="352" r:id="rId39"/>
    <p:sldId id="383" r:id="rId40"/>
    <p:sldId id="385" r:id="rId41"/>
    <p:sldId id="386" r:id="rId42"/>
    <p:sldId id="306" r:id="rId43"/>
    <p:sldId id="284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hyperlink" Target="http://www.essentialtherapia.com/i/pine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proprikol.ru/kartinki/prikolnye-kartinki-pro-pogodu-50-foto.html" TargetMode="External"/><Relationship Id="rId13" Type="http://schemas.openxmlformats.org/officeDocument/2006/relationships/hyperlink" Target="https://potomy.ru/world/chto-takoe-atmosfernoe-davlenie.html" TargetMode="External"/><Relationship Id="rId3" Type="http://schemas.openxmlformats.org/officeDocument/2006/relationships/hyperlink" Target="https://travelask.ru/questions/86932-chto-nazyvaetsya-pogodoy" TargetMode="External"/><Relationship Id="rId7" Type="http://schemas.openxmlformats.org/officeDocument/2006/relationships/hyperlink" Target="https://dic.academic.ru/dic.nsf/ushakov/1030178" TargetMode="External"/><Relationship Id="rId12" Type="http://schemas.openxmlformats.org/officeDocument/2006/relationships/hyperlink" Target="https://zabolevanijakrovi.ru/kak-obyasnit-rebenku-chto-takoe-davlenie/" TargetMode="External"/><Relationship Id="rId2" Type="http://schemas.openxmlformats.org/officeDocument/2006/relationships/hyperlink" Target="https://health.mail.ru/news/meteozavisimost_mif_ili_realnost/" TargetMode="External"/><Relationship Id="rId16" Type="http://schemas.openxmlformats.org/officeDocument/2006/relationships/hyperlink" Target="https://laba.media/materials/kak-stat-predskazatelem-pogody-primety-i-nauk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E%D1%80%D0%BE%D1%81%D1%8C" TargetMode="External"/><Relationship Id="rId11" Type="http://schemas.openxmlformats.org/officeDocument/2006/relationships/hyperlink" Target="https://ru.wikipedia.org/wiki/%D0%90%D1%82%D0%BC%D0%BE%D1%81%D1%84%D0%B5%D1%80%D0%B0_%D0%97%D0%B5%D0%BC%D0%BB%D0%B8" TargetMode="External"/><Relationship Id="rId5" Type="http://schemas.openxmlformats.org/officeDocument/2006/relationships/hyperlink" Target="https://weather.fandom.com/ru/wiki/%D0%AF%D1%81%D0%BD%D0%BE" TargetMode="External"/><Relationship Id="rId15" Type="http://schemas.openxmlformats.org/officeDocument/2006/relationships/hyperlink" Target="https://zen.yandex.ru/media/sadok/el-predskazyvaet-pogodu-5b2750c533413600a849e3d4" TargetMode="External"/><Relationship Id="rId10" Type="http://schemas.openxmlformats.org/officeDocument/2006/relationships/hyperlink" Target="http://www.meteo.nw.ru/articles/index.php?id=2" TargetMode="External"/><Relationship Id="rId4" Type="http://schemas.openxmlformats.org/officeDocument/2006/relationships/hyperlink" Target="https://vodamama.com/weather.html" TargetMode="External"/><Relationship Id="rId9" Type="http://schemas.openxmlformats.org/officeDocument/2006/relationships/hyperlink" Target="https://bipbap.ru/pictures/prikolnye-kartinki-pro-pogodu-39-foto.html" TargetMode="External"/><Relationship Id="rId14" Type="http://schemas.openxmlformats.org/officeDocument/2006/relationships/hyperlink" Target="https://zen.yandex.ru/media/abigne/elovyi-barometr-svoimi-rukami--bushcraft-barometer-5daafaa5027a1500ae055611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2474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Метеорология </a:t>
            </a:r>
            <a:br>
              <a:rPr lang="ru-RU" dirty="0" smtClean="0"/>
            </a:br>
            <a:r>
              <a:rPr lang="ru-RU" dirty="0" smtClean="0"/>
              <a:t>и предсказание погоды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005064"/>
            <a:ext cx="6400800" cy="1473200"/>
          </a:xfrm>
        </p:spPr>
        <p:txBody>
          <a:bodyPr/>
          <a:lstStyle/>
          <a:p>
            <a:r>
              <a:rPr lang="ru-RU" dirty="0"/>
              <a:t>МКОУДО «СЮН» </a:t>
            </a:r>
          </a:p>
          <a:p>
            <a:r>
              <a:rPr lang="ru-RU" dirty="0"/>
              <a:t>г. Тосно Ленинградской области</a:t>
            </a:r>
          </a:p>
          <a:p>
            <a:r>
              <a:rPr lang="ru-RU" dirty="0"/>
              <a:t>Булатова И.А.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5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Предсказание погоды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3169741" cy="3169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54728"/>
            <a:ext cx="5580112" cy="310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720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884052" cy="5163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791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608512"/>
          </a:xfrm>
        </p:spPr>
        <p:txBody>
          <a:bodyPr>
            <a:normAutofit/>
          </a:bodyPr>
          <a:lstStyle/>
          <a:p>
            <a:r>
              <a:rPr lang="ru-RU" sz="2000" b="1" u="sng" dirty="0" smtClean="0"/>
              <a:t>– </a:t>
            </a:r>
            <a:r>
              <a:rPr lang="ru-RU" sz="2000" b="1" u="sng" dirty="0"/>
              <a:t>это научно обоснованное предположение о будущем состоянии погоды в определённом пункте или регионе на определённый период</a:t>
            </a:r>
            <a:r>
              <a:rPr lang="ru-RU" sz="2000" b="1" u="sng" dirty="0" smtClean="0"/>
              <a:t>.</a:t>
            </a:r>
          </a:p>
          <a:p>
            <a:r>
              <a:rPr lang="ru-RU" sz="2000" dirty="0"/>
              <a:t>Прогноз погоды для людей является важной частью их жизни. </a:t>
            </a:r>
            <a:endParaRPr lang="ru-RU" sz="2000" dirty="0" smtClean="0"/>
          </a:p>
          <a:p>
            <a:r>
              <a:rPr lang="ru-RU" sz="2000" dirty="0" smtClean="0"/>
              <a:t>Он </a:t>
            </a:r>
            <a:r>
              <a:rPr lang="ru-RU" sz="2000" dirty="0"/>
              <a:t>интересовал их в прошлом, интересует сейчас и будет интересовать в будущем. </a:t>
            </a:r>
            <a:endParaRPr lang="ru-RU" sz="2000" dirty="0" smtClean="0"/>
          </a:p>
          <a:p>
            <a:r>
              <a:rPr lang="ru-RU" sz="2000" dirty="0" smtClean="0"/>
              <a:t>Почему </a:t>
            </a:r>
            <a:r>
              <a:rPr lang="ru-RU" sz="2000" dirty="0"/>
              <a:t>так важно знать прогноз погоды? </a:t>
            </a:r>
            <a:endParaRPr lang="ru-RU" sz="2000" dirty="0" smtClean="0"/>
          </a:p>
          <a:p>
            <a:r>
              <a:rPr lang="ru-RU" sz="2000" dirty="0" smtClean="0"/>
              <a:t>Что </a:t>
            </a:r>
            <a:r>
              <a:rPr lang="ru-RU" sz="2000" dirty="0"/>
              <a:t>дает человеку предсказание </a:t>
            </a:r>
            <a:r>
              <a:rPr lang="ru-RU" sz="2000" dirty="0" smtClean="0"/>
              <a:t>погоды и неблагоприятных </a:t>
            </a:r>
            <a:r>
              <a:rPr lang="ru-RU" sz="2000" dirty="0"/>
              <a:t>условий?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ru-RU" sz="3600" dirty="0"/>
              <a:t>Прогноз погоды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72" y="260648"/>
            <a:ext cx="8729572" cy="637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420888"/>
            <a:ext cx="8640959" cy="4248472"/>
          </a:xfrm>
        </p:spPr>
        <p:txBody>
          <a:bodyPr>
            <a:normAutofit/>
          </a:bodyPr>
          <a:lstStyle/>
          <a:p>
            <a:r>
              <a:rPr lang="ru-RU" sz="2000" u="sng" dirty="0" smtClean="0"/>
              <a:t>это </a:t>
            </a:r>
            <a:r>
              <a:rPr lang="ru-RU" sz="2000" u="sng" dirty="0"/>
              <a:t>индивидуальная реакция организма на погодные </a:t>
            </a:r>
            <a:r>
              <a:rPr lang="ru-RU" sz="2000" u="sng" dirty="0" smtClean="0"/>
              <a:t>явления: </a:t>
            </a:r>
            <a:r>
              <a:rPr lang="ru-RU" sz="2000" dirty="0" smtClean="0"/>
              <a:t>сонливость </a:t>
            </a:r>
            <a:r>
              <a:rPr lang="ru-RU" sz="2000" dirty="0"/>
              <a:t>и </a:t>
            </a:r>
            <a:r>
              <a:rPr lang="ru-RU" sz="2000" dirty="0" smtClean="0"/>
              <a:t>вялость, головная боль, тошнота и т.д.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46352"/>
            <a:ext cx="5173120" cy="1252728"/>
          </a:xfrm>
        </p:spPr>
        <p:txBody>
          <a:bodyPr/>
          <a:lstStyle/>
          <a:p>
            <a:r>
              <a:rPr lang="ru-RU" dirty="0" smtClean="0"/>
              <a:t>Метеозависимость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95" t="28644" r="-13" b="30778"/>
          <a:stretch/>
        </p:blipFill>
        <p:spPr bwMode="auto">
          <a:xfrm>
            <a:off x="827584" y="3717032"/>
            <a:ext cx="354279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421" y="523852"/>
            <a:ext cx="1686043" cy="1357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33" y="3887349"/>
            <a:ext cx="2657343" cy="245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1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59" cy="4065315"/>
          </a:xfrm>
        </p:spPr>
        <p:txBody>
          <a:bodyPr>
            <a:normAutofit/>
          </a:bodyPr>
          <a:lstStyle/>
          <a:p>
            <a:r>
              <a:rPr lang="ru-RU" sz="2000" dirty="0"/>
              <a:t>Такие люди обычно интересуются прогнозом на ближайшие дни, чтобы можно было принять соответствующие меры и предупредить обострение своих заболеваний.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Метеозависимые люди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33" y="3356992"/>
            <a:ext cx="4608405" cy="307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55578"/>
            <a:ext cx="3585959" cy="287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284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Результаты опроса: «Влияние </a:t>
            </a:r>
            <a:r>
              <a:rPr lang="ru-RU" sz="4000" dirty="0"/>
              <a:t>погоды на жизнедеятельность </a:t>
            </a:r>
            <a:r>
              <a:rPr lang="ru-RU" sz="4000" dirty="0" smtClean="0"/>
              <a:t>человека» </a:t>
            </a:r>
            <a:r>
              <a:rPr lang="ru-RU" sz="1800" dirty="0" smtClean="0"/>
              <a:t>(задание на дом)</a:t>
            </a:r>
            <a:endParaRPr lang="ru-RU" sz="1800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77" b="193"/>
          <a:stretch/>
        </p:blipFill>
        <p:spPr bwMode="auto">
          <a:xfrm>
            <a:off x="539552" y="1916832"/>
            <a:ext cx="8130341" cy="4727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53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640959" cy="453650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Количество опрашиваемых людей (чем больше, тем </a:t>
            </a:r>
            <a:r>
              <a:rPr lang="ru-RU" sz="2000" dirty="0"/>
              <a:t>результаты будут более </a:t>
            </a:r>
            <a:r>
              <a:rPr lang="ru-RU" sz="2000" dirty="0" smtClean="0"/>
              <a:t>точными). </a:t>
            </a:r>
            <a:endParaRPr lang="ru-RU" sz="2000" dirty="0"/>
          </a:p>
          <a:p>
            <a:r>
              <a:rPr lang="ru-RU" sz="2000" dirty="0"/>
              <a:t>По статистике, около половины населения планеты можно считать метеозависимым. </a:t>
            </a:r>
          </a:p>
          <a:p>
            <a:r>
              <a:rPr lang="ru-RU" sz="2000" dirty="0" smtClean="0"/>
              <a:t>Одна </a:t>
            </a:r>
            <a:r>
              <a:rPr lang="ru-RU" sz="2000" dirty="0"/>
              <a:t>и та же погода по-разному влияет на разных людей. </a:t>
            </a:r>
            <a:endParaRPr lang="ru-RU" sz="2000" dirty="0" smtClean="0"/>
          </a:p>
          <a:p>
            <a:r>
              <a:rPr lang="ru-RU" sz="2000" u="sng" dirty="0"/>
              <a:t>В проблеме метеозависимости важна не столько сама смена погоды, сколько то, как она проходит: резко или плавно. </a:t>
            </a:r>
          </a:p>
          <a:p>
            <a:r>
              <a:rPr lang="ru-RU" sz="2000" u="sng" dirty="0"/>
              <a:t>Если резких скачков нет, то даже метеозависимые люди особых перемен в своем состоянии не заметят. </a:t>
            </a:r>
            <a:endParaRPr lang="ru-RU" sz="2000" u="sng" dirty="0" smtClean="0"/>
          </a:p>
          <a:p>
            <a:r>
              <a:rPr lang="ru-RU" sz="2000" dirty="0"/>
              <a:t>Больше всего от метеозависимости страдают люди с хроническими болезнями, пожилые люди и дети.  </a:t>
            </a:r>
          </a:p>
          <a:p>
            <a:r>
              <a:rPr lang="ru-RU" sz="2000" dirty="0"/>
              <a:t>Взрослые люди страдают меньше (женщины чаще, чем мужчины) и к 50 – 60 годам они вновь становятся метеозависимы. </a:t>
            </a:r>
          </a:p>
          <a:p>
            <a:pPr marL="0" indent="0">
              <a:buNone/>
            </a:pPr>
            <a:endParaRPr lang="ru-RU" sz="2000" u="sng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Результаты опроса и статистика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3303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Лучшее </a:t>
            </a:r>
            <a:r>
              <a:rPr lang="ru-RU" sz="3200" b="1" dirty="0"/>
              <a:t>лекарство для метеозависимого человека  - профилактика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060848"/>
            <a:ext cx="8640959" cy="4392488"/>
          </a:xfrm>
        </p:spPr>
        <p:txBody>
          <a:bodyPr/>
          <a:lstStyle/>
          <a:p>
            <a:r>
              <a:rPr lang="ru-RU" sz="2000" dirty="0" smtClean="0"/>
              <a:t>здоровый </a:t>
            </a:r>
            <a:r>
              <a:rPr lang="ru-RU" sz="2000" dirty="0"/>
              <a:t>образ жизни: </a:t>
            </a:r>
            <a:endParaRPr lang="ru-RU" sz="2000" dirty="0" smtClean="0"/>
          </a:p>
          <a:p>
            <a:r>
              <a:rPr lang="ru-RU" sz="2000" dirty="0" smtClean="0"/>
              <a:t>правильное </a:t>
            </a:r>
            <a:r>
              <a:rPr lang="ru-RU" sz="2000" dirty="0"/>
              <a:t>питание,  </a:t>
            </a:r>
            <a:endParaRPr lang="ru-RU" sz="2000" dirty="0" smtClean="0"/>
          </a:p>
          <a:p>
            <a:r>
              <a:rPr lang="ru-RU" sz="2000" dirty="0" smtClean="0"/>
              <a:t>зарядка</a:t>
            </a:r>
            <a:r>
              <a:rPr lang="ru-RU" sz="2000" dirty="0"/>
              <a:t>, </a:t>
            </a:r>
            <a:r>
              <a:rPr lang="ru-RU" sz="2000" dirty="0" smtClean="0"/>
              <a:t>закаливание,</a:t>
            </a:r>
          </a:p>
          <a:p>
            <a:r>
              <a:rPr lang="ru-RU" sz="2000" dirty="0" smtClean="0"/>
              <a:t>прогулки </a:t>
            </a:r>
            <a:r>
              <a:rPr lang="ru-RU" sz="2000" dirty="0"/>
              <a:t>на свежем воздухе (больше гулять и проветривать комнаты</a:t>
            </a:r>
            <a:r>
              <a:rPr lang="ru-RU" sz="2000" dirty="0" smtClean="0"/>
              <a:t>) и т.д. </a:t>
            </a: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53780"/>
            <a:ext cx="3940787" cy="271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55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68437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61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712968" cy="100244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Метеорологи предсказывают погоду по состоянию  атмосферы</a:t>
            </a:r>
            <a:r>
              <a:rPr lang="ru-RU" sz="3200" dirty="0"/>
              <a:t> 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1" cy="5184576"/>
          </a:xfrm>
        </p:spPr>
        <p:txBody>
          <a:bodyPr/>
          <a:lstStyle/>
          <a:p>
            <a:endParaRPr lang="ru-RU" sz="2000" dirty="0" smtClean="0"/>
          </a:p>
          <a:p>
            <a:r>
              <a:rPr lang="ru-RU" sz="2000" dirty="0" smtClean="0"/>
              <a:t>Что такое атмосфера?</a:t>
            </a:r>
          </a:p>
          <a:p>
            <a:r>
              <a:rPr lang="ru-RU" sz="2000" dirty="0" smtClean="0"/>
              <a:t>Атмосфера </a:t>
            </a:r>
            <a:r>
              <a:rPr lang="ru-RU" sz="2000" dirty="0"/>
              <a:t>Земли (от. др.-греч. </a:t>
            </a:r>
            <a:r>
              <a:rPr lang="ru-RU" sz="2000" dirty="0" err="1"/>
              <a:t>ἀτμός</a:t>
            </a:r>
            <a:r>
              <a:rPr lang="ru-RU" sz="2000" dirty="0"/>
              <a:t> </a:t>
            </a:r>
            <a:r>
              <a:rPr lang="ru-RU" sz="2000" dirty="0" smtClean="0"/>
              <a:t>- </a:t>
            </a:r>
            <a:r>
              <a:rPr lang="ru-RU" sz="2000" dirty="0"/>
              <a:t>пар и </a:t>
            </a:r>
            <a:r>
              <a:rPr lang="ru-RU" sz="2000" dirty="0" err="1"/>
              <a:t>σφ</a:t>
            </a:r>
            <a:r>
              <a:rPr lang="ru-RU" sz="2000" dirty="0"/>
              <a:t>αῖρα </a:t>
            </a:r>
            <a:r>
              <a:rPr lang="ru-RU" sz="2000" dirty="0" smtClean="0"/>
              <a:t>- </a:t>
            </a:r>
            <a:r>
              <a:rPr lang="ru-RU" sz="2000" dirty="0"/>
              <a:t>шар) </a:t>
            </a:r>
            <a:r>
              <a:rPr lang="ru-RU" sz="2000" dirty="0" smtClean="0"/>
              <a:t>- </a:t>
            </a:r>
            <a:r>
              <a:rPr lang="ru-RU" sz="2000" dirty="0"/>
              <a:t>газовая оболочка, окружающая планету </a:t>
            </a:r>
            <a:r>
              <a:rPr lang="ru-RU" sz="2000" dirty="0" smtClean="0"/>
              <a:t>Земля. </a:t>
            </a:r>
            <a:r>
              <a:rPr lang="ru-RU" sz="2000" dirty="0"/>
              <a:t>Внутренняя её поверхность покрывает гидросферу и частично земную кору, внешняя переходит в околоземную часть космического пространства.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619101"/>
            <a:ext cx="4644119" cy="3083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37" y="252413"/>
            <a:ext cx="8860329" cy="6474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2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00808"/>
            <a:ext cx="8640959" cy="489654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- </a:t>
            </a:r>
            <a:r>
              <a:rPr lang="ru-RU" sz="2000" dirty="0"/>
              <a:t>наука о погоде </a:t>
            </a:r>
            <a:endParaRPr lang="ru-RU" sz="2000" dirty="0" smtClean="0"/>
          </a:p>
          <a:p>
            <a:r>
              <a:rPr lang="ru-RU" sz="2000" dirty="0" smtClean="0"/>
              <a:t>Ученых</a:t>
            </a:r>
            <a:r>
              <a:rPr lang="ru-RU" sz="2000" dirty="0"/>
              <a:t>, изучающих погоду, соответственно, величают </a:t>
            </a:r>
            <a:r>
              <a:rPr lang="ru-RU" sz="2000" dirty="0" smtClean="0"/>
              <a:t>:) … </a:t>
            </a:r>
          </a:p>
          <a:p>
            <a:r>
              <a:rPr lang="ru-RU" sz="2000" dirty="0" smtClean="0"/>
              <a:t>метеорологами</a:t>
            </a:r>
            <a:r>
              <a:rPr lang="ru-RU" sz="2000" dirty="0"/>
              <a:t> </a:t>
            </a:r>
          </a:p>
          <a:p>
            <a:endParaRPr lang="ru-RU" sz="20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Метеорология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93529"/>
            <a:ext cx="4785260" cy="319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4" y="2842282"/>
            <a:ext cx="5521830" cy="368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13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56792"/>
            <a:ext cx="8640959" cy="496855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как </a:t>
            </a:r>
            <a:r>
              <a:rPr lang="ru-RU" sz="2000" dirty="0"/>
              <a:t>одеяло предохраняет Землю от переохлаждения и перегревания. </a:t>
            </a:r>
            <a:endParaRPr lang="ru-RU" sz="2000" dirty="0" smtClean="0"/>
          </a:p>
          <a:p>
            <a:r>
              <a:rPr lang="ru-RU" sz="2000" dirty="0" smtClean="0"/>
              <a:t>воздух </a:t>
            </a:r>
            <a:r>
              <a:rPr lang="ru-RU" sz="2000" dirty="0"/>
              <a:t>нужен для дыхания почти всех живых организмов. </a:t>
            </a:r>
            <a:endParaRPr lang="ru-RU" sz="2000" dirty="0" smtClean="0"/>
          </a:p>
          <a:p>
            <a:r>
              <a:rPr lang="ru-RU" sz="2000" dirty="0" smtClean="0"/>
              <a:t>озон</a:t>
            </a:r>
            <a:r>
              <a:rPr lang="ru-RU" sz="2000" dirty="0"/>
              <a:t>, содержащийся в стратосфере, предохраняет живые организмы от вредного ультрафиолетового излучения Солнца. </a:t>
            </a:r>
            <a:endParaRPr lang="ru-RU" sz="2000" dirty="0" smtClean="0"/>
          </a:p>
          <a:p>
            <a:r>
              <a:rPr lang="ru-RU" sz="2000" dirty="0" smtClean="0"/>
              <a:t>Без </a:t>
            </a:r>
            <a:r>
              <a:rPr lang="ru-RU" sz="2000" dirty="0"/>
              <a:t>атмосферы на планете </a:t>
            </a:r>
            <a:r>
              <a:rPr lang="ru-RU" sz="2000" dirty="0" smtClean="0"/>
              <a:t>не было бы жизни.</a:t>
            </a:r>
          </a:p>
          <a:p>
            <a:r>
              <a:rPr lang="ru-RU" sz="2000" dirty="0"/>
              <a:t>Самый нижний слой атмосферы </a:t>
            </a:r>
            <a:r>
              <a:rPr lang="ru-RU" sz="2000" dirty="0" smtClean="0"/>
              <a:t>- </a:t>
            </a:r>
            <a:r>
              <a:rPr lang="ru-RU" sz="2000" b="1" dirty="0"/>
              <a:t>тропосфера</a:t>
            </a:r>
            <a:r>
              <a:rPr lang="ru-RU" sz="2000" dirty="0"/>
              <a:t> </a:t>
            </a:r>
            <a:r>
              <a:rPr lang="ru-RU" sz="2000" dirty="0" smtClean="0"/>
              <a:t>- </a:t>
            </a:r>
            <a:r>
              <a:rPr lang="ru-RU" sz="2000" dirty="0"/>
              <a:t>является «кухней погоды» и чем ближе к поверхности Земли, тем резче проявляется изменчивость погоды. 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Атмосфера</a:t>
            </a:r>
            <a:endParaRPr lang="ru-RU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93096"/>
            <a:ext cx="3251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15669"/>
            <a:ext cx="2988965" cy="2159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37" y="1434823"/>
            <a:ext cx="8860329" cy="529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96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332656"/>
            <a:ext cx="8380164" cy="628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08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132856"/>
            <a:ext cx="8496943" cy="4608512"/>
          </a:xfrm>
        </p:spPr>
        <p:txBody>
          <a:bodyPr>
            <a:normAutofit/>
          </a:bodyPr>
          <a:lstStyle/>
          <a:p>
            <a:r>
              <a:rPr lang="ru-RU" sz="2000" dirty="0"/>
              <a:t>Окружающий нас </a:t>
            </a:r>
            <a:r>
              <a:rPr lang="ru-RU" sz="2000" b="1" dirty="0"/>
              <a:t>воздух </a:t>
            </a:r>
            <a:r>
              <a:rPr lang="ru-RU" sz="2000" b="1" dirty="0" smtClean="0"/>
              <a:t>прозрачен </a:t>
            </a:r>
            <a:r>
              <a:rPr lang="ru-RU" sz="2000" b="1" dirty="0"/>
              <a:t>и лёгок, мы не замечаем его веса. </a:t>
            </a:r>
          </a:p>
          <a:p>
            <a:r>
              <a:rPr lang="ru-RU" sz="2000" b="1" dirty="0"/>
              <a:t>Но воздух имеет вес.</a:t>
            </a:r>
          </a:p>
          <a:p>
            <a:r>
              <a:rPr lang="ru-RU" sz="2000" dirty="0" smtClean="0"/>
              <a:t>В наши дни ученые подсчитали, что </a:t>
            </a:r>
            <a:r>
              <a:rPr lang="ru-RU" sz="2000" b="1" dirty="0" smtClean="0"/>
              <a:t>на ладонь взрослого человека осуществляется давление воздуха весом около 150 килограмм</a:t>
            </a:r>
            <a:r>
              <a:rPr lang="ru-RU" sz="2000" dirty="0" smtClean="0"/>
              <a:t>.  </a:t>
            </a:r>
          </a:p>
          <a:p>
            <a:r>
              <a:rPr lang="ru-RU" sz="2000" dirty="0" smtClean="0"/>
              <a:t>Какое </a:t>
            </a:r>
            <a:r>
              <a:rPr lang="ru-RU" sz="2000" dirty="0"/>
              <a:t>же давление тогда испытывает наше тело целиком? </a:t>
            </a:r>
            <a:endParaRPr lang="ru-RU" sz="2000" dirty="0" smtClean="0"/>
          </a:p>
          <a:p>
            <a:r>
              <a:rPr lang="ru-RU" sz="2000" dirty="0" smtClean="0"/>
              <a:t>Оказывается </a:t>
            </a:r>
            <a:r>
              <a:rPr lang="ru-RU" sz="2000" b="1" dirty="0"/>
              <a:t>мы ходим под тяжестью примерно 12-15 тонн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Как </a:t>
            </a:r>
            <a:r>
              <a:rPr lang="ru-RU" sz="2000" dirty="0"/>
              <a:t>же нас </a:t>
            </a:r>
            <a:r>
              <a:rPr lang="ru-RU" sz="2000" dirty="0" smtClean="0"/>
              <a:t>ещё </a:t>
            </a:r>
            <a:r>
              <a:rPr lang="ru-RU" sz="2000" dirty="0"/>
              <a:t>не раздавило? </a:t>
            </a:r>
            <a:endParaRPr lang="ru-RU" sz="2000" dirty="0" smtClean="0"/>
          </a:p>
          <a:p>
            <a:r>
              <a:rPr lang="ru-RU" sz="2000" b="1" dirty="0" smtClean="0"/>
              <a:t>Человек </a:t>
            </a:r>
            <a:r>
              <a:rPr lang="ru-RU" sz="2000" b="1" dirty="0"/>
              <a:t>не чувствует веса атмосферы, т.к. наше внутреннее давление с помощью специальных механизмов организма уравновешивается с внешним давлением.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Атмосферное давление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5900"/>
            <a:ext cx="8686800" cy="64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365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72816"/>
            <a:ext cx="8352928" cy="4824536"/>
          </a:xfrm>
        </p:spPr>
        <p:txBody>
          <a:bodyPr>
            <a:normAutofit/>
          </a:bodyPr>
          <a:lstStyle/>
          <a:p>
            <a:r>
              <a:rPr lang="ru-RU" sz="2000" dirty="0"/>
              <a:t>Сила с которой воздух давит на Землю и на всё, что на ней находится называется - </a:t>
            </a:r>
            <a:r>
              <a:rPr lang="ru-RU" sz="2000" b="1" dirty="0"/>
              <a:t>Атмосферное давление</a:t>
            </a:r>
            <a:r>
              <a:rPr lang="ru-RU" sz="2000" dirty="0"/>
              <a:t>. </a:t>
            </a:r>
          </a:p>
          <a:p>
            <a:r>
              <a:rPr lang="ru-RU" sz="2200" b="1" dirty="0" smtClean="0"/>
              <a:t>Изменения </a:t>
            </a:r>
            <a:r>
              <a:rPr lang="ru-RU" sz="2200" b="1" dirty="0"/>
              <a:t>погоды связаны с изменениями атмосферного давления. </a:t>
            </a:r>
            <a:endParaRPr lang="ru-RU" sz="2200" b="1" dirty="0" smtClean="0"/>
          </a:p>
          <a:p>
            <a:r>
              <a:rPr lang="ru-RU" sz="2000" b="1" dirty="0" smtClean="0"/>
              <a:t>Низкое </a:t>
            </a:r>
            <a:r>
              <a:rPr lang="ru-RU" sz="2000" b="1" dirty="0"/>
              <a:t>давление сопутствует дождливой погоде, а высокое </a:t>
            </a:r>
            <a:r>
              <a:rPr lang="ru-RU" sz="2000" b="1" dirty="0" smtClean="0"/>
              <a:t>- </a:t>
            </a:r>
            <a:r>
              <a:rPr lang="ru-RU" sz="2000" b="1" dirty="0"/>
              <a:t>ясной и сухой</a:t>
            </a:r>
            <a:r>
              <a:rPr lang="ru-RU" sz="2000" b="1" dirty="0" smtClean="0"/>
              <a:t>.</a:t>
            </a:r>
            <a:r>
              <a:rPr lang="ru-RU" sz="2000" b="1" dirty="0"/>
              <a:t> </a:t>
            </a:r>
            <a:endParaRPr lang="ru-RU" sz="2000" b="1" dirty="0" smtClean="0"/>
          </a:p>
          <a:p>
            <a:endParaRPr lang="ru-RU" sz="2000" b="1" dirty="0" smtClean="0"/>
          </a:p>
          <a:p>
            <a:pPr marL="0" indent="0">
              <a:buNone/>
            </a:pPr>
            <a:endParaRPr lang="ru-RU" sz="2000" u="sng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Атмосфера и атмосферное давление -   связаны с погодой ?</a:t>
            </a:r>
            <a:endParaRPr lang="ru-RU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6" t="38603" r="512" b="5247"/>
          <a:stretch/>
        </p:blipFill>
        <p:spPr bwMode="auto">
          <a:xfrm>
            <a:off x="2339752" y="3776960"/>
            <a:ext cx="4536504" cy="30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95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 измерить атмосферное давление?</a:t>
            </a:r>
            <a:endParaRPr lang="ru-RU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4904"/>
            <a:ext cx="2163756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131" y="2132856"/>
            <a:ext cx="3816424" cy="4152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35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72816"/>
            <a:ext cx="8640959" cy="4824536"/>
          </a:xfrm>
        </p:spPr>
        <p:txBody>
          <a:bodyPr/>
          <a:lstStyle/>
          <a:p>
            <a:r>
              <a:rPr lang="ru-RU" sz="2000" dirty="0"/>
              <a:t>Чтобы измерить атмосферное давление, люди пользуются прибором, который называется </a:t>
            </a:r>
            <a:r>
              <a:rPr lang="ru-RU" sz="2000" b="1" dirty="0"/>
              <a:t>барометром</a:t>
            </a:r>
            <a:r>
              <a:rPr lang="ru-RU" sz="2000" dirty="0"/>
              <a:t>.</a:t>
            </a:r>
          </a:p>
          <a:p>
            <a:pPr lvl="0"/>
            <a:r>
              <a:rPr lang="ru-RU" sz="2000" dirty="0" smtClean="0"/>
              <a:t>Барометр предсказывает погоду </a:t>
            </a:r>
            <a:r>
              <a:rPr lang="ru-RU" sz="2000" dirty="0"/>
              <a:t>по изменению атмосферного давления.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Барометр</a:t>
            </a:r>
            <a:endParaRPr lang="ru-RU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83682"/>
            <a:ext cx="3744416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00450"/>
            <a:ext cx="3227090" cy="322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14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Люди узнают прогноз метеорологов </a:t>
            </a:r>
            <a:br>
              <a:rPr lang="ru-RU" sz="3100" dirty="0" smtClean="0"/>
            </a:br>
            <a:r>
              <a:rPr lang="ru-RU" sz="3100" dirty="0" smtClean="0"/>
              <a:t>об изменениях погоды </a:t>
            </a:r>
            <a:br>
              <a:rPr lang="ru-RU" sz="3100" dirty="0" smtClean="0"/>
            </a:br>
            <a:r>
              <a:rPr lang="ru-RU" sz="3100" dirty="0" smtClean="0"/>
              <a:t>по </a:t>
            </a:r>
            <a:r>
              <a:rPr lang="ru-RU" sz="3100" dirty="0"/>
              <a:t>телевидению, газетам, интернет </a:t>
            </a:r>
            <a:r>
              <a:rPr lang="ru-RU" sz="3100" dirty="0" smtClean="0"/>
              <a:t>ресурсам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87" y="2420887"/>
            <a:ext cx="5392859" cy="359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64904"/>
            <a:ext cx="3451225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86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59" cy="4065315"/>
          </a:xfrm>
        </p:spPr>
        <p:txBody>
          <a:bodyPr/>
          <a:lstStyle/>
          <a:p>
            <a:r>
              <a:rPr lang="ru-RU" sz="2000" dirty="0" smtClean="0"/>
              <a:t>но </a:t>
            </a:r>
            <a:r>
              <a:rPr lang="ru-RU" sz="2000" dirty="0"/>
              <a:t>они обычно даются для обширной территории, </a:t>
            </a:r>
            <a:endParaRPr lang="ru-RU" sz="2000" dirty="0" smtClean="0"/>
          </a:p>
          <a:p>
            <a:r>
              <a:rPr lang="ru-RU" sz="2000" dirty="0" smtClean="0"/>
              <a:t>а </a:t>
            </a:r>
            <a:r>
              <a:rPr lang="ru-RU" sz="2000" dirty="0"/>
              <a:t>мы хотим знать, </a:t>
            </a:r>
            <a:r>
              <a:rPr lang="ru-RU" sz="2000" b="1" dirty="0"/>
              <a:t>какая погода будет именно там, где мы сейчас </a:t>
            </a:r>
            <a:r>
              <a:rPr lang="ru-RU" sz="2000" b="1" dirty="0" smtClean="0"/>
              <a:t>находимся</a:t>
            </a:r>
            <a:endParaRPr lang="ru-RU" sz="2000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Мы прислушиваемся к прогнозам метеорологов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04" y="3284984"/>
            <a:ext cx="3748300" cy="249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96064"/>
            <a:ext cx="4046848" cy="252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065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916832"/>
            <a:ext cx="7956872" cy="4209331"/>
          </a:xfrm>
        </p:spPr>
        <p:txBody>
          <a:bodyPr/>
          <a:lstStyle/>
          <a:p>
            <a:r>
              <a:rPr lang="ru-RU" dirty="0"/>
              <a:t>Метеорологов вообще и синоптиков в частности нередко ругают за плохие прогнозы погоды. Причем везде: в автобусе и электричке, на кофе-брейках или в кругу друзей. </a:t>
            </a:r>
            <a:endParaRPr lang="ru-RU" dirty="0" smtClean="0"/>
          </a:p>
          <a:p>
            <a:r>
              <a:rPr lang="ru-RU" dirty="0" smtClean="0"/>
              <a:t>Ошибки </a:t>
            </a:r>
            <a:r>
              <a:rPr lang="ru-RU" dirty="0"/>
              <a:t>в прогнозах встречаются до сих пор. </a:t>
            </a:r>
            <a:endParaRPr lang="ru-RU" dirty="0" smtClean="0"/>
          </a:p>
          <a:p>
            <a:r>
              <a:rPr lang="ru-RU" dirty="0" smtClean="0"/>
              <a:t>Но </a:t>
            </a:r>
            <a:r>
              <a:rPr lang="ru-RU" dirty="0"/>
              <a:t>почему?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может ли обычный человек предсказать погоду самостоятельно?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14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59" cy="4824536"/>
          </a:xfrm>
        </p:spPr>
        <p:txBody>
          <a:bodyPr/>
          <a:lstStyle/>
          <a:p>
            <a:r>
              <a:rPr lang="ru-RU" sz="2000" dirty="0" smtClean="0"/>
              <a:t>Наши </a:t>
            </a:r>
            <a:r>
              <a:rPr lang="ru-RU" sz="2000" dirty="0"/>
              <a:t>предки </a:t>
            </a:r>
            <a:r>
              <a:rPr lang="ru-RU" sz="2000" dirty="0" smtClean="0"/>
              <a:t>были наблюдательны и тонко чувствовали природу</a:t>
            </a:r>
          </a:p>
          <a:p>
            <a:r>
              <a:rPr lang="ru-RU" sz="2000" dirty="0" smtClean="0"/>
              <a:t>Они обратили внимание, что хвойный </a:t>
            </a:r>
            <a:r>
              <a:rPr lang="ru-RU" sz="2000" dirty="0"/>
              <a:t>лес реагирует </a:t>
            </a:r>
            <a:r>
              <a:rPr lang="ru-RU" sz="2000" dirty="0" smtClean="0"/>
              <a:t>на погоду</a:t>
            </a:r>
          </a:p>
          <a:p>
            <a:r>
              <a:rPr lang="ru-RU" sz="2000" dirty="0" smtClean="0"/>
              <a:t>Оказывается, ветви </a:t>
            </a:r>
            <a:r>
              <a:rPr lang="ru-RU" sz="2000" dirty="0"/>
              <a:t>хвойных деревьев опускаются перед дождём </a:t>
            </a:r>
            <a:r>
              <a:rPr lang="ru-RU" sz="2000" dirty="0" smtClean="0"/>
              <a:t>или </a:t>
            </a:r>
            <a:r>
              <a:rPr lang="ru-RU" sz="2000" dirty="0"/>
              <a:t>снегом </a:t>
            </a:r>
            <a:r>
              <a:rPr lang="ru-RU" sz="2000" dirty="0" smtClean="0"/>
              <a:t>и </a:t>
            </a:r>
            <a:r>
              <a:rPr lang="ru-RU" sz="2000" dirty="0"/>
              <a:t>поднимаются перед </a:t>
            </a:r>
            <a:r>
              <a:rPr lang="ru-RU" sz="2000" dirty="0" smtClean="0"/>
              <a:t> ясной </a:t>
            </a:r>
            <a:r>
              <a:rPr lang="ru-RU" sz="2000" dirty="0"/>
              <a:t>погодой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 предсказывали погоду наши предки?</a:t>
            </a:r>
            <a:endParaRPr lang="ru-RU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65163"/>
            <a:ext cx="4309583" cy="32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79" y="3365163"/>
            <a:ext cx="4199301" cy="32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79" y="3365162"/>
            <a:ext cx="4199301" cy="322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65162"/>
            <a:ext cx="4309583" cy="32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32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Погода и климат</a:t>
            </a:r>
            <a:endParaRPr lang="ru-RU" sz="36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132769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95967"/>
            <a:ext cx="4608809" cy="3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92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44824"/>
            <a:ext cx="8712967" cy="47525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У </a:t>
            </a:r>
            <a:r>
              <a:rPr lang="ru-RU" sz="2000" dirty="0"/>
              <a:t>старых елей в нижней части ствола обычно можно видеть длинные и тонкие отмершие сучья. </a:t>
            </a:r>
            <a:endParaRPr lang="ru-RU" sz="2000" dirty="0" smtClean="0"/>
          </a:p>
          <a:p>
            <a:r>
              <a:rPr lang="ru-RU" sz="2000" b="1" dirty="0" smtClean="0"/>
              <a:t>Эти </a:t>
            </a:r>
            <a:r>
              <a:rPr lang="ru-RU" sz="2000" b="1" dirty="0"/>
              <a:t>сучья </a:t>
            </a:r>
            <a:r>
              <a:rPr lang="ru-RU" sz="2000" b="1" dirty="0" smtClean="0"/>
              <a:t>тоже имеют эту удивительную </a:t>
            </a:r>
            <a:r>
              <a:rPr lang="ru-RU" sz="2000" b="1" dirty="0"/>
              <a:t>способность </a:t>
            </a:r>
            <a:r>
              <a:rPr lang="ru-RU" sz="2000" b="1" dirty="0" smtClean="0"/>
              <a:t>- </a:t>
            </a:r>
            <a:r>
              <a:rPr lang="ru-RU" sz="2000" b="1" dirty="0"/>
              <a:t>перед дождем они </a:t>
            </a:r>
            <a:r>
              <a:rPr lang="ru-RU" sz="2000" b="1" dirty="0" smtClean="0"/>
              <a:t> опускаются </a:t>
            </a:r>
            <a:r>
              <a:rPr lang="ru-RU" sz="2000" b="1" dirty="0"/>
              <a:t>вниз, а перед ясной погодой изгибаются кверху.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еловом лесу </a:t>
            </a:r>
            <a:r>
              <a:rPr lang="ru-RU" sz="3200" dirty="0"/>
              <a:t>с большими, старыми деревьями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01143"/>
            <a:ext cx="2527509" cy="337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17936"/>
            <a:ext cx="2651497" cy="336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61243" cy="649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33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060848"/>
            <a:ext cx="4752527" cy="4536504"/>
          </a:xfrm>
        </p:spPr>
        <p:txBody>
          <a:bodyPr/>
          <a:lstStyle/>
          <a:p>
            <a:r>
              <a:rPr lang="ru-RU" sz="2000" dirty="0"/>
              <a:t>Примитивный, но очень точный прибор можно сделать из еловой ветки и повесить его у себя дома, на </a:t>
            </a:r>
            <a:r>
              <a:rPr lang="ru-RU" sz="2000" dirty="0" smtClean="0"/>
              <a:t>балконе…</a:t>
            </a:r>
            <a:endParaRPr lang="ru-RU" sz="2000" dirty="0"/>
          </a:p>
          <a:p>
            <a:r>
              <a:rPr lang="ru-RU" sz="2000" dirty="0"/>
              <a:t>Каждый день он будет радовать Вас своим точным прогнозом</a:t>
            </a:r>
            <a:r>
              <a:rPr lang="ru-RU" sz="2000" dirty="0" smtClean="0"/>
              <a:t>!</a:t>
            </a:r>
          </a:p>
          <a:p>
            <a:r>
              <a:rPr lang="ru-RU" sz="2000" dirty="0" smtClean="0"/>
              <a:t>Можно изготовленный </a:t>
            </a:r>
            <a:r>
              <a:rPr lang="ru-RU" sz="2000" dirty="0"/>
              <a:t>предсказатель погоды </a:t>
            </a:r>
            <a:r>
              <a:rPr lang="ru-RU" sz="2000" dirty="0" smtClean="0"/>
              <a:t>установить на </a:t>
            </a:r>
            <a:r>
              <a:rPr lang="ru-RU" sz="2000" dirty="0"/>
              <a:t>улице, </a:t>
            </a:r>
            <a:r>
              <a:rPr lang="ru-RU" sz="2000" dirty="0" smtClean="0"/>
              <a:t>на даче прибив </a:t>
            </a:r>
            <a:r>
              <a:rPr lang="ru-RU" sz="2000" dirty="0"/>
              <a:t>на стену дома или в другом месте, удобном для наблюдений.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Ель предсказывает погоду</a:t>
            </a:r>
            <a:br>
              <a:rPr lang="ru-RU" b="1" dirty="0"/>
            </a:b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78" y="1988840"/>
            <a:ext cx="3888602" cy="406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0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5" y="1844824"/>
            <a:ext cx="4248472" cy="475252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Необходимо найти в лесу </a:t>
            </a:r>
            <a:r>
              <a:rPr lang="ru-RU" sz="2000" b="1" u="sng" dirty="0" smtClean="0"/>
              <a:t>сухую ёлку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Нам </a:t>
            </a:r>
            <a:r>
              <a:rPr lang="ru-RU" sz="2000" dirty="0"/>
              <a:t>понадобиться часть ствола с длинной и </a:t>
            </a:r>
            <a:r>
              <a:rPr lang="ru-RU" sz="2000" dirty="0" smtClean="0"/>
              <a:t>веткой. </a:t>
            </a:r>
          </a:p>
          <a:p>
            <a:r>
              <a:rPr lang="ru-RU" sz="2000" dirty="0" smtClean="0"/>
              <a:t>Наиболее </a:t>
            </a:r>
            <a:r>
              <a:rPr lang="ru-RU" sz="2000" dirty="0"/>
              <a:t>подходящие ветви, находятся в средней и верхней части дерева</a:t>
            </a:r>
            <a:r>
              <a:rPr lang="ru-RU" sz="2000" dirty="0" smtClean="0"/>
              <a:t>!</a:t>
            </a:r>
          </a:p>
          <a:p>
            <a:r>
              <a:rPr lang="ru-RU" sz="2000" b="1" dirty="0"/>
              <a:t>М</a:t>
            </a:r>
            <a:r>
              <a:rPr lang="ru-RU" sz="2000" b="1" dirty="0" smtClean="0"/>
              <a:t>ожно </a:t>
            </a:r>
            <a:r>
              <a:rPr lang="ru-RU" sz="2000" b="1" dirty="0"/>
              <a:t>использовать </a:t>
            </a:r>
            <a:r>
              <a:rPr lang="ru-RU" sz="2000" b="1" u="sng" dirty="0"/>
              <a:t>новогоднюю елку</a:t>
            </a:r>
            <a:r>
              <a:rPr lang="ru-RU" sz="2000" b="1" dirty="0"/>
              <a:t>, её же </a:t>
            </a:r>
            <a:r>
              <a:rPr lang="ru-RU" sz="2000" b="1" dirty="0" smtClean="0"/>
              <a:t>всё </a:t>
            </a:r>
            <a:r>
              <a:rPr lang="ru-RU" sz="2000" b="1" dirty="0"/>
              <a:t>равно выбрасывать! </a:t>
            </a:r>
          </a:p>
          <a:p>
            <a:endParaRPr lang="ru-RU" sz="20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Самодельный барометр</a:t>
            </a:r>
            <a:endParaRPr lang="ru-RU" sz="4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357" y="1844824"/>
            <a:ext cx="460851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941168"/>
            <a:ext cx="1341811" cy="179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9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53650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Выбираем верхнюю часть ствола (10-15 </a:t>
            </a:r>
            <a:r>
              <a:rPr lang="ru-RU" sz="2000" dirty="0"/>
              <a:t>см </a:t>
            </a:r>
            <a:r>
              <a:rPr lang="ru-RU" sz="2000" dirty="0" smtClean="0"/>
              <a:t>длинной и толщиной около </a:t>
            </a:r>
            <a:r>
              <a:rPr lang="ru-RU" sz="2000" dirty="0"/>
              <a:t>1 </a:t>
            </a:r>
            <a:r>
              <a:rPr lang="ru-RU" sz="2000" dirty="0" smtClean="0"/>
              <a:t>см) </a:t>
            </a:r>
            <a:r>
              <a:rPr lang="ru-RU" sz="2000" dirty="0"/>
              <a:t>с </a:t>
            </a:r>
            <a:r>
              <a:rPr lang="ru-RU" sz="2000" dirty="0" smtClean="0"/>
              <a:t>отходящей </a:t>
            </a:r>
            <a:r>
              <a:rPr lang="ru-RU" sz="2000" dirty="0"/>
              <a:t>от него </a:t>
            </a:r>
            <a:r>
              <a:rPr lang="ru-RU" sz="2000" dirty="0" smtClean="0"/>
              <a:t>веткой </a:t>
            </a:r>
            <a:r>
              <a:rPr lang="ru-RU" sz="2000" dirty="0"/>
              <a:t>и </a:t>
            </a:r>
            <a:r>
              <a:rPr lang="ru-RU" sz="2000" dirty="0" smtClean="0"/>
              <a:t>отрезаем. </a:t>
            </a:r>
          </a:p>
          <a:p>
            <a:r>
              <a:rPr lang="ru-RU" sz="2000" dirty="0" smtClean="0"/>
              <a:t>Ветка или сучок </a:t>
            </a:r>
            <a:r>
              <a:rPr lang="ru-RU" sz="2000" dirty="0"/>
              <a:t>должен быть длиной 32 см; если длиннее </a:t>
            </a:r>
            <a:r>
              <a:rPr lang="ru-RU" sz="2000" dirty="0" smtClean="0"/>
              <a:t>- </a:t>
            </a:r>
            <a:r>
              <a:rPr lang="ru-RU" sz="2000" dirty="0"/>
              <a:t>отрежьте. </a:t>
            </a:r>
            <a:endParaRPr lang="ru-RU" sz="2000" dirty="0" smtClean="0"/>
          </a:p>
          <a:p>
            <a:r>
              <a:rPr lang="ru-RU" sz="2000" dirty="0" smtClean="0"/>
              <a:t>Опытным </a:t>
            </a:r>
            <a:r>
              <a:rPr lang="ru-RU" sz="2000" dirty="0"/>
              <a:t>путем определено, что при такой длине отклонение сучка на 5 см вверх или вниз точно указывает на установившуюся определенную погоду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По отклонениям </a:t>
            </a:r>
            <a:r>
              <a:rPr lang="ru-RU" sz="2000" dirty="0"/>
              <a:t>сучка будет видно, куда движется погода.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Барометр из новогодней ёлки</a:t>
            </a:r>
            <a:endParaRPr lang="ru-RU" sz="4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725144"/>
            <a:ext cx="2888159" cy="183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82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59" cy="5040560"/>
          </a:xfrm>
        </p:spPr>
        <p:txBody>
          <a:bodyPr/>
          <a:lstStyle/>
          <a:p>
            <a:endParaRPr lang="ru-RU" sz="2000" dirty="0" smtClean="0"/>
          </a:p>
          <a:p>
            <a:r>
              <a:rPr lang="ru-RU" sz="2000" dirty="0" smtClean="0"/>
              <a:t>Ствол с веткой можно приклеить к картону  или прибить к дощечке.</a:t>
            </a:r>
          </a:p>
          <a:p>
            <a:r>
              <a:rPr lang="ru-RU" sz="2000" dirty="0" smtClean="0"/>
              <a:t>Важно </a:t>
            </a:r>
            <a:r>
              <a:rPr lang="ru-RU" sz="2000" dirty="0"/>
              <a:t>сразу не наносить погодную разметку, а предварительно понаблюдать пару дней делая пометки, после чего как движение барометра станут понятными, можно будет наносить погодную </a:t>
            </a:r>
            <a:r>
              <a:rPr lang="ru-RU" sz="2000" dirty="0" smtClean="0"/>
              <a:t>шкалу.</a:t>
            </a:r>
            <a:endParaRPr lang="ru-RU" sz="2000" dirty="0"/>
          </a:p>
          <a:p>
            <a:r>
              <a:rPr lang="ru-RU" sz="2000" dirty="0"/>
              <a:t>Важно располагать барометр в тени, без прямого воздействия солнечных лучей (северная сторона для расположения барометра будет более предпочтительнее). </a:t>
            </a:r>
            <a:endParaRPr lang="ru-RU" sz="2000" dirty="0" smtClean="0"/>
          </a:p>
          <a:p>
            <a:r>
              <a:rPr lang="ru-RU" sz="2000" dirty="0" smtClean="0"/>
              <a:t>Таким </a:t>
            </a:r>
            <a:r>
              <a:rPr lang="ru-RU" sz="2000" dirty="0"/>
              <a:t>образом, солнце не будет пересушивать древесину и она будет естественно реагировать на изменение погоды.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22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Погодная шкала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392488"/>
          </a:xfrm>
        </p:spPr>
        <p:txBody>
          <a:bodyPr/>
          <a:lstStyle/>
          <a:p>
            <a:r>
              <a:rPr lang="ru-RU" dirty="0"/>
              <a:t>«ЯСНО</a:t>
            </a:r>
            <a:r>
              <a:rPr lang="ru-RU" dirty="0" smtClean="0"/>
              <a:t>»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ОСАДКИ</a:t>
            </a:r>
            <a:r>
              <a:rPr lang="ru-RU" dirty="0" smtClean="0"/>
              <a:t>»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ПЕРЕМЕННО</a:t>
            </a:r>
            <a:r>
              <a:rPr lang="ru-RU" dirty="0" smtClean="0"/>
              <a:t>»</a:t>
            </a:r>
            <a:r>
              <a:rPr lang="ru-RU" dirty="0"/>
              <a:t> 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16831"/>
            <a:ext cx="2153816" cy="1435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5074814"/>
            <a:ext cx="1469033" cy="139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8" y="3352708"/>
            <a:ext cx="2153816" cy="154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6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На каком рисунке изображение правильное?</a:t>
            </a:r>
            <a:endParaRPr lang="ru-RU" sz="36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85293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2286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90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D:\1 МОИ ДОКУМЕНТЫ\1 СЮН\2 ПРОГРАММЫ !!!!!!!\1  ПРОГРАММА ЖИВАЯ ЭКОЛОГИЯ\5 СОДЕРЖАНИЕ МЫ ПОЗНАЁМ МИР\2 Мы познаём мир\1  К ЗАНЯТИЮ ЧЕЛОВЕК И ПОГОДА\БАРОМЕТР\b03487ee6c53d91a58071607cca866b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7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5904656" cy="515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48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57250"/>
            <a:ext cx="7546032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9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работает гигрометр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6564" name="Picture 4" descr="http://www.essentialtherapia.com/i/pine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4962" y="357166"/>
            <a:ext cx="2419038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5" descr="H:\шишка\барометр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571750"/>
            <a:ext cx="3500437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5750" y="6072188"/>
            <a:ext cx="4000500" cy="50006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солнечная погода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6072188"/>
            <a:ext cx="4071937" cy="50006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 будет дождь</a:t>
            </a:r>
          </a:p>
        </p:txBody>
      </p:sp>
      <p:pic>
        <p:nvPicPr>
          <p:cNvPr id="10247" name="Picture 2" descr="H:\шишка\барометр\м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571750"/>
            <a:ext cx="3571875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8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Барометр из банки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422446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064" y="3573016"/>
            <a:ext cx="4218076" cy="316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97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680520"/>
          </a:xfrm>
        </p:spPr>
        <p:txBody>
          <a:bodyPr>
            <a:normAutofit/>
          </a:bodyPr>
          <a:lstStyle/>
          <a:p>
            <a:r>
              <a:rPr lang="ru-RU" sz="2000" i="1" dirty="0" smtClean="0"/>
              <a:t>В </a:t>
            </a:r>
            <a:r>
              <a:rPr lang="ru-RU" sz="2000" dirty="0" smtClean="0"/>
              <a:t>противоположность</a:t>
            </a:r>
            <a:r>
              <a:rPr lang="ru-RU" sz="2000" i="1" dirty="0" smtClean="0"/>
              <a:t> </a:t>
            </a:r>
            <a:r>
              <a:rPr lang="ru-RU" sz="2000" dirty="0" smtClean="0"/>
              <a:t>КЛИМАТУ</a:t>
            </a:r>
            <a:r>
              <a:rPr lang="ru-RU" sz="2000" i="1" dirty="0" smtClean="0"/>
              <a:t> </a:t>
            </a:r>
            <a:r>
              <a:rPr lang="ru-RU" sz="2000" dirty="0" smtClean="0"/>
              <a:t>- </a:t>
            </a:r>
            <a:r>
              <a:rPr lang="ru-RU" sz="2000" dirty="0"/>
              <a:t>долгосрочному и регулярно повторяющемуся состоянию</a:t>
            </a:r>
            <a:r>
              <a:rPr lang="ru-RU" sz="2000" dirty="0" smtClean="0"/>
              <a:t>.</a:t>
            </a:r>
          </a:p>
          <a:p>
            <a:r>
              <a:rPr lang="ru-RU" sz="2000" b="1" dirty="0"/>
              <a:t>Что такое </a:t>
            </a:r>
            <a:r>
              <a:rPr lang="ru-RU" sz="2000" b="1" dirty="0" smtClean="0"/>
              <a:t>климат? </a:t>
            </a:r>
            <a:r>
              <a:rPr lang="ru-RU" sz="2000" dirty="0" smtClean="0"/>
              <a:t>Это</a:t>
            </a:r>
            <a:r>
              <a:rPr lang="ru-RU" sz="2000" b="1" dirty="0" smtClean="0"/>
              <a:t> </a:t>
            </a:r>
            <a:r>
              <a:rPr lang="ru-RU" sz="2000" dirty="0" smtClean="0"/>
              <a:t>постоянные</a:t>
            </a:r>
            <a:r>
              <a:rPr lang="ru-RU" sz="2000" dirty="0"/>
              <a:t>, многолетние особенности погоды в определенной местности. </a:t>
            </a:r>
            <a:endParaRPr lang="ru-RU" sz="2000" dirty="0" smtClean="0"/>
          </a:p>
          <a:p>
            <a:r>
              <a:rPr lang="ru-RU" sz="2000" dirty="0" smtClean="0"/>
              <a:t>Это </a:t>
            </a:r>
            <a:r>
              <a:rPr lang="ru-RU" sz="2000" b="1" dirty="0"/>
              <a:t>закономерная смена погод, что наблюдается в этой местности на протяжении веков.</a:t>
            </a:r>
          </a:p>
          <a:p>
            <a:pPr marL="0" indent="0">
              <a:buNone/>
            </a:pP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Погода  может меняться каждый день, каждый час</a:t>
            </a:r>
            <a:endParaRPr lang="ru-RU" sz="36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63304"/>
            <a:ext cx="4104951" cy="308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86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08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03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14384"/>
          </a:xfrm>
        </p:spPr>
        <p:txBody>
          <a:bodyPr/>
          <a:lstStyle/>
          <a:p>
            <a:r>
              <a:rPr lang="ru-RU" dirty="0" smtClean="0"/>
              <a:t>Какой барометр более точен?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344816" cy="550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8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536504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практически </a:t>
            </a:r>
            <a:r>
              <a:rPr lang="ru-RU" b="1" dirty="0"/>
              <a:t>все природные атмосферные </a:t>
            </a:r>
            <a:r>
              <a:rPr lang="ru-RU" b="1" dirty="0" smtClean="0"/>
              <a:t>явления:</a:t>
            </a:r>
            <a:endParaRPr lang="ru-RU" b="1" dirty="0"/>
          </a:p>
          <a:p>
            <a:r>
              <a:rPr lang="ru-RU" dirty="0"/>
              <a:t>осадки </a:t>
            </a:r>
            <a:r>
              <a:rPr lang="ru-RU" dirty="0" smtClean="0"/>
              <a:t>- </a:t>
            </a:r>
            <a:r>
              <a:rPr lang="ru-RU" dirty="0"/>
              <a:t>дождь, ливни, грозы, снег, снегопады … ;</a:t>
            </a:r>
          </a:p>
          <a:p>
            <a:r>
              <a:rPr lang="ru-RU" dirty="0"/>
              <a:t>облачность;</a:t>
            </a:r>
          </a:p>
          <a:p>
            <a:r>
              <a:rPr lang="ru-RU" dirty="0"/>
              <a:t>температура воздуха и грунта;</a:t>
            </a:r>
          </a:p>
          <a:p>
            <a:r>
              <a:rPr lang="ru-RU" dirty="0"/>
              <a:t>влажность;</a:t>
            </a:r>
          </a:p>
          <a:p>
            <a:r>
              <a:rPr lang="ru-RU" dirty="0" smtClean="0"/>
              <a:t>сила ветра …</a:t>
            </a:r>
            <a:endParaRPr lang="ru-RU" dirty="0"/>
          </a:p>
          <a:p>
            <a:r>
              <a:rPr lang="ru-RU" b="1" dirty="0" smtClean="0"/>
              <a:t>О их влиянии на погоду мы узнаем на следующих занятиях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погоду также влияют: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4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640959" cy="4608512"/>
          </a:xfrm>
        </p:spPr>
        <p:txBody>
          <a:bodyPr>
            <a:normAutofit fontScale="25000" lnSpcReduction="20000"/>
          </a:bodyPr>
          <a:lstStyle/>
          <a:p>
            <a:r>
              <a:rPr lang="ru-RU" sz="4300" dirty="0"/>
              <a:t>Метеозависимость: миф или </a:t>
            </a:r>
            <a:r>
              <a:rPr lang="ru-RU" sz="4300" dirty="0" smtClean="0"/>
              <a:t>реальность </a:t>
            </a:r>
            <a:r>
              <a:rPr lang="ru-RU" sz="4300" u="sng" dirty="0">
                <a:hlinkClick r:id="rId2"/>
              </a:rPr>
              <a:t>https://health.mail.ru/news/meteozavisimost_mif_ili_realnost/</a:t>
            </a:r>
            <a:r>
              <a:rPr lang="ru-RU" sz="4300" dirty="0"/>
              <a:t> </a:t>
            </a:r>
          </a:p>
          <a:p>
            <a:r>
              <a:rPr lang="ru-RU" sz="4300" dirty="0"/>
              <a:t>Что называется погодой</a:t>
            </a:r>
            <a:r>
              <a:rPr lang="ru-RU" sz="4300" dirty="0" smtClean="0"/>
              <a:t>? </a:t>
            </a:r>
            <a:r>
              <a:rPr lang="ru-RU" sz="4300" dirty="0" smtClean="0">
                <a:hlinkClick r:id="rId3"/>
              </a:rPr>
              <a:t>https</a:t>
            </a:r>
            <a:r>
              <a:rPr lang="ru-RU" sz="4300" dirty="0">
                <a:hlinkClick r:id="rId3"/>
              </a:rPr>
              <a:t>://</a:t>
            </a:r>
            <a:r>
              <a:rPr lang="ru-RU" sz="4300" dirty="0" smtClean="0">
                <a:hlinkClick r:id="rId3"/>
              </a:rPr>
              <a:t>travelask.ru/questions/86932-chto-nazyvaetsya-pogodoy</a:t>
            </a:r>
            <a:endParaRPr lang="ru-RU" sz="4300" dirty="0" smtClean="0"/>
          </a:p>
          <a:p>
            <a:r>
              <a:rPr lang="ru-RU" sz="4300" dirty="0"/>
              <a:t>Погода - классификация, критерии и характеристики </a:t>
            </a:r>
            <a:r>
              <a:rPr lang="en-US" sz="4300" dirty="0">
                <a:hlinkClick r:id="rId4"/>
              </a:rPr>
              <a:t>https://vodamama.com/weather.html</a:t>
            </a:r>
            <a:r>
              <a:rPr lang="ru-RU" sz="4300" dirty="0"/>
              <a:t> </a:t>
            </a:r>
          </a:p>
          <a:p>
            <a:r>
              <a:rPr lang="ru-RU" sz="4300" dirty="0"/>
              <a:t>Ясно </a:t>
            </a:r>
            <a:r>
              <a:rPr lang="en-US" sz="4300" dirty="0">
                <a:hlinkClick r:id="rId5"/>
              </a:rPr>
              <a:t>https://weather.fandom.com/ru/wiki/%D0%AF%D1%81%D0%BD%D0%BE</a:t>
            </a:r>
            <a:endParaRPr lang="ru-RU" sz="4300" dirty="0"/>
          </a:p>
          <a:p>
            <a:r>
              <a:rPr lang="ru-RU" sz="4300" dirty="0"/>
              <a:t>Морось </a:t>
            </a:r>
            <a:r>
              <a:rPr lang="en-US" sz="4300" dirty="0">
                <a:hlinkClick r:id="rId6"/>
              </a:rPr>
              <a:t>https://ru.wikipedia.org/wiki/%D0%9C%D0%BE%D1%80%D0%BE%D1%81%D1%8C</a:t>
            </a:r>
            <a:endParaRPr lang="ru-RU" sz="4300" dirty="0"/>
          </a:p>
          <a:p>
            <a:r>
              <a:rPr lang="ru-RU" sz="4300" dirty="0"/>
              <a:t>Слякоть </a:t>
            </a:r>
            <a:r>
              <a:rPr lang="en-US" sz="4300" dirty="0">
                <a:hlinkClick r:id="rId7"/>
              </a:rPr>
              <a:t>https://dic.academic.ru/dic.nsf/ushakov/1030178</a:t>
            </a:r>
            <a:endParaRPr lang="ru-RU" sz="4300" dirty="0"/>
          </a:p>
          <a:p>
            <a:r>
              <a:rPr lang="ru-RU" sz="4300" dirty="0"/>
              <a:t>Прикольные картинки про погоду </a:t>
            </a:r>
            <a:r>
              <a:rPr lang="en-US" sz="4300" dirty="0">
                <a:hlinkClick r:id="rId8"/>
              </a:rPr>
              <a:t>https://proprikol.ru/kartinki/prikolnye-kartinki-pro-pogodu-50-foto.html</a:t>
            </a:r>
            <a:endParaRPr lang="ru-RU" sz="4300" dirty="0"/>
          </a:p>
          <a:p>
            <a:r>
              <a:rPr lang="ru-RU" sz="4300" dirty="0"/>
              <a:t>Прикольные картинки про погоду </a:t>
            </a:r>
            <a:r>
              <a:rPr lang="en-US" sz="4300" dirty="0">
                <a:hlinkClick r:id="rId9"/>
              </a:rPr>
              <a:t>https://bipbap.ru/pictures/prikolnye-kartinki-pro-pogodu-39-foto.html</a:t>
            </a:r>
            <a:r>
              <a:rPr lang="ru-RU" sz="4300" dirty="0"/>
              <a:t> </a:t>
            </a:r>
          </a:p>
          <a:p>
            <a:r>
              <a:rPr lang="ru-RU" sz="4300" dirty="0"/>
              <a:t>Климат Санкт-Петербурга и Ленинградской </a:t>
            </a:r>
            <a:r>
              <a:rPr lang="ru-RU" sz="4300" dirty="0" smtClean="0"/>
              <a:t>области </a:t>
            </a:r>
            <a:r>
              <a:rPr lang="en-US" sz="4300" dirty="0">
                <a:hlinkClick r:id="rId10"/>
              </a:rPr>
              <a:t>http://</a:t>
            </a:r>
            <a:r>
              <a:rPr lang="en-US" sz="4300" dirty="0" smtClean="0">
                <a:hlinkClick r:id="rId10"/>
              </a:rPr>
              <a:t>www.meteo.nw.ru/articles/index.php?id=2</a:t>
            </a:r>
            <a:endParaRPr lang="ru-RU" sz="4300" dirty="0" smtClean="0"/>
          </a:p>
          <a:p>
            <a:r>
              <a:rPr lang="ru-RU" sz="4300" dirty="0" smtClean="0"/>
              <a:t>Атмосфера </a:t>
            </a:r>
            <a:r>
              <a:rPr lang="ru-RU" sz="4300" dirty="0"/>
              <a:t>Земли </a:t>
            </a:r>
            <a:r>
              <a:rPr lang="en-US" sz="4300" dirty="0" smtClean="0">
                <a:hlinkClick r:id="rId11"/>
              </a:rPr>
              <a:t>https://ru.wikipedia.org/wiki/%D0%90%D1%82%D0%BC%D0%BE%D1%81%D1%84%D0%B5%D1%80%D0%B0_%D0%97%D0%B5%D0%BC%D0%BB%D0%B8</a:t>
            </a:r>
            <a:r>
              <a:rPr lang="ru-RU" sz="4300" dirty="0" smtClean="0"/>
              <a:t> </a:t>
            </a:r>
          </a:p>
          <a:p>
            <a:r>
              <a:rPr lang="ru-RU" sz="4300" dirty="0" smtClean="0"/>
              <a:t>Как </a:t>
            </a:r>
            <a:r>
              <a:rPr lang="ru-RU" sz="4300" dirty="0"/>
              <a:t>объяснить ребёнку что такое давление</a:t>
            </a:r>
          </a:p>
          <a:p>
            <a:r>
              <a:rPr lang="en-US" sz="4300" dirty="0" smtClean="0">
                <a:hlinkClick r:id="rId12"/>
              </a:rPr>
              <a:t>https</a:t>
            </a:r>
            <a:r>
              <a:rPr lang="en-US" sz="4300" dirty="0">
                <a:hlinkClick r:id="rId12"/>
              </a:rPr>
              <a:t>://zabolevanijakrovi.ru/kak-obyasnit-rebenku-chto-takoe-davlenie</a:t>
            </a:r>
            <a:r>
              <a:rPr lang="en-US" sz="4300" dirty="0" smtClean="0">
                <a:hlinkClick r:id="rId12"/>
              </a:rPr>
              <a:t>/</a:t>
            </a:r>
            <a:endParaRPr lang="ru-RU" sz="4300" dirty="0" smtClean="0"/>
          </a:p>
          <a:p>
            <a:r>
              <a:rPr lang="ru-RU" sz="4300" dirty="0"/>
              <a:t>Что такое атмосферное </a:t>
            </a:r>
            <a:r>
              <a:rPr lang="ru-RU" sz="4300" dirty="0" smtClean="0"/>
              <a:t>давление? </a:t>
            </a:r>
            <a:r>
              <a:rPr lang="ru-RU" sz="4300" dirty="0">
                <a:hlinkClick r:id="rId13"/>
              </a:rPr>
              <a:t>https://</a:t>
            </a:r>
            <a:r>
              <a:rPr lang="ru-RU" sz="4300" dirty="0" smtClean="0">
                <a:hlinkClick r:id="rId13"/>
              </a:rPr>
              <a:t>potomy.ru/world/chto-takoe-atmosfernoe-davlenie.html</a:t>
            </a:r>
            <a:endParaRPr lang="ru-RU" sz="4300" dirty="0" smtClean="0"/>
          </a:p>
          <a:p>
            <a:r>
              <a:rPr lang="ru-RU" sz="4300" dirty="0"/>
              <a:t>ЕЛОВЫЙ БАРОМЕТР СВОИМИ РУКАМИ | </a:t>
            </a:r>
            <a:r>
              <a:rPr lang="ru-RU" sz="4300" dirty="0" err="1"/>
              <a:t>Bushcraft</a:t>
            </a:r>
            <a:r>
              <a:rPr lang="ru-RU" sz="4300" dirty="0"/>
              <a:t> </a:t>
            </a:r>
            <a:r>
              <a:rPr lang="ru-RU" sz="4300" dirty="0" err="1" smtClean="0"/>
              <a:t>Barometer</a:t>
            </a:r>
            <a:r>
              <a:rPr lang="ru-RU" sz="4300" dirty="0" smtClean="0"/>
              <a:t> </a:t>
            </a:r>
            <a:r>
              <a:rPr lang="en-US" sz="4300" dirty="0">
                <a:hlinkClick r:id="rId14"/>
              </a:rPr>
              <a:t>https://zen.yandex.ru/media/abigne/elovyi-barometr-svoimi-rukami--bushcraft-barometer-5daafaa5027a1500ae055611</a:t>
            </a:r>
            <a:r>
              <a:rPr lang="ru-RU" sz="4300" dirty="0"/>
              <a:t> </a:t>
            </a:r>
            <a:endParaRPr lang="ru-RU" sz="4300" dirty="0" smtClean="0"/>
          </a:p>
          <a:p>
            <a:r>
              <a:rPr lang="ru-RU" sz="4300" dirty="0"/>
              <a:t>Ель предсказывает </a:t>
            </a:r>
            <a:r>
              <a:rPr lang="ru-RU" sz="4300" dirty="0" smtClean="0"/>
              <a:t>погоду </a:t>
            </a:r>
            <a:r>
              <a:rPr lang="en-US" sz="4300" dirty="0">
                <a:hlinkClick r:id="rId15"/>
              </a:rPr>
              <a:t>https://</a:t>
            </a:r>
            <a:r>
              <a:rPr lang="en-US" sz="4300" dirty="0" smtClean="0">
                <a:hlinkClick r:id="rId15"/>
              </a:rPr>
              <a:t>zen.yandex.ru/media/sadok/el-predskazyvaet-pogodu-5b2750c533413600a849e3d4</a:t>
            </a:r>
            <a:r>
              <a:rPr lang="ru-RU" sz="4300" dirty="0" smtClean="0"/>
              <a:t> </a:t>
            </a:r>
          </a:p>
          <a:p>
            <a:r>
              <a:rPr lang="ru-RU" sz="4300" dirty="0"/>
              <a:t>КАК СТАТЬ СИНОПТИКОМ: НАРОДНЫЕ ПРИМЕТЫ И </a:t>
            </a:r>
            <a:r>
              <a:rPr lang="ru-RU" sz="4300" dirty="0" smtClean="0"/>
              <a:t>НАУКА </a:t>
            </a:r>
            <a:r>
              <a:rPr lang="en-US" sz="4300" dirty="0">
                <a:hlinkClick r:id="rId16"/>
              </a:rPr>
              <a:t>https://</a:t>
            </a:r>
            <a:r>
              <a:rPr lang="en-US" sz="4300" dirty="0" smtClean="0">
                <a:hlinkClick r:id="rId16"/>
              </a:rPr>
              <a:t>laba.media/materials/kak-stat-predskazatelem-pogody-primety-i-nauka</a:t>
            </a:r>
            <a:r>
              <a:rPr lang="ru-RU" sz="4300" smtClean="0"/>
              <a:t> </a:t>
            </a:r>
            <a:endParaRPr lang="ru-RU" sz="4300" dirty="0"/>
          </a:p>
          <a:p>
            <a:endParaRPr lang="ru-RU" sz="2900" dirty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сайты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79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Особенности любимой петербургской погоды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158046" cy="491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66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Санкт - </a:t>
            </a:r>
            <a:r>
              <a:rPr lang="ru-RU" sz="3600" dirty="0" smtClean="0"/>
              <a:t>Петербург </a:t>
            </a:r>
            <a:br>
              <a:rPr lang="ru-RU" sz="3600" dirty="0" smtClean="0"/>
            </a:br>
            <a:r>
              <a:rPr lang="ru-RU" sz="3600" dirty="0" smtClean="0"/>
              <a:t>Климатические </a:t>
            </a:r>
            <a:r>
              <a:rPr lang="ru-RU" sz="3600" dirty="0"/>
              <a:t>данные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39" y="2276872"/>
            <a:ext cx="4285714" cy="196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6872"/>
            <a:ext cx="4286250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653136"/>
            <a:ext cx="4286250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519113"/>
            <a:ext cx="9029700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21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Можно ли доверять прогнозу метеорологов?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19" y="1772816"/>
            <a:ext cx="8640961" cy="4680520"/>
          </a:xfrm>
        </p:spPr>
        <p:txBody>
          <a:bodyPr/>
          <a:lstStyle/>
          <a:p>
            <a:r>
              <a:rPr lang="ru-RU" b="1" dirty="0" smtClean="0"/>
              <a:t>Проверим</a:t>
            </a:r>
            <a:r>
              <a:rPr lang="ru-RU" dirty="0" smtClean="0"/>
              <a:t>: Дневник </a:t>
            </a:r>
            <a:r>
              <a:rPr lang="ru-RU" dirty="0"/>
              <a:t>наблюдения за погодой</a:t>
            </a:r>
          </a:p>
          <a:p>
            <a:r>
              <a:rPr lang="ru-RU" dirty="0" smtClean="0"/>
              <a:t>Какими символами обозначают погоду?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2877691"/>
            <a:ext cx="3291637" cy="355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040" y="2927916"/>
            <a:ext cx="3438525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33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3"/>
          <a:stretch/>
        </p:blipFill>
        <p:spPr bwMode="auto">
          <a:xfrm>
            <a:off x="467544" y="332656"/>
            <a:ext cx="8232915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80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Символы обозначающие погоду</a:t>
            </a:r>
            <a:endParaRPr lang="ru-RU" sz="3600" b="1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80300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22383"/>
            <a:ext cx="4871864" cy="365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29" y="188640"/>
            <a:ext cx="8808979" cy="660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9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2717</TotalTime>
  <Words>1049</Words>
  <Application>Microsoft Office PowerPoint</Application>
  <PresentationFormat>Экран (4:3)</PresentationFormat>
  <Paragraphs>151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Волна</vt:lpstr>
      <vt:lpstr>Метеорология  и предсказание погоды </vt:lpstr>
      <vt:lpstr>Метеорология</vt:lpstr>
      <vt:lpstr>Погода и климат</vt:lpstr>
      <vt:lpstr>Погода  может меняться каждый день, каждый час</vt:lpstr>
      <vt:lpstr>Особенности любимой петербургской погоды</vt:lpstr>
      <vt:lpstr>Санкт - Петербург  Климатические данные</vt:lpstr>
      <vt:lpstr>Можно ли доверять прогнозу метеорологов?</vt:lpstr>
      <vt:lpstr>Презентация PowerPoint</vt:lpstr>
      <vt:lpstr>Символы обозначающие погоду</vt:lpstr>
      <vt:lpstr>Предсказание погоды</vt:lpstr>
      <vt:lpstr>Презентация PowerPoint</vt:lpstr>
      <vt:lpstr>Прогноз погоды </vt:lpstr>
      <vt:lpstr>Метеозависимость</vt:lpstr>
      <vt:lpstr>Метеозависимые люди</vt:lpstr>
      <vt:lpstr>Результаты опроса: «Влияние погоды на жизнедеятельность человека» (задание на дом)</vt:lpstr>
      <vt:lpstr>Результаты опроса и статистика</vt:lpstr>
      <vt:lpstr>Лучшее лекарство для метеозависимого человека  - профилактика</vt:lpstr>
      <vt:lpstr>Презентация PowerPoint</vt:lpstr>
      <vt:lpstr>Метеорологи предсказывают погоду по состоянию  атмосферы </vt:lpstr>
      <vt:lpstr>Атмосфера</vt:lpstr>
      <vt:lpstr>Презентация PowerPoint</vt:lpstr>
      <vt:lpstr>Атмосферное давление</vt:lpstr>
      <vt:lpstr>Атмосфера и атмосферное давление -   связаны с погодой ?</vt:lpstr>
      <vt:lpstr>Как измерить атмосферное давление?</vt:lpstr>
      <vt:lpstr>Барометр</vt:lpstr>
      <vt:lpstr> Люди узнают прогноз метеорологов  об изменениях погоды  по телевидению, газетам, интернет ресурсам </vt:lpstr>
      <vt:lpstr>Мы прислушиваемся к прогнозам метеорологов</vt:lpstr>
      <vt:lpstr>Презентация PowerPoint</vt:lpstr>
      <vt:lpstr>Как предсказывали погоду наши предки?</vt:lpstr>
      <vt:lpstr>В еловом лесу с большими, старыми деревьями</vt:lpstr>
      <vt:lpstr>Ель предсказывает погоду </vt:lpstr>
      <vt:lpstr>Самодельный барометр</vt:lpstr>
      <vt:lpstr>Барометр из новогодней ёлки</vt:lpstr>
      <vt:lpstr>Презентация PowerPoint</vt:lpstr>
      <vt:lpstr>Погодная шкала</vt:lpstr>
      <vt:lpstr>На каком рисунке изображение правильное?</vt:lpstr>
      <vt:lpstr>Презентация PowerPoint</vt:lpstr>
      <vt:lpstr>Как работает гигрометр </vt:lpstr>
      <vt:lpstr>Барометр из банки</vt:lpstr>
      <vt:lpstr>Презентация PowerPoint</vt:lpstr>
      <vt:lpstr>Какой барометр более точен?</vt:lpstr>
      <vt:lpstr>На погоду также влияют: </vt:lpstr>
      <vt:lpstr>Интернет сайты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погода</dc:title>
  <dc:creator>Админ</dc:creator>
  <cp:lastModifiedBy>Админ</cp:lastModifiedBy>
  <cp:revision>186</cp:revision>
  <dcterms:created xsi:type="dcterms:W3CDTF">2019-10-18T19:21:56Z</dcterms:created>
  <dcterms:modified xsi:type="dcterms:W3CDTF">2024-03-15T18:48:03Z</dcterms:modified>
</cp:coreProperties>
</file>