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41"/>
  </p:notesMasterIdLst>
  <p:sldIdLst>
    <p:sldId id="295" r:id="rId2"/>
    <p:sldId id="256" r:id="rId3"/>
    <p:sldId id="257" r:id="rId4"/>
    <p:sldId id="258" r:id="rId5"/>
    <p:sldId id="259" r:id="rId6"/>
    <p:sldId id="261" r:id="rId7"/>
    <p:sldId id="260" r:id="rId8"/>
    <p:sldId id="262" r:id="rId9"/>
    <p:sldId id="263" r:id="rId10"/>
    <p:sldId id="264" r:id="rId11"/>
    <p:sldId id="265" r:id="rId12"/>
    <p:sldId id="266" r:id="rId13"/>
    <p:sldId id="267" r:id="rId14"/>
    <p:sldId id="268" r:id="rId15"/>
    <p:sldId id="269" r:id="rId16"/>
    <p:sldId id="301" r:id="rId17"/>
    <p:sldId id="302" r:id="rId18"/>
    <p:sldId id="271" r:id="rId19"/>
    <p:sldId id="280" r:id="rId20"/>
    <p:sldId id="294" r:id="rId21"/>
    <p:sldId id="273" r:id="rId22"/>
    <p:sldId id="274" r:id="rId23"/>
    <p:sldId id="275" r:id="rId24"/>
    <p:sldId id="279" r:id="rId25"/>
    <p:sldId id="293" r:id="rId26"/>
    <p:sldId id="289" r:id="rId27"/>
    <p:sldId id="298" r:id="rId28"/>
    <p:sldId id="276" r:id="rId29"/>
    <p:sldId id="278" r:id="rId30"/>
    <p:sldId id="283" r:id="rId31"/>
    <p:sldId id="285" r:id="rId32"/>
    <p:sldId id="284" r:id="rId33"/>
    <p:sldId id="287" r:id="rId34"/>
    <p:sldId id="288" r:id="rId35"/>
    <p:sldId id="290" r:id="rId36"/>
    <p:sldId id="291" r:id="rId37"/>
    <p:sldId id="292" r:id="rId38"/>
    <p:sldId id="299" r:id="rId39"/>
    <p:sldId id="303"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C668DB0C-F37E-4F05-9AF2-51E7A093D86D}">
          <p14:sldIdLst>
            <p14:sldId id="295"/>
            <p14:sldId id="256"/>
            <p14:sldId id="257"/>
            <p14:sldId id="258"/>
            <p14:sldId id="259"/>
            <p14:sldId id="261"/>
            <p14:sldId id="260"/>
            <p14:sldId id="262"/>
            <p14:sldId id="263"/>
            <p14:sldId id="264"/>
            <p14:sldId id="265"/>
            <p14:sldId id="266"/>
            <p14:sldId id="267"/>
            <p14:sldId id="268"/>
            <p14:sldId id="269"/>
            <p14:sldId id="301"/>
            <p14:sldId id="302"/>
            <p14:sldId id="271"/>
          </p14:sldIdLst>
        </p14:section>
        <p14:section name="Раздел без заголовка" id="{C8474034-D798-4828-B30E-9DCCC2CC09A5}">
          <p14:sldIdLst>
            <p14:sldId id="280"/>
            <p14:sldId id="294"/>
            <p14:sldId id="273"/>
            <p14:sldId id="274"/>
            <p14:sldId id="275"/>
            <p14:sldId id="279"/>
            <p14:sldId id="293"/>
            <p14:sldId id="289"/>
            <p14:sldId id="298"/>
            <p14:sldId id="276"/>
            <p14:sldId id="278"/>
            <p14:sldId id="283"/>
            <p14:sldId id="285"/>
            <p14:sldId id="284"/>
            <p14:sldId id="287"/>
            <p14:sldId id="288"/>
            <p14:sldId id="290"/>
            <p14:sldId id="291"/>
            <p14:sldId id="292"/>
            <p14:sldId id="299"/>
            <p14:sldId id="30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33" autoAdjust="0"/>
  </p:normalViewPr>
  <p:slideViewPr>
    <p:cSldViewPr>
      <p:cViewPr>
        <p:scale>
          <a:sx n="70" d="100"/>
          <a:sy n="70" d="100"/>
        </p:scale>
        <p:origin x="-137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C9C4E4-A661-4FD6-A187-0AEAED46523F}" type="datetimeFigureOut">
              <a:rPr lang="ru-RU" smtClean="0"/>
              <a:t>28.04.2017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EAFB84-0FE8-499F-A884-2D27DA82F0EA}" type="slidenum">
              <a:rPr lang="ru-RU" smtClean="0"/>
              <a:t>‹#›</a:t>
            </a:fld>
            <a:endParaRPr lang="ru-RU"/>
          </a:p>
        </p:txBody>
      </p:sp>
    </p:spTree>
    <p:extLst>
      <p:ext uri="{BB962C8B-B14F-4D97-AF65-F5344CB8AC3E}">
        <p14:creationId xmlns:p14="http://schemas.microsoft.com/office/powerpoint/2010/main" val="3444022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19" name="Footer Placeholder 18"/>
          <p:cNvSpPr>
            <a:spLocks noGrp="1"/>
          </p:cNvSpPr>
          <p:nvPr>
            <p:ph type="ftr" sz="quarter" idx="11"/>
          </p:nvPr>
        </p:nvSpPr>
        <p:spPr/>
        <p:txBody>
          <a:bodyPr/>
          <a:lstStyle/>
          <a:p>
            <a:endParaRPr lang="ru-RU" dirty="0"/>
          </a:p>
        </p:txBody>
      </p:sp>
      <p:sp>
        <p:nvSpPr>
          <p:cNvPr id="27" name="Slide Number Placeholder 26"/>
          <p:cNvSpPr>
            <a:spLocks noGrp="1"/>
          </p:cNvSpPr>
          <p:nvPr>
            <p:ph type="sldNum" sz="quarter" idx="12"/>
          </p:nvPr>
        </p:nvSpPr>
        <p:spPr/>
        <p:txBody>
          <a:bodyPr/>
          <a:lstStyle/>
          <a:p>
            <a:fld id="{9337096C-097A-4994-A5C5-E8646661EB03}" type="slidenum">
              <a:rPr lang="ru-RU" smtClean="0"/>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9337096C-097A-4994-A5C5-E8646661EB03}" type="slidenum">
              <a:rPr lang="ru-RU" smtClean="0"/>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9337096C-097A-4994-A5C5-E8646661EB03}" type="slidenum">
              <a:rPr lang="ru-RU" smtClean="0"/>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73E3C9DD-0431-40C0-9828-5B1BF18AA3FB}" type="datetimeFigureOut">
              <a:rPr lang="ru-RU" smtClean="0"/>
              <a:t>28.04.2017</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a:xfrm>
            <a:off x="8077200" y="6356350"/>
            <a:ext cx="609600" cy="365125"/>
          </a:xfrm>
        </p:spPr>
        <p:txBody>
          <a:bodyPr/>
          <a:lstStyle/>
          <a:p>
            <a:fld id="{9337096C-097A-4994-A5C5-E8646661EB03}" type="slidenum">
              <a:rPr lang="ru-RU" smtClean="0"/>
              <a:t>‹#›</a:t>
            </a:fld>
            <a:endParaRPr lang="ru-RU"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3E3C9DD-0431-40C0-9828-5B1BF18AA3FB}" type="datetimeFigureOut">
              <a:rPr lang="ru-RU" smtClean="0"/>
              <a:t>28.04.2017</a:t>
            </a:fld>
            <a:endParaRPr lang="ru-RU"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337096C-097A-4994-A5C5-E8646661EB03}" type="slidenum">
              <a:rPr lang="ru-RU" smtClean="0"/>
              <a:t>‹#›</a:t>
            </a:fld>
            <a:endParaRPr lang="ru-RU"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_________Microsoft_Word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500776"/>
          </a:xfrm>
        </p:spPr>
        <p:txBody>
          <a:bodyPr>
            <a:normAutofit fontScale="90000"/>
          </a:bodyPr>
          <a:lstStyle/>
          <a:p>
            <a:pPr algn="ctr"/>
            <a:r>
              <a:rPr lang="ru-RU" sz="1400"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ОКУ «Обоянская с(к)о школа-интернат»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4900" b="1" dirty="0" smtClean="0">
                <a:solidFill>
                  <a:srgbClr val="FF0000"/>
                </a:solidFill>
                <a:latin typeface="Times New Roman" pitchFamily="18" charset="0"/>
                <a:cs typeface="Times New Roman" pitchFamily="18" charset="0"/>
              </a:rPr>
              <a:t>Интеллектуальный марафон</a:t>
            </a:r>
            <a:br>
              <a:rPr lang="ru-RU" sz="4900" b="1" dirty="0" smtClean="0">
                <a:solidFill>
                  <a:srgbClr val="FF0000"/>
                </a:solidFill>
                <a:latin typeface="Times New Roman" pitchFamily="18" charset="0"/>
                <a:cs typeface="Times New Roman" pitchFamily="18" charset="0"/>
              </a:rPr>
            </a:br>
            <a:r>
              <a:rPr lang="ru-RU" sz="2200" b="1" dirty="0" smtClean="0">
                <a:solidFill>
                  <a:srgbClr val="C00000"/>
                </a:solidFill>
                <a:latin typeface="Times New Roman" pitchFamily="18" charset="0"/>
                <a:cs typeface="Times New Roman" pitchFamily="18" charset="0"/>
              </a:rPr>
              <a:t>Познавательная игра</a:t>
            </a:r>
            <a:r>
              <a:rPr lang="ru-RU" sz="5300" b="1" dirty="0" smtClean="0">
                <a:solidFill>
                  <a:srgbClr val="C00000"/>
                </a:solidFill>
                <a:latin typeface="Times New Roman" pitchFamily="18" charset="0"/>
                <a:cs typeface="Times New Roman" pitchFamily="18" charset="0"/>
              </a:rPr>
              <a:t/>
            </a:r>
            <a:br>
              <a:rPr lang="ru-RU" sz="5300" b="1" dirty="0" smtClean="0">
                <a:solidFill>
                  <a:srgbClr val="C00000"/>
                </a:solidFill>
                <a:latin typeface="Times New Roman" pitchFamily="18" charset="0"/>
                <a:cs typeface="Times New Roman" pitchFamily="18" charset="0"/>
              </a:rPr>
            </a:br>
            <a:endParaRPr lang="ru-RU" sz="2000" b="1" dirty="0">
              <a:solidFill>
                <a:srgbClr val="C00000"/>
              </a:solidFill>
              <a:latin typeface="Times New Roman" pitchFamily="18" charset="0"/>
              <a:cs typeface="Times New Roman" pitchFamily="18" charset="0"/>
            </a:endParaRPr>
          </a:p>
        </p:txBody>
      </p:sp>
      <p:sp>
        <p:nvSpPr>
          <p:cNvPr id="6" name="Объект 5"/>
          <p:cNvSpPr>
            <a:spLocks noGrp="1"/>
          </p:cNvSpPr>
          <p:nvPr>
            <p:ph idx="1"/>
          </p:nvPr>
        </p:nvSpPr>
        <p:spPr>
          <a:xfrm>
            <a:off x="1259632" y="1935480"/>
            <a:ext cx="6480720" cy="2645648"/>
          </a:xfrm>
        </p:spPr>
        <p:txBody>
          <a:bodyPr/>
          <a:lstStyle/>
          <a:p>
            <a:endParaRPr lang="ru-RU" dirty="0"/>
          </a:p>
        </p:txBody>
      </p:sp>
      <p:pic>
        <p:nvPicPr>
          <p:cNvPr id="1027" name="Picture 3" descr="C:\Program Files (x86)\Microsoft Office\MEDIA\CAGCAT10\j020558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2613812"/>
            <a:ext cx="6408712" cy="340747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03648" y="5805264"/>
            <a:ext cx="5159746" cy="400110"/>
          </a:xfrm>
          <a:prstGeom prst="rect">
            <a:avLst/>
          </a:prstGeom>
          <a:noFill/>
        </p:spPr>
        <p:txBody>
          <a:bodyPr wrap="none" rtlCol="0">
            <a:spAutoFit/>
          </a:bodyPr>
          <a:lstStyle/>
          <a:p>
            <a:r>
              <a:rPr lang="ru-RU" sz="2000" b="1" dirty="0" smtClean="0">
                <a:solidFill>
                  <a:srgbClr val="C00000"/>
                </a:solidFill>
                <a:latin typeface="Times New Roman" pitchFamily="18" charset="0"/>
                <a:cs typeface="Times New Roman" pitchFamily="18" charset="0"/>
              </a:rPr>
              <a:t>Подготовила:  воспитатель Клочкова Н. В</a:t>
            </a:r>
            <a:r>
              <a:rPr lang="ru-RU" sz="2000" b="1" dirty="0" smtClean="0">
                <a:solidFill>
                  <a:srgbClr val="C00000"/>
                </a:solidFill>
              </a:rPr>
              <a:t>.</a:t>
            </a:r>
            <a:endParaRPr lang="ru-RU" sz="2000" b="1" dirty="0">
              <a:solidFill>
                <a:srgbClr val="C00000"/>
              </a:solidFill>
            </a:endParaRPr>
          </a:p>
        </p:txBody>
      </p:sp>
    </p:spTree>
    <p:extLst>
      <p:ext uri="{BB962C8B-B14F-4D97-AF65-F5344CB8AC3E}">
        <p14:creationId xmlns:p14="http://schemas.microsoft.com/office/powerpoint/2010/main" val="25673111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Autofit/>
          </a:bodyPr>
          <a:lstStyle/>
          <a:p>
            <a:r>
              <a:rPr lang="ru-RU" sz="2400" b="1" dirty="0" smtClean="0">
                <a:latin typeface="Times New Roman" pitchFamily="18" charset="0"/>
                <a:cs typeface="Times New Roman" pitchFamily="18" charset="0"/>
              </a:rPr>
              <a:t>Самая известная и самая распространенная птица, которую мы видим в наших дворах, парках. Светло-коричневая окраска помогает ей почти сравняться с землей Это самый частый гость кормушек.</a:t>
            </a:r>
            <a:endParaRPr lang="ru-RU" sz="2400" b="1" dirty="0">
              <a:latin typeface="Times New Roman" pitchFamily="18" charset="0"/>
              <a:cs typeface="Times New Roman" pitchFamily="18" charset="0"/>
            </a:endParaRPr>
          </a:p>
        </p:txBody>
      </p:sp>
      <p:sp>
        <p:nvSpPr>
          <p:cNvPr id="6" name="Объект 5"/>
          <p:cNvSpPr>
            <a:spLocks noGrp="1"/>
          </p:cNvSpPr>
          <p:nvPr>
            <p:ph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916832"/>
            <a:ext cx="6624736" cy="4464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56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r>
              <a:rPr lang="ru-RU" sz="2400" b="1" dirty="0" smtClean="0">
                <a:latin typeface="Times New Roman" pitchFamily="18" charset="0"/>
                <a:cs typeface="Times New Roman" pitchFamily="18" charset="0"/>
              </a:rPr>
              <a:t>Эта птица издали похожа на живую елочную игрушку. Цвет ее перьев ярко-красный. Клюв загнут в разные стороны. Им удобно выбирать из шишек семена. Эта удивительная птица, единственная , которая в дютую стужу вьет гнездо и выводит птенцов.</a:t>
            </a:r>
            <a:endParaRPr lang="ru-RU" sz="2400" b="1" dirty="0">
              <a:latin typeface="Times New Roman" pitchFamily="18" charset="0"/>
              <a:cs typeface="Times New Roman" pitchFamily="18" charset="0"/>
            </a:endParaRPr>
          </a:p>
        </p:txBody>
      </p:sp>
      <p:sp>
        <p:nvSpPr>
          <p:cNvPr id="5" name="Объект 4"/>
          <p:cNvSpPr>
            <a:spLocks noGrp="1"/>
          </p:cNvSpPr>
          <p:nvPr>
            <p:ph idx="1"/>
          </p:nvPr>
        </p:nvSpPr>
        <p:spPr/>
        <p:txBody>
          <a:bodyPr/>
          <a:lstStyle/>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132856"/>
            <a:ext cx="7344816"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864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r>
              <a:rPr lang="ru-RU" sz="2400" b="1" dirty="0" smtClean="0">
                <a:latin typeface="Times New Roman" pitchFamily="18" charset="0"/>
                <a:cs typeface="Times New Roman" pitchFamily="18" charset="0"/>
              </a:rPr>
              <a:t>У этой птички лоб красный, щечки- белые. Спинка темно-коричневая, крылья черные с желтой искрой. Хвост черный с белыми крапинами на конце. Любит лакомиться семенами сухого репейника. Песня - звонкая, переливчатая трель.</a:t>
            </a:r>
            <a:endParaRPr lang="ru-RU" sz="2400" b="1" dirty="0">
              <a:latin typeface="Times New Roman" pitchFamily="18" charset="0"/>
              <a:cs typeface="Times New Roman" pitchFamily="18" charset="0"/>
            </a:endParaRPr>
          </a:p>
        </p:txBody>
      </p:sp>
      <p:sp>
        <p:nvSpPr>
          <p:cNvPr id="5" name="Объект 4"/>
          <p:cNvSpPr>
            <a:spLocks noGrp="1"/>
          </p:cNvSpPr>
          <p:nvPr>
            <p:ph idx="1"/>
          </p:nvPr>
        </p:nvSpPr>
        <p:spPr/>
        <p:txBody>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844824"/>
            <a:ext cx="6746354" cy="4498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2099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ppt_x"/>
                                          </p:val>
                                        </p:tav>
                                        <p:tav tm="100000">
                                          <p:val>
                                            <p:strVal val="#ppt_x"/>
                                          </p:val>
                                        </p:tav>
                                      </p:tavLst>
                                    </p:anim>
                                    <p:anim calcmode="lin" valueType="num">
                                      <p:cBhvr additive="base">
                                        <p:cTn id="14"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r>
              <a:rPr lang="ru-RU" sz="2400" b="1" dirty="0" smtClean="0">
                <a:latin typeface="Times New Roman" pitchFamily="18" charset="0"/>
                <a:cs typeface="Times New Roman" pitchFamily="18" charset="0"/>
              </a:rPr>
              <a:t>Эта птица прилетает к нам зимой. Чаще всего ее можно увидеть на рябине. Её можно узнать по хохолку и пепельно-розовому оперению. Кончики крыльев и хвоста черные Звук их песни похож на звук флейты.</a:t>
            </a:r>
            <a:endParaRPr lang="ru-RU" sz="2400" b="1" dirty="0">
              <a:latin typeface="Times New Roman" pitchFamily="18" charset="0"/>
              <a:cs typeface="Times New Roman" pitchFamily="18" charset="0"/>
            </a:endParaRP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7854" y="1935163"/>
            <a:ext cx="6188292"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7490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2400" b="1" dirty="0" smtClean="0">
                <a:latin typeface="Times New Roman" pitchFamily="18" charset="0"/>
                <a:cs typeface="Times New Roman" pitchFamily="18" charset="0"/>
              </a:rPr>
              <a:t>После заполнения кроссворда выпишите буквы в отмеченных клетках и методом анаграммы найдите название еще одной птицы.</a:t>
            </a:r>
            <a:endParaRPr lang="ru-RU" sz="2400" b="1" dirty="0">
              <a:latin typeface="Times New Roman" pitchFamily="18" charset="0"/>
              <a:cs typeface="Times New Roman" pitchFamily="18" charset="0"/>
            </a:endParaRPr>
          </a:p>
        </p:txBody>
      </p:sp>
      <p:sp>
        <p:nvSpPr>
          <p:cNvPr id="5" name="Объект 4"/>
          <p:cNvSpPr>
            <a:spLocks noGrp="1"/>
          </p:cNvSpPr>
          <p:nvPr>
            <p:ph idx="1"/>
          </p:nvPr>
        </p:nvSpPr>
        <p:spPr/>
        <p:txBody>
          <a:bodyPr/>
          <a:lstStyle/>
          <a:p>
            <a:endParaRPr lang="ru-RU" dirty="0"/>
          </a:p>
        </p:txBody>
      </p:sp>
      <p:graphicFrame>
        <p:nvGraphicFramePr>
          <p:cNvPr id="2" name="Объект 1"/>
          <p:cNvGraphicFramePr>
            <a:graphicFrameLocks noChangeAspect="1"/>
          </p:cNvGraphicFramePr>
          <p:nvPr>
            <p:extLst>
              <p:ext uri="{D42A27DB-BD31-4B8C-83A1-F6EECF244321}">
                <p14:modId xmlns:p14="http://schemas.microsoft.com/office/powerpoint/2010/main" val="1506080065"/>
              </p:ext>
            </p:extLst>
          </p:nvPr>
        </p:nvGraphicFramePr>
        <p:xfrm>
          <a:off x="1475656" y="2060848"/>
          <a:ext cx="5943600" cy="4248472"/>
        </p:xfrm>
        <a:graphic>
          <a:graphicData uri="http://schemas.openxmlformats.org/presentationml/2006/ole">
            <mc:AlternateContent xmlns:mc="http://schemas.openxmlformats.org/markup-compatibility/2006">
              <mc:Choice xmlns:v="urn:schemas-microsoft-com:vml" Requires="v">
                <p:oleObj spid="_x0000_s1032" name="Документ" r:id="rId3" imgW="5943085" imgH="4609121" progId="Word.Document.12">
                  <p:embed/>
                </p:oleObj>
              </mc:Choice>
              <mc:Fallback>
                <p:oleObj name="Документ" r:id="rId3" imgW="5943085" imgH="4609121" progId="Word.Document.12">
                  <p:embed/>
                  <p:pic>
                    <p:nvPicPr>
                      <p:cNvPr id="0" name=""/>
                      <p:cNvPicPr/>
                      <p:nvPr/>
                    </p:nvPicPr>
                    <p:blipFill>
                      <a:blip r:embed="rId4"/>
                      <a:stretch>
                        <a:fillRect/>
                      </a:stretch>
                    </p:blipFill>
                    <p:spPr>
                      <a:xfrm>
                        <a:off x="1475656" y="2060848"/>
                        <a:ext cx="5943600" cy="4248472"/>
                      </a:xfrm>
                      <a:prstGeom prst="rect">
                        <a:avLst/>
                      </a:prstGeom>
                    </p:spPr>
                  </p:pic>
                </p:oleObj>
              </mc:Fallback>
            </mc:AlternateContent>
          </a:graphicData>
        </a:graphic>
      </p:graphicFrame>
    </p:spTree>
    <p:extLst>
      <p:ext uri="{BB962C8B-B14F-4D97-AF65-F5344CB8AC3E}">
        <p14:creationId xmlns:p14="http://schemas.microsoft.com/office/powerpoint/2010/main" val="2383493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27584" y="1484784"/>
            <a:ext cx="7772400" cy="1362456"/>
          </a:xfrm>
        </p:spPr>
        <p:txBody>
          <a:bodyPr/>
          <a:lstStyle/>
          <a:p>
            <a:r>
              <a:rPr lang="ru-RU" dirty="0" smtClean="0"/>
              <a:t>          </a:t>
            </a:r>
            <a:r>
              <a:rPr lang="ru-RU" dirty="0" smtClean="0">
                <a:solidFill>
                  <a:srgbClr val="FFFF00"/>
                </a:solidFill>
              </a:rPr>
              <a:t>Задание второе</a:t>
            </a:r>
            <a:br>
              <a:rPr lang="ru-RU" dirty="0" smtClean="0">
                <a:solidFill>
                  <a:srgbClr val="FFFF00"/>
                </a:solidFill>
              </a:rPr>
            </a:br>
            <a:r>
              <a:rPr lang="ru-RU" dirty="0" smtClean="0">
                <a:solidFill>
                  <a:srgbClr val="FFFF00"/>
                </a:solidFill>
              </a:rPr>
              <a:t>            «Раскраска»</a:t>
            </a:r>
            <a:endParaRPr lang="ru-RU" dirty="0">
              <a:solidFill>
                <a:srgbClr val="FFFF00"/>
              </a:solidFill>
            </a:endParaRPr>
          </a:p>
        </p:txBody>
      </p:sp>
      <p:sp>
        <p:nvSpPr>
          <p:cNvPr id="5" name="Текст 4"/>
          <p:cNvSpPr>
            <a:spLocks noGrp="1"/>
          </p:cNvSpPr>
          <p:nvPr>
            <p:ph type="body" idx="1"/>
          </p:nvPr>
        </p:nvSpPr>
        <p:spPr/>
        <p:txBody>
          <a:bodyPr>
            <a:noAutofit/>
          </a:bodyPr>
          <a:lstStyle/>
          <a:p>
            <a:r>
              <a:rPr lang="ru-RU" sz="3200" b="1" dirty="0" smtClean="0">
                <a:latin typeface="Times New Roman" pitchFamily="18" charset="0"/>
                <a:cs typeface="Times New Roman" pitchFamily="18" charset="0"/>
              </a:rPr>
              <a:t>На ваших столах лежат листы с силуэтами тех птиц, о  которых шла речь. Раскрасите птиц, что бы они ожили</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682421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25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25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6600" b="1" dirty="0" smtClean="0">
                <a:solidFill>
                  <a:srgbClr val="FF0000"/>
                </a:solidFill>
                <a:latin typeface="Times New Roman" pitchFamily="18" charset="0"/>
                <a:cs typeface="Times New Roman" pitchFamily="18" charset="0"/>
              </a:rPr>
              <a:t>    ПЕРЕМЕНКА</a:t>
            </a:r>
            <a:endParaRPr lang="ru-RU" sz="6600" b="1" dirty="0">
              <a:solidFill>
                <a:srgbClr val="FF0000"/>
              </a:solidFill>
              <a:latin typeface="Times New Roman" pitchFamily="18" charset="0"/>
              <a:cs typeface="Times New Roman" pitchFamily="18" charset="0"/>
            </a:endParaRPr>
          </a:p>
        </p:txBody>
      </p:sp>
      <p:sp>
        <p:nvSpPr>
          <p:cNvPr id="5" name="Объект 4"/>
          <p:cNvSpPr>
            <a:spLocks noGrp="1"/>
          </p:cNvSpPr>
          <p:nvPr>
            <p:ph idx="1"/>
          </p:nvPr>
        </p:nvSpPr>
        <p:spPr/>
        <p:txBody>
          <a:bodyPr/>
          <a:lstStyle/>
          <a:p>
            <a:endParaRPr lang="ru-RU"/>
          </a:p>
        </p:txBody>
      </p:sp>
      <p:pic>
        <p:nvPicPr>
          <p:cNvPr id="2050" name="Picture 2" descr="C:\Program Files (x86)\Microsoft Office\MEDIA\CAGCAT10\j02127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3" y="2525115"/>
            <a:ext cx="6480720" cy="4000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04148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1124744"/>
            <a:ext cx="8305800" cy="5400600"/>
          </a:xfrm>
        </p:spPr>
        <p:txBody>
          <a:bodyPr>
            <a:normAutofit fontScale="90000"/>
          </a:bodyPr>
          <a:lstStyle/>
          <a:p>
            <a:r>
              <a:rPr lang="ru-RU" b="1" dirty="0" smtClean="0">
                <a:latin typeface="Times New Roman" pitchFamily="18" charset="0"/>
                <a:cs typeface="Times New Roman" pitchFamily="18" charset="0"/>
              </a:rPr>
              <a:t>    </a:t>
            </a:r>
            <a:br>
              <a:rPr lang="ru-RU" b="1" dirty="0" smtClean="0">
                <a:latin typeface="Times New Roman" pitchFamily="18" charset="0"/>
                <a:cs typeface="Times New Roman" pitchFamily="18" charset="0"/>
              </a:rPr>
            </a:b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smtClean="0">
                <a:solidFill>
                  <a:srgbClr val="00B0F0"/>
                </a:solidFill>
                <a:latin typeface="Times New Roman" pitchFamily="18" charset="0"/>
                <a:cs typeface="Times New Roman" pitchFamily="18" charset="0"/>
              </a:rPr>
              <a:t>ИГРА НА ВНИМАНИЕ</a:t>
            </a:r>
            <a:br>
              <a:rPr lang="ru-RU" b="1" dirty="0" smtClean="0">
                <a:solidFill>
                  <a:srgbClr val="00B0F0"/>
                </a:solidFill>
                <a:latin typeface="Times New Roman" pitchFamily="18" charset="0"/>
                <a:cs typeface="Times New Roman" pitchFamily="18" charset="0"/>
              </a:rPr>
            </a:br>
            <a:r>
              <a:rPr lang="ru-RU" b="1" dirty="0" smtClean="0">
                <a:solidFill>
                  <a:srgbClr val="00B0F0"/>
                </a:solidFill>
                <a:latin typeface="Times New Roman" pitchFamily="18" charset="0"/>
                <a:cs typeface="Times New Roman" pitchFamily="18" charset="0"/>
              </a:rPr>
              <a:t>        </a:t>
            </a:r>
            <a:r>
              <a:rPr lang="ru-RU" sz="5300" b="1" i="1" dirty="0" smtClean="0">
                <a:solidFill>
                  <a:srgbClr val="FF0000"/>
                </a:solidFill>
                <a:latin typeface="Times New Roman" pitchFamily="18" charset="0"/>
                <a:cs typeface="Times New Roman" pitchFamily="18" charset="0"/>
              </a:rPr>
              <a:t>«Повтори движение»</a:t>
            </a:r>
            <a:br>
              <a:rPr lang="ru-RU" sz="5300" b="1" i="1" dirty="0" smtClean="0">
                <a:solidFill>
                  <a:srgbClr val="FF0000"/>
                </a:solidFill>
                <a:latin typeface="Times New Roman" pitchFamily="18" charset="0"/>
                <a:cs typeface="Times New Roman" pitchFamily="18" charset="0"/>
              </a:rPr>
            </a:br>
            <a:r>
              <a:rPr lang="ru-RU" sz="3600" b="1" i="1" dirty="0" smtClean="0">
                <a:solidFill>
                  <a:schemeClr val="tx1"/>
                </a:solidFill>
                <a:latin typeface="Times New Roman" pitchFamily="18" charset="0"/>
                <a:cs typeface="Times New Roman" pitchFamily="18" charset="0"/>
              </a:rPr>
              <a:t>Дети, становятся в круг. Один из вас делает какое-либо движение. Следующий за ним повторяет  это движение и добавляет свое; следующий повторяет оба предыдущих движения и добавляют свое и т. д. Тот, кто сбивается. Выбывает из игры. Победитель тот. Кто ни разу не сбился.</a:t>
            </a:r>
            <a:br>
              <a:rPr lang="ru-RU" sz="3600" b="1" i="1" dirty="0" smtClean="0">
                <a:solidFill>
                  <a:schemeClr val="tx1"/>
                </a:solidFill>
                <a:latin typeface="Times New Roman" pitchFamily="18" charset="0"/>
                <a:cs typeface="Times New Roman" pitchFamily="18" charset="0"/>
              </a:rPr>
            </a:br>
            <a:r>
              <a:rPr lang="ru-RU" sz="4000" b="1" i="1" dirty="0" smtClean="0">
                <a:solidFill>
                  <a:schemeClr val="tx1"/>
                </a:solidFill>
                <a:latin typeface="Times New Roman" pitchFamily="18" charset="0"/>
                <a:cs typeface="Times New Roman" pitchFamily="18" charset="0"/>
              </a:rPr>
              <a:t/>
            </a:r>
            <a:br>
              <a:rPr lang="ru-RU" sz="4000" b="1" i="1" dirty="0" smtClean="0">
                <a:solidFill>
                  <a:schemeClr val="tx1"/>
                </a:solidFill>
                <a:latin typeface="Times New Roman" pitchFamily="18" charset="0"/>
                <a:cs typeface="Times New Roman" pitchFamily="18" charset="0"/>
              </a:rPr>
            </a:br>
            <a:endParaRPr lang="ru-RU" sz="5300" b="1" i="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2605698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          Конкурс</a:t>
            </a:r>
            <a:br>
              <a:rPr lang="ru-RU" dirty="0" smtClean="0"/>
            </a:br>
            <a:r>
              <a:rPr lang="ru-RU" dirty="0" smtClean="0"/>
              <a:t>   </a:t>
            </a:r>
            <a:r>
              <a:rPr lang="ru-RU" sz="4400" dirty="0" smtClean="0"/>
              <a:t>«Логико - математический»</a:t>
            </a:r>
            <a:endParaRPr lang="ru-RU" sz="4400" dirty="0"/>
          </a:p>
        </p:txBody>
      </p:sp>
      <p:sp>
        <p:nvSpPr>
          <p:cNvPr id="5" name="Текст 4"/>
          <p:cNvSpPr>
            <a:spLocks noGrp="1"/>
          </p:cNvSpPr>
          <p:nvPr>
            <p:ph type="body" idx="1"/>
          </p:nvPr>
        </p:nvSpPr>
        <p:spPr>
          <a:xfrm>
            <a:off x="395536" y="2704664"/>
            <a:ext cx="7907216" cy="1509712"/>
          </a:xfrm>
        </p:spPr>
        <p:txBody>
          <a:bodyPr>
            <a:normAutofit fontScale="25000" lnSpcReduction="20000"/>
          </a:bodyPr>
          <a:lstStyle/>
          <a:p>
            <a:r>
              <a:rPr lang="ru-RU" sz="17600" dirty="0" smtClean="0">
                <a:solidFill>
                  <a:srgbClr val="FFFF00"/>
                </a:solidFill>
                <a:latin typeface="Times New Roman" pitchFamily="18" charset="0"/>
                <a:cs typeface="Times New Roman" pitchFamily="18" charset="0"/>
              </a:rPr>
              <a:t>Первое задание</a:t>
            </a:r>
          </a:p>
          <a:p>
            <a:r>
              <a:rPr lang="ru-RU" sz="17600" dirty="0" smtClean="0">
                <a:solidFill>
                  <a:srgbClr val="FFC000"/>
                </a:solidFill>
                <a:latin typeface="Times New Roman" pitchFamily="18" charset="0"/>
                <a:cs typeface="Times New Roman" pitchFamily="18" charset="0"/>
              </a:rPr>
              <a:t>«Найди лишнее»</a:t>
            </a:r>
          </a:p>
          <a:p>
            <a:r>
              <a:rPr lang="ru-RU" sz="12800" b="1" dirty="0" smtClean="0">
                <a:latin typeface="Times New Roman" pitchFamily="18" charset="0"/>
                <a:cs typeface="Times New Roman" pitchFamily="18" charset="0"/>
              </a:rPr>
              <a:t>На карточках у вас на столе перечень слов. В каждой строке есть лишнее слово. Найдите его и подчеркните.</a:t>
            </a:r>
            <a:endParaRPr lang="ru-RU" sz="12800" b="1" dirty="0">
              <a:latin typeface="Times New Roman" pitchFamily="18" charset="0"/>
              <a:cs typeface="Times New Roman" pitchFamily="18" charset="0"/>
            </a:endParaRPr>
          </a:p>
        </p:txBody>
      </p:sp>
    </p:spTree>
    <p:extLst>
      <p:ext uri="{BB962C8B-B14F-4D97-AF65-F5344CB8AC3E}">
        <p14:creationId xmlns:p14="http://schemas.microsoft.com/office/powerpoint/2010/main" val="290754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838200" y="764704"/>
            <a:ext cx="8305800" cy="5905202"/>
          </a:xfrm>
        </p:spPr>
        <p:txBody>
          <a:bodyPr>
            <a:noAutofit/>
          </a:bodyPr>
          <a:lstStyle/>
          <a:p>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3200" b="1" dirty="0">
                <a:latin typeface="Times New Roman" pitchFamily="18" charset="0"/>
                <a:cs typeface="Times New Roman" pitchFamily="18" charset="0"/>
              </a:rPr>
              <a:t/>
            </a:r>
            <a:br>
              <a:rPr lang="ru-RU" sz="3200" b="1" dirty="0">
                <a:latin typeface="Times New Roman" pitchFamily="18" charset="0"/>
                <a:cs typeface="Times New Roman" pitchFamily="18" charset="0"/>
              </a:rPr>
            </a:b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3200" b="1" dirty="0">
                <a:latin typeface="Times New Roman" pitchFamily="18" charset="0"/>
                <a:cs typeface="Times New Roman" pitchFamily="18" charset="0"/>
              </a:rPr>
              <a:t/>
            </a:r>
            <a:br>
              <a:rPr lang="ru-RU" sz="3200" b="1" dirty="0">
                <a:latin typeface="Times New Roman" pitchFamily="18" charset="0"/>
                <a:cs typeface="Times New Roman" pitchFamily="18" charset="0"/>
              </a:rPr>
            </a:br>
            <a:r>
              <a:rPr lang="ru-RU" sz="3200" b="1" dirty="0" smtClean="0">
                <a:latin typeface="Times New Roman" pitchFamily="18" charset="0"/>
                <a:cs typeface="Times New Roman" pitchFamily="18" charset="0"/>
              </a:rPr>
              <a:t>                     </a:t>
            </a:r>
            <a:r>
              <a:rPr lang="ru-RU" sz="4000" b="1" dirty="0" smtClean="0">
                <a:solidFill>
                  <a:srgbClr val="FF0000"/>
                </a:solidFill>
                <a:latin typeface="Times New Roman" pitchFamily="18" charset="0"/>
                <a:cs typeface="Times New Roman" pitchFamily="18" charset="0"/>
              </a:rPr>
              <a:t>ПРОВЕРКА</a:t>
            </a: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1. Василек, фиалка, </a:t>
            </a:r>
            <a:r>
              <a:rPr lang="ru-RU" sz="3200" b="1" dirty="0" err="1" smtClean="0">
                <a:latin typeface="Times New Roman" pitchFamily="18" charset="0"/>
                <a:cs typeface="Times New Roman" pitchFamily="18" charset="0"/>
              </a:rPr>
              <a:t>колокольчик,гвоздика</a:t>
            </a:r>
            <a:r>
              <a:rPr lang="ru-RU" sz="3200" b="1" dirty="0" smtClean="0">
                <a:latin typeface="Times New Roman" pitchFamily="18" charset="0"/>
                <a:cs typeface="Times New Roman" pitchFamily="18" charset="0"/>
              </a:rPr>
              <a:t>, ландыш, </a:t>
            </a:r>
            <a:r>
              <a:rPr lang="ru-RU" sz="3200" b="1" dirty="0" smtClean="0">
                <a:solidFill>
                  <a:srgbClr val="FF0000"/>
                </a:solidFill>
                <a:latin typeface="Times New Roman" pitchFamily="18" charset="0"/>
                <a:cs typeface="Times New Roman" pitchFamily="18" charset="0"/>
              </a:rPr>
              <a:t>георгин.</a:t>
            </a: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2. </a:t>
            </a:r>
            <a:r>
              <a:rPr lang="ru-RU" sz="3200" b="1" dirty="0" smtClean="0">
                <a:solidFill>
                  <a:srgbClr val="FF0000"/>
                </a:solidFill>
                <a:latin typeface="Times New Roman" pitchFamily="18" charset="0"/>
                <a:cs typeface="Times New Roman" pitchFamily="18" charset="0"/>
              </a:rPr>
              <a:t>Голубь,</a:t>
            </a:r>
            <a:r>
              <a:rPr lang="ru-RU" sz="3200" b="1" dirty="0" smtClean="0">
                <a:latin typeface="Times New Roman" pitchFamily="18" charset="0"/>
                <a:cs typeface="Times New Roman" pitchFamily="18" charset="0"/>
              </a:rPr>
              <a:t> индюк, утка, петух, курица.</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3. </a:t>
            </a:r>
            <a:r>
              <a:rPr lang="ru-RU" sz="3200" b="1" dirty="0" smtClean="0">
                <a:solidFill>
                  <a:srgbClr val="FF0000"/>
                </a:solidFill>
                <a:latin typeface="Times New Roman" pitchFamily="18" charset="0"/>
                <a:cs typeface="Times New Roman" pitchFamily="18" charset="0"/>
              </a:rPr>
              <a:t>Изба, </a:t>
            </a:r>
            <a:r>
              <a:rPr lang="ru-RU" sz="3200" b="1" dirty="0" smtClean="0">
                <a:latin typeface="Times New Roman" pitchFamily="18" charset="0"/>
                <a:cs typeface="Times New Roman" pitchFamily="18" charset="0"/>
              </a:rPr>
              <a:t>конюшня, мельница, сарай, амбар.</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4. Подосиновик</a:t>
            </a:r>
            <a:r>
              <a:rPr lang="ru-RU" sz="3200" b="1" dirty="0" smtClean="0">
                <a:solidFill>
                  <a:srgbClr val="FF0000"/>
                </a:solidFill>
                <a:latin typeface="Times New Roman" pitchFamily="18" charset="0"/>
                <a:cs typeface="Times New Roman" pitchFamily="18" charset="0"/>
              </a:rPr>
              <a:t>, поганка</a:t>
            </a:r>
            <a:r>
              <a:rPr lang="ru-RU" sz="3200" b="1" dirty="0" smtClean="0">
                <a:latin typeface="Times New Roman" pitchFamily="18" charset="0"/>
                <a:cs typeface="Times New Roman" pitchFamily="18" charset="0"/>
              </a:rPr>
              <a:t>, волнушка, опенок, масленок.</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5. </a:t>
            </a:r>
            <a:r>
              <a:rPr lang="ru-RU" sz="3200" b="1" dirty="0" smtClean="0">
                <a:solidFill>
                  <a:srgbClr val="FF0000"/>
                </a:solidFill>
                <a:latin typeface="Times New Roman" pitchFamily="18" charset="0"/>
                <a:cs typeface="Times New Roman" pitchFamily="18" charset="0"/>
              </a:rPr>
              <a:t>Банан</a:t>
            </a:r>
            <a:r>
              <a:rPr lang="ru-RU" sz="3200" b="1" dirty="0" smtClean="0">
                <a:latin typeface="Times New Roman" pitchFamily="18" charset="0"/>
                <a:cs typeface="Times New Roman" pitchFamily="18" charset="0"/>
              </a:rPr>
              <a:t>, вишня, яблоко, груша, слива.</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6. </a:t>
            </a:r>
            <a:r>
              <a:rPr lang="ru-RU" sz="3200" b="1" dirty="0" smtClean="0">
                <a:solidFill>
                  <a:srgbClr val="FF0000"/>
                </a:solidFill>
                <a:latin typeface="Times New Roman" pitchFamily="18" charset="0"/>
                <a:cs typeface="Times New Roman" pitchFamily="18" charset="0"/>
              </a:rPr>
              <a:t>Линейка</a:t>
            </a:r>
            <a:r>
              <a:rPr lang="ru-RU" sz="3200" b="1" dirty="0" smtClean="0">
                <a:latin typeface="Times New Roman" pitchFamily="18" charset="0"/>
                <a:cs typeface="Times New Roman" pitchFamily="18" charset="0"/>
              </a:rPr>
              <a:t>, подарок, торт, свеча, елка.</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7.</a:t>
            </a:r>
            <a:r>
              <a:rPr lang="ru-RU" sz="3200" b="1" dirty="0" smtClean="0">
                <a:solidFill>
                  <a:srgbClr val="FF0000"/>
                </a:solidFill>
                <a:latin typeface="Times New Roman" pitchFamily="18" charset="0"/>
                <a:cs typeface="Times New Roman" pitchFamily="18" charset="0"/>
              </a:rPr>
              <a:t>Страус, </a:t>
            </a:r>
            <a:r>
              <a:rPr lang="ru-RU" sz="3200" b="1" dirty="0" smtClean="0">
                <a:latin typeface="Times New Roman" pitchFamily="18" charset="0"/>
                <a:cs typeface="Times New Roman" pitchFamily="18" charset="0"/>
              </a:rPr>
              <a:t>слон, медведь, олень, заяц</a:t>
            </a: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3434062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240056"/>
          </a:xfrm>
        </p:spPr>
        <p:txBody>
          <a:bodyPr>
            <a:noAutofit/>
          </a:bodyPr>
          <a:lstStyle/>
          <a:p>
            <a:r>
              <a:rPr lang="ru-RU" sz="4400" dirty="0" smtClean="0">
                <a:solidFill>
                  <a:srgbClr val="FFFF00"/>
                </a:solidFill>
                <a:latin typeface="Times New Roman" pitchFamily="18" charset="0"/>
                <a:cs typeface="Times New Roman" pitchFamily="18" charset="0"/>
              </a:rPr>
              <a:t>Интеллектуальный марафон</a:t>
            </a:r>
            <a:endParaRPr lang="ru-RU" sz="4400" dirty="0">
              <a:solidFill>
                <a:srgbClr val="FFFF00"/>
              </a:solidFill>
              <a:latin typeface="Times New Roman" pitchFamily="18" charset="0"/>
              <a:cs typeface="Times New Roman" pitchFamily="18" charset="0"/>
            </a:endParaRPr>
          </a:p>
        </p:txBody>
      </p:sp>
      <p:sp>
        <p:nvSpPr>
          <p:cNvPr id="3" name="Подзаголовок 2"/>
          <p:cNvSpPr>
            <a:spLocks noGrp="1"/>
          </p:cNvSpPr>
          <p:nvPr>
            <p:ph type="body" idx="1"/>
          </p:nvPr>
        </p:nvSpPr>
        <p:spPr>
          <a:xfrm>
            <a:off x="467544" y="1916832"/>
            <a:ext cx="7772400" cy="2373808"/>
          </a:xfrm>
        </p:spPr>
        <p:txBody>
          <a:bodyPr>
            <a:noAutofit/>
          </a:bodyPr>
          <a:lstStyle/>
          <a:p>
            <a:r>
              <a:rPr lang="ru-RU" sz="2800" b="1" dirty="0" smtClean="0">
                <a:solidFill>
                  <a:srgbClr val="FFFF00"/>
                </a:solidFill>
                <a:latin typeface="Times New Roman" pitchFamily="18" charset="0"/>
                <a:cs typeface="Times New Roman" pitchFamily="18" charset="0"/>
              </a:rPr>
              <a:t>Цель</a:t>
            </a:r>
            <a:r>
              <a:rPr lang="ru-RU" sz="2800" dirty="0" smtClean="0">
                <a:solidFill>
                  <a:schemeClr val="tx1"/>
                </a:solidFill>
                <a:latin typeface="Times New Roman" pitchFamily="18" charset="0"/>
                <a:cs typeface="Times New Roman" pitchFamily="18" charset="0"/>
              </a:rPr>
              <a:t>: </a:t>
            </a:r>
            <a:r>
              <a:rPr lang="ru-RU" sz="2800" dirty="0" smtClean="0">
                <a:latin typeface="Times New Roman" pitchFamily="18" charset="0"/>
                <a:cs typeface="Times New Roman" pitchFamily="18" charset="0"/>
              </a:rPr>
              <a:t>формирование</a:t>
            </a:r>
            <a:r>
              <a:rPr lang="ru-RU" sz="2800" dirty="0" smtClean="0">
                <a:solidFill>
                  <a:schemeClr val="tx1"/>
                </a:solidFill>
                <a:latin typeface="Times New Roman" pitchFamily="18" charset="0"/>
                <a:cs typeface="Times New Roman" pitchFamily="18" charset="0"/>
              </a:rPr>
              <a:t> познавательного интереса;</a:t>
            </a:r>
          </a:p>
          <a:p>
            <a:r>
              <a:rPr lang="ru-RU" sz="2800" b="1" dirty="0" smtClean="0">
                <a:solidFill>
                  <a:srgbClr val="FFFF00"/>
                </a:solidFill>
                <a:latin typeface="Times New Roman" pitchFamily="18" charset="0"/>
                <a:cs typeface="Times New Roman" pitchFamily="18" charset="0"/>
              </a:rPr>
              <a:t>Задачи</a:t>
            </a:r>
            <a:r>
              <a:rPr lang="ru-RU" sz="2800" dirty="0" smtClean="0">
                <a:solidFill>
                  <a:schemeClr val="tx1"/>
                </a:solidFill>
                <a:latin typeface="Times New Roman" pitchFamily="18" charset="0"/>
                <a:cs typeface="Times New Roman" pitchFamily="18" charset="0"/>
              </a:rPr>
              <a:t>:</a:t>
            </a:r>
          </a:p>
          <a:p>
            <a:pPr marL="457200" indent="-457200">
              <a:buFont typeface="Wingdings" pitchFamily="2" charset="2"/>
              <a:buChar char="Ø"/>
            </a:pPr>
            <a:r>
              <a:rPr lang="ru-RU" sz="2800" dirty="0">
                <a:latin typeface="Times New Roman" pitchFamily="18" charset="0"/>
                <a:cs typeface="Times New Roman" pitchFamily="18" charset="0"/>
              </a:rPr>
              <a:t>з</a:t>
            </a:r>
            <a:r>
              <a:rPr lang="ru-RU" sz="2800" dirty="0" smtClean="0">
                <a:latin typeface="Times New Roman" pitchFamily="18" charset="0"/>
                <a:cs typeface="Times New Roman" pitchFamily="18" charset="0"/>
              </a:rPr>
              <a:t>акрепление знаний полученных на уроках</a:t>
            </a:r>
            <a:endParaRPr lang="ru-RU" sz="2800" dirty="0" smtClean="0">
              <a:solidFill>
                <a:schemeClr val="tx1"/>
              </a:solidFill>
              <a:latin typeface="Times New Roman" pitchFamily="18" charset="0"/>
              <a:cs typeface="Times New Roman" pitchFamily="18" charset="0"/>
            </a:endParaRPr>
          </a:p>
          <a:p>
            <a:pPr marL="457200" indent="-457200">
              <a:buFont typeface="Wingdings" pitchFamily="2" charset="2"/>
              <a:buChar char="Ø"/>
            </a:pPr>
            <a:r>
              <a:rPr lang="ru-RU" sz="2800" dirty="0" smtClean="0">
                <a:solidFill>
                  <a:schemeClr val="tx1"/>
                </a:solidFill>
                <a:latin typeface="Times New Roman" pitchFamily="18" charset="0"/>
                <a:cs typeface="Times New Roman" pitchFamily="18" charset="0"/>
              </a:rPr>
              <a:t> развитие желания заниматься интеллектуальной деятельностью;</a:t>
            </a:r>
          </a:p>
          <a:p>
            <a:pPr marL="457200" indent="-457200">
              <a:buFont typeface="Wingdings" pitchFamily="2" charset="2"/>
              <a:buChar char="Ø"/>
            </a:pPr>
            <a:r>
              <a:rPr lang="ru-RU" sz="2800" dirty="0">
                <a:latin typeface="Times New Roman" pitchFamily="18" charset="0"/>
                <a:cs typeface="Times New Roman" pitchFamily="18" charset="0"/>
              </a:rPr>
              <a:t>к</a:t>
            </a:r>
            <a:r>
              <a:rPr lang="ru-RU" sz="2800" dirty="0" smtClean="0">
                <a:latin typeface="Times New Roman" pitchFamily="18" charset="0"/>
                <a:cs typeface="Times New Roman" pitchFamily="18" charset="0"/>
              </a:rPr>
              <a:t>оррекция </a:t>
            </a:r>
            <a:r>
              <a:rPr lang="ru-RU" sz="2800" dirty="0" smtClean="0">
                <a:solidFill>
                  <a:schemeClr val="tx1"/>
                </a:solidFill>
                <a:latin typeface="Times New Roman" pitchFamily="18" charset="0"/>
                <a:cs typeface="Times New Roman" pitchFamily="18" charset="0"/>
              </a:rPr>
              <a:t> мышления, памяти, внимания</a:t>
            </a:r>
            <a:r>
              <a:rPr lang="ru-RU" sz="2800" dirty="0" smtClean="0">
                <a:latin typeface="Times New Roman" pitchFamily="18" charset="0"/>
                <a:cs typeface="Times New Roman" pitchFamily="18" charset="0"/>
              </a:rPr>
              <a:t>, речи;</a:t>
            </a:r>
          </a:p>
          <a:p>
            <a:pPr marL="457200" indent="-457200">
              <a:buFont typeface="Wingdings" pitchFamily="2" charset="2"/>
              <a:buChar char="Ø"/>
            </a:pPr>
            <a:r>
              <a:rPr lang="ru-RU" sz="2800" dirty="0">
                <a:latin typeface="Times New Roman" pitchFamily="18" charset="0"/>
                <a:cs typeface="Times New Roman" pitchFamily="18" charset="0"/>
              </a:rPr>
              <a:t>в</a:t>
            </a:r>
            <a:r>
              <a:rPr lang="ru-RU" sz="2800" dirty="0" smtClean="0">
                <a:latin typeface="Times New Roman" pitchFamily="18" charset="0"/>
                <a:cs typeface="Times New Roman" pitchFamily="18" charset="0"/>
              </a:rPr>
              <a:t>оспитание усидчивости, уверенности в себе.</a:t>
            </a:r>
          </a:p>
          <a:p>
            <a:pPr marL="457200" indent="-457200">
              <a:buFont typeface="Wingdings" pitchFamily="2" charset="2"/>
              <a:buChar char="Ø"/>
            </a:pPr>
            <a:endParaRPr lang="ru-RU" sz="2800" dirty="0" smtClean="0">
              <a:solidFill>
                <a:schemeClr val="tx1"/>
              </a:solidFill>
              <a:latin typeface="Times New Roman" pitchFamily="18" charset="0"/>
              <a:cs typeface="Times New Roman" pitchFamily="18" charset="0"/>
            </a:endParaRPr>
          </a:p>
          <a:p>
            <a:pPr marL="457200" indent="-457200">
              <a:buFont typeface="Wingdings" pitchFamily="2" charset="2"/>
              <a:buChar char="Ø"/>
            </a:pPr>
            <a:endParaRPr lang="ru-RU"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072476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412776"/>
            <a:ext cx="7772400" cy="1362456"/>
          </a:xfrm>
        </p:spPr>
        <p:txBody>
          <a:bodyPr/>
          <a:lstStyle/>
          <a:p>
            <a:r>
              <a:rPr lang="ru-RU" dirty="0" smtClean="0">
                <a:solidFill>
                  <a:srgbClr val="FFFF00"/>
                </a:solidFill>
              </a:rPr>
              <a:t>Задание второе</a:t>
            </a:r>
            <a:endParaRPr lang="ru-RU" dirty="0">
              <a:solidFill>
                <a:srgbClr val="FFFF00"/>
              </a:solidFill>
            </a:endParaRPr>
          </a:p>
        </p:txBody>
      </p:sp>
      <p:sp>
        <p:nvSpPr>
          <p:cNvPr id="3" name="Текст 2"/>
          <p:cNvSpPr>
            <a:spLocks noGrp="1"/>
          </p:cNvSpPr>
          <p:nvPr>
            <p:ph type="body" idx="1"/>
          </p:nvPr>
        </p:nvSpPr>
        <p:spPr/>
        <p:txBody>
          <a:bodyPr>
            <a:normAutofit/>
          </a:bodyPr>
          <a:lstStyle/>
          <a:p>
            <a:r>
              <a:rPr lang="ru-RU" sz="4400" dirty="0" smtClean="0">
                <a:solidFill>
                  <a:srgbClr val="FFC000"/>
                </a:solidFill>
                <a:latin typeface="Times New Roman" pitchFamily="18" charset="0"/>
                <a:cs typeface="Times New Roman" pitchFamily="18" charset="0"/>
              </a:rPr>
              <a:t>«Занимательная математика»</a:t>
            </a:r>
            <a:endParaRPr lang="ru-RU" sz="4400" dirty="0">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173715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323528"/>
            <a:ext cx="8305800" cy="9649072"/>
          </a:xfrm>
        </p:spPr>
        <p:txBody>
          <a:bodyPr>
            <a:normAutofit/>
          </a:bodyPr>
          <a:lstStyle/>
          <a:p>
            <a:r>
              <a:rPr lang="ru-RU" sz="2400" dirty="0" smtClean="0">
                <a:latin typeface="Times New Roman" pitchFamily="18" charset="0"/>
                <a:cs typeface="Times New Roman" pitchFamily="18" charset="0"/>
              </a:rPr>
              <a:t>                               </a:t>
            </a:r>
            <a:r>
              <a:rPr lang="ru-RU" sz="4400" b="1" dirty="0" smtClean="0">
                <a:solidFill>
                  <a:srgbClr val="FF0000"/>
                </a:solidFill>
                <a:latin typeface="Times New Roman" pitchFamily="18" charset="0"/>
                <a:cs typeface="Times New Roman" pitchFamily="18" charset="0"/>
              </a:rPr>
              <a:t>Второе задание</a:t>
            </a:r>
            <a:br>
              <a:rPr lang="ru-RU" sz="4400" b="1" dirty="0" smtClean="0">
                <a:solidFill>
                  <a:srgbClr val="FF0000"/>
                </a:solidFill>
                <a:latin typeface="Times New Roman" pitchFamily="18" charset="0"/>
                <a:cs typeface="Times New Roman" pitchFamily="18" charset="0"/>
              </a:rPr>
            </a:br>
            <a:r>
              <a:rPr lang="ru-RU" sz="3200" dirty="0" smtClean="0">
                <a:solidFill>
                  <a:srgbClr val="00B0F0"/>
                </a:solidFill>
                <a:latin typeface="Times New Roman" pitchFamily="18" charset="0"/>
                <a:cs typeface="Times New Roman" pitchFamily="18" charset="0"/>
              </a:rPr>
              <a:t>                </a:t>
            </a:r>
            <a:r>
              <a:rPr lang="ru-RU" sz="3200" b="1" dirty="0" smtClean="0">
                <a:solidFill>
                  <a:srgbClr val="00B0F0"/>
                </a:solidFill>
                <a:latin typeface="Times New Roman" pitchFamily="18" charset="0"/>
                <a:cs typeface="Times New Roman" pitchFamily="18" charset="0"/>
              </a:rPr>
              <a:t>«Занимательная математика»</a:t>
            </a:r>
            <a:br>
              <a:rPr lang="ru-RU" sz="3200" b="1" dirty="0" smtClean="0">
                <a:solidFill>
                  <a:srgbClr val="00B0F0"/>
                </a:solidFill>
                <a:latin typeface="Times New Roman" pitchFamily="18" charset="0"/>
                <a:cs typeface="Times New Roman" pitchFamily="18" charset="0"/>
              </a:rPr>
            </a:br>
            <a:r>
              <a:rPr lang="ru-RU" sz="3200" b="1" dirty="0" smtClean="0">
                <a:solidFill>
                  <a:srgbClr val="00B0F0"/>
                </a:solidFill>
                <a:latin typeface="Times New Roman" pitchFamily="18" charset="0"/>
                <a:cs typeface="Times New Roman" pitchFamily="18" charset="0"/>
              </a:rPr>
              <a:t>1.</a:t>
            </a:r>
            <a:r>
              <a:rPr lang="ru-RU" sz="2400" b="1" dirty="0" smtClean="0">
                <a:solidFill>
                  <a:schemeClr val="tx1"/>
                </a:solidFill>
                <a:latin typeface="Times New Roman" pitchFamily="18" charset="0"/>
                <a:cs typeface="Times New Roman" pitchFamily="18" charset="0"/>
              </a:rPr>
              <a:t>Назовите 2 числа, стоящие рядом и в сумме дающие 3,7,9,11</a:t>
            </a:r>
            <a:br>
              <a:rPr lang="ru-RU" sz="2400" b="1" dirty="0" smtClean="0">
                <a:solidFill>
                  <a:schemeClr val="tx1"/>
                </a:solidFill>
                <a:latin typeface="Times New Roman" pitchFamily="18" charset="0"/>
                <a:cs typeface="Times New Roman" pitchFamily="18" charset="0"/>
              </a:rPr>
            </a:br>
            <a:r>
              <a:rPr lang="ru-RU" sz="3100" b="1" dirty="0" smtClean="0">
                <a:solidFill>
                  <a:srgbClr val="00B0F0"/>
                </a:solidFill>
                <a:latin typeface="Times New Roman" pitchFamily="18" charset="0"/>
                <a:cs typeface="Times New Roman" pitchFamily="18" charset="0"/>
              </a:rPr>
              <a:t>2.</a:t>
            </a:r>
            <a:r>
              <a:rPr lang="ru-RU" sz="2400" b="1" dirty="0" smtClean="0">
                <a:solidFill>
                  <a:schemeClr val="tx1"/>
                </a:solidFill>
                <a:latin typeface="Times New Roman" pitchFamily="18" charset="0"/>
                <a:cs typeface="Times New Roman" pitchFamily="18" charset="0"/>
              </a:rPr>
              <a:t>Посмотрите на часы. Назовите 2 цифры, расположенные друг на против друга и дающие в сумме 12,10,8,16 </a:t>
            </a:r>
            <a:r>
              <a:rPr lang="ru-RU" sz="3200" b="1" dirty="0" smtClean="0">
                <a:solidFill>
                  <a:srgbClr val="00B0F0"/>
                </a:solidFill>
                <a:latin typeface="Times New Roman" pitchFamily="18" charset="0"/>
                <a:cs typeface="Times New Roman" pitchFamily="18" charset="0"/>
              </a:rPr>
              <a:t/>
            </a:r>
            <a:br>
              <a:rPr lang="ru-RU" sz="3200" b="1" dirty="0" smtClean="0">
                <a:solidFill>
                  <a:srgbClr val="00B0F0"/>
                </a:solidFill>
                <a:latin typeface="Times New Roman" pitchFamily="18" charset="0"/>
                <a:cs typeface="Times New Roman" pitchFamily="18" charset="0"/>
              </a:rPr>
            </a:br>
            <a:r>
              <a:rPr lang="ru-RU" sz="3200" b="1" dirty="0" smtClean="0">
                <a:solidFill>
                  <a:srgbClr val="00B0F0"/>
                </a:solidFill>
                <a:latin typeface="Times New Roman" pitchFamily="18" charset="0"/>
                <a:cs typeface="Times New Roman" pitchFamily="18" charset="0"/>
              </a:rPr>
              <a:t>3. </a:t>
            </a:r>
            <a:r>
              <a:rPr lang="ru-RU" sz="2400" b="1" dirty="0" smtClean="0">
                <a:solidFill>
                  <a:schemeClr val="tx1"/>
                </a:solidFill>
                <a:latin typeface="Times New Roman" pitchFamily="18" charset="0"/>
                <a:cs typeface="Times New Roman" pitchFamily="18" charset="0"/>
              </a:rPr>
              <a:t>Переложите одну спичку так, чтобы равенство стало верным:</a:t>
            </a:r>
            <a:r>
              <a:rPr lang="ru-RU" sz="3200" b="1" dirty="0">
                <a:solidFill>
                  <a:srgbClr val="00B0F0"/>
                </a:solidFill>
                <a:latin typeface="Times New Roman" pitchFamily="18" charset="0"/>
                <a:cs typeface="Times New Roman" pitchFamily="18" charset="0"/>
              </a:rPr>
              <a:t/>
            </a:r>
            <a:br>
              <a:rPr lang="ru-RU" sz="3200" b="1" dirty="0">
                <a:solidFill>
                  <a:srgbClr val="00B0F0"/>
                </a:solidFill>
                <a:latin typeface="Times New Roman" pitchFamily="18" charset="0"/>
                <a:cs typeface="Times New Roman" pitchFamily="18" charset="0"/>
              </a:rPr>
            </a:br>
            <a:r>
              <a:rPr lang="en-US" sz="4900" b="1" dirty="0" smtClean="0">
                <a:solidFill>
                  <a:srgbClr val="00B0F0"/>
                </a:solidFill>
                <a:latin typeface="Times New Roman" pitchFamily="18" charset="0"/>
                <a:cs typeface="Times New Roman" pitchFamily="18" charset="0"/>
              </a:rPr>
              <a:t>                 II + II = II</a:t>
            </a:r>
            <a:r>
              <a:rPr lang="ru-RU" sz="4900" b="1" dirty="0">
                <a:solidFill>
                  <a:srgbClr val="00B0F0"/>
                </a:solidFill>
                <a:latin typeface="Times New Roman" pitchFamily="18" charset="0"/>
                <a:cs typeface="Times New Roman" pitchFamily="18" charset="0"/>
              </a:rPr>
              <a:t/>
            </a:r>
            <a:br>
              <a:rPr lang="ru-RU" sz="4900" b="1" dirty="0">
                <a:solidFill>
                  <a:srgbClr val="00B0F0"/>
                </a:solidFill>
                <a:latin typeface="Times New Roman" pitchFamily="18" charset="0"/>
                <a:cs typeface="Times New Roman" pitchFamily="18" charset="0"/>
              </a:rPr>
            </a:br>
            <a:r>
              <a:rPr lang="en-US" sz="4900" b="1" dirty="0" smtClean="0">
                <a:solidFill>
                  <a:srgbClr val="00B0F0"/>
                </a:solidFill>
                <a:latin typeface="Times New Roman" pitchFamily="18" charset="0"/>
                <a:cs typeface="Times New Roman" pitchFamily="18" charset="0"/>
              </a:rPr>
              <a:t>                 VI + I = V</a:t>
            </a:r>
            <a:r>
              <a:rPr lang="ru-RU" sz="4900" b="1" dirty="0" smtClean="0">
                <a:solidFill>
                  <a:srgbClr val="00B0F0"/>
                </a:solidFill>
                <a:latin typeface="Times New Roman" pitchFamily="18" charset="0"/>
                <a:cs typeface="Times New Roman" pitchFamily="18" charset="0"/>
              </a:rPr>
              <a:t/>
            </a:r>
            <a:br>
              <a:rPr lang="ru-RU" sz="4900" b="1" dirty="0" smtClean="0">
                <a:solidFill>
                  <a:srgbClr val="00B0F0"/>
                </a:solidFill>
                <a:latin typeface="Times New Roman" pitchFamily="18" charset="0"/>
                <a:cs typeface="Times New Roman" pitchFamily="18" charset="0"/>
              </a:rPr>
            </a:br>
            <a:r>
              <a:rPr lang="en-US" sz="4900" b="1" dirty="0" smtClean="0">
                <a:solidFill>
                  <a:srgbClr val="00B0F0"/>
                </a:solidFill>
                <a:latin typeface="Times New Roman" pitchFamily="18" charset="0"/>
                <a:cs typeface="Times New Roman" pitchFamily="18" charset="0"/>
              </a:rPr>
              <a:t>                  V – VII = II</a:t>
            </a:r>
            <a:r>
              <a:rPr lang="ru-RU" sz="4900" b="1" dirty="0">
                <a:solidFill>
                  <a:srgbClr val="00B0F0"/>
                </a:solidFill>
                <a:latin typeface="Times New Roman" pitchFamily="18" charset="0"/>
                <a:cs typeface="Times New Roman" pitchFamily="18" charset="0"/>
              </a:rPr>
              <a:t/>
            </a:r>
            <a:br>
              <a:rPr lang="ru-RU" sz="4900" b="1" dirty="0">
                <a:solidFill>
                  <a:srgbClr val="00B0F0"/>
                </a:solidFill>
                <a:latin typeface="Times New Roman" pitchFamily="18" charset="0"/>
                <a:cs typeface="Times New Roman" pitchFamily="18" charset="0"/>
              </a:rPr>
            </a:br>
            <a:r>
              <a:rPr lang="en-US" sz="4900" b="1" dirty="0" smtClean="0">
                <a:solidFill>
                  <a:srgbClr val="00B0F0"/>
                </a:solidFill>
                <a:latin typeface="Times New Roman" pitchFamily="18" charset="0"/>
                <a:cs typeface="Times New Roman" pitchFamily="18" charset="0"/>
              </a:rPr>
              <a:t>                  X – IV = I</a:t>
            </a:r>
            <a:r>
              <a:rPr lang="ru-RU" sz="4900" b="1" dirty="0" smtClean="0">
                <a:solidFill>
                  <a:srgbClr val="00B0F0"/>
                </a:solidFill>
                <a:latin typeface="Times New Roman" pitchFamily="18" charset="0"/>
                <a:cs typeface="Times New Roman" pitchFamily="18" charset="0"/>
              </a:rPr>
              <a:t/>
            </a:r>
            <a:br>
              <a:rPr lang="ru-RU" sz="4900" b="1" dirty="0" smtClean="0">
                <a:solidFill>
                  <a:srgbClr val="00B0F0"/>
                </a:solidFill>
                <a:latin typeface="Times New Roman" pitchFamily="18" charset="0"/>
                <a:cs typeface="Times New Roman" pitchFamily="18" charset="0"/>
              </a:rPr>
            </a:br>
            <a:r>
              <a:rPr lang="ru-RU" sz="4900" b="1" dirty="0">
                <a:solidFill>
                  <a:srgbClr val="00B0F0"/>
                </a:solidFill>
                <a:latin typeface="Times New Roman" pitchFamily="18" charset="0"/>
                <a:cs typeface="Times New Roman" pitchFamily="18" charset="0"/>
              </a:rPr>
              <a:t/>
            </a:r>
            <a:br>
              <a:rPr lang="ru-RU" sz="4900" b="1" dirty="0">
                <a:solidFill>
                  <a:srgbClr val="00B0F0"/>
                </a:solidFill>
                <a:latin typeface="Times New Roman" pitchFamily="18" charset="0"/>
                <a:cs typeface="Times New Roman" pitchFamily="18" charset="0"/>
              </a:rPr>
            </a:br>
            <a:endParaRPr lang="ru-RU" sz="4900" b="1" dirty="0">
              <a:solidFill>
                <a:srgbClr val="00B0F0"/>
              </a:solidFill>
              <a:latin typeface="Times New Roman" pitchFamily="18" charset="0"/>
              <a:cs typeface="Times New Roman" pitchFamily="18" charset="0"/>
            </a:endParaRPr>
          </a:p>
        </p:txBody>
      </p:sp>
    </p:spTree>
    <p:extLst>
      <p:ext uri="{BB962C8B-B14F-4D97-AF65-F5344CB8AC3E}">
        <p14:creationId xmlns:p14="http://schemas.microsoft.com/office/powerpoint/2010/main" val="297033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4597120"/>
          </a:xfrm>
        </p:spPr>
        <p:txBody>
          <a:bodyPr/>
          <a:lstStyle/>
          <a:p>
            <a:r>
              <a:rPr lang="ru-RU" b="1" dirty="0" smtClean="0">
                <a:solidFill>
                  <a:srgbClr val="FF0000"/>
                </a:solidFill>
                <a:latin typeface="Times New Roman" pitchFamily="18" charset="0"/>
                <a:cs typeface="Times New Roman" pitchFamily="18" charset="0"/>
              </a:rPr>
              <a:t>               Проверка</a:t>
            </a:r>
            <a:br>
              <a:rPr lang="ru-RU" b="1" dirty="0" smtClean="0">
                <a:solidFill>
                  <a:srgbClr val="FF0000"/>
                </a:solidFill>
                <a:latin typeface="Times New Roman" pitchFamily="18" charset="0"/>
                <a:cs typeface="Times New Roman" pitchFamily="18" charset="0"/>
              </a:rPr>
            </a:br>
            <a:r>
              <a:rPr lang="en-US" b="1" dirty="0" smtClean="0">
                <a:solidFill>
                  <a:srgbClr val="0070C0"/>
                </a:solidFill>
                <a:latin typeface="Times New Roman" pitchFamily="18" charset="0"/>
                <a:cs typeface="Times New Roman" pitchFamily="18" charset="0"/>
              </a:rPr>
              <a:t>( II + I ) = III</a:t>
            </a:r>
            <a:br>
              <a:rPr lang="en-US" b="1" dirty="0" smtClean="0">
                <a:solidFill>
                  <a:srgbClr val="0070C0"/>
                </a:solidFill>
                <a:latin typeface="Times New Roman" pitchFamily="18" charset="0"/>
                <a:cs typeface="Times New Roman" pitchFamily="18" charset="0"/>
              </a:rPr>
            </a:br>
            <a:r>
              <a:rPr lang="en-US" b="1" dirty="0" smtClean="0">
                <a:solidFill>
                  <a:srgbClr val="0070C0"/>
                </a:solidFill>
                <a:latin typeface="Times New Roman" pitchFamily="18" charset="0"/>
                <a:cs typeface="Times New Roman" pitchFamily="18" charset="0"/>
              </a:rPr>
              <a:t>( IV + I ) = V</a:t>
            </a:r>
            <a:br>
              <a:rPr lang="en-US" b="1" dirty="0" smtClean="0">
                <a:solidFill>
                  <a:srgbClr val="0070C0"/>
                </a:solidFill>
                <a:latin typeface="Times New Roman" pitchFamily="18" charset="0"/>
                <a:cs typeface="Times New Roman" pitchFamily="18" charset="0"/>
              </a:rPr>
            </a:br>
            <a:r>
              <a:rPr lang="en-US" b="1" dirty="0" smtClean="0">
                <a:solidFill>
                  <a:srgbClr val="0070C0"/>
                </a:solidFill>
                <a:latin typeface="Times New Roman" pitchFamily="18" charset="0"/>
                <a:cs typeface="Times New Roman" pitchFamily="18" charset="0"/>
              </a:rPr>
              <a:t>( V = VII – II</a:t>
            </a:r>
            <a:br>
              <a:rPr lang="en-US" b="1" dirty="0" smtClean="0">
                <a:solidFill>
                  <a:srgbClr val="0070C0"/>
                </a:solidFill>
                <a:latin typeface="Times New Roman" pitchFamily="18" charset="0"/>
                <a:cs typeface="Times New Roman" pitchFamily="18" charset="0"/>
              </a:rPr>
            </a:br>
            <a:r>
              <a:rPr lang="en-US" b="1" dirty="0" smtClean="0">
                <a:solidFill>
                  <a:srgbClr val="0070C0"/>
                </a:solidFill>
                <a:latin typeface="Times New Roman" pitchFamily="18" charset="0"/>
                <a:cs typeface="Times New Roman" pitchFamily="18" charset="0"/>
              </a:rPr>
              <a:t>( V –IV = I</a:t>
            </a:r>
            <a:r>
              <a:rPr lang="ru-RU" b="1" dirty="0" smtClean="0">
                <a:solidFill>
                  <a:srgbClr val="0070C0"/>
                </a:solidFill>
                <a:latin typeface="Times New Roman" pitchFamily="18" charset="0"/>
                <a:cs typeface="Times New Roman" pitchFamily="18" charset="0"/>
              </a:rPr>
              <a:t>; </a:t>
            </a:r>
            <a:r>
              <a:rPr lang="en-US" b="1" dirty="0" smtClean="0">
                <a:solidFill>
                  <a:srgbClr val="0070C0"/>
                </a:solidFill>
                <a:latin typeface="Times New Roman" pitchFamily="18" charset="0"/>
                <a:cs typeface="Times New Roman" pitchFamily="18" charset="0"/>
              </a:rPr>
              <a:t>X –IX = I</a:t>
            </a:r>
            <a:endParaRPr lang="ru-RU"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5613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5101176"/>
          </a:xfrm>
        </p:spPr>
        <p:txBody>
          <a:bodyPr>
            <a:normAutofit fontScale="90000"/>
          </a:bodyPr>
          <a:lstStyle/>
          <a:p>
            <a:r>
              <a:rPr lang="ru-RU" sz="4400" dirty="0" smtClean="0">
                <a:solidFill>
                  <a:schemeClr val="accent3"/>
                </a:solidFill>
                <a:latin typeface="Times New Roman" pitchFamily="18" charset="0"/>
                <a:cs typeface="Times New Roman" pitchFamily="18" charset="0"/>
              </a:rPr>
              <a:t>4.</a:t>
            </a:r>
            <a:r>
              <a:rPr lang="ru-RU" sz="3600" b="1" dirty="0" smtClean="0">
                <a:solidFill>
                  <a:schemeClr val="tx1"/>
                </a:solidFill>
                <a:latin typeface="Times New Roman" pitchFamily="18" charset="0"/>
                <a:cs typeface="Times New Roman" pitchFamily="18" charset="0"/>
              </a:rPr>
              <a:t>Поставте между числами знаки арифметических действий, скобки, чтобы равенство было верным</a:t>
            </a:r>
            <a:br>
              <a:rPr lang="ru-RU" sz="3600" b="1" dirty="0" smtClean="0">
                <a:solidFill>
                  <a:schemeClr val="tx1"/>
                </a:solidFill>
                <a:latin typeface="Times New Roman" pitchFamily="18" charset="0"/>
                <a:cs typeface="Times New Roman" pitchFamily="18" charset="0"/>
              </a:rPr>
            </a:br>
            <a:r>
              <a:rPr lang="ru-RU" sz="3600" b="1" dirty="0">
                <a:solidFill>
                  <a:schemeClr val="tx1"/>
                </a:solidFill>
                <a:latin typeface="Times New Roman" pitchFamily="18" charset="0"/>
                <a:cs typeface="Times New Roman" pitchFamily="18" charset="0"/>
              </a:rPr>
              <a:t/>
            </a:r>
            <a:br>
              <a:rPr lang="ru-RU" sz="3600" b="1" dirty="0">
                <a:solidFill>
                  <a:schemeClr val="tx1"/>
                </a:solidFill>
                <a:latin typeface="Times New Roman" pitchFamily="18" charset="0"/>
                <a:cs typeface="Times New Roman" pitchFamily="18" charset="0"/>
              </a:rPr>
            </a:br>
            <a:r>
              <a:rPr lang="ru-RU" sz="7300" b="1" dirty="0" smtClean="0">
                <a:solidFill>
                  <a:schemeClr val="accent2"/>
                </a:solidFill>
                <a:latin typeface="Times New Roman" pitchFamily="18" charset="0"/>
                <a:cs typeface="Times New Roman" pitchFamily="18" charset="0"/>
              </a:rPr>
              <a:t>5 5 5 5 5 5 5 = 20</a:t>
            </a:r>
            <a:br>
              <a:rPr lang="ru-RU" sz="7300" b="1" dirty="0" smtClean="0">
                <a:solidFill>
                  <a:schemeClr val="accent2"/>
                </a:solidFill>
                <a:latin typeface="Times New Roman" pitchFamily="18" charset="0"/>
                <a:cs typeface="Times New Roman" pitchFamily="18" charset="0"/>
              </a:rPr>
            </a:br>
            <a:r>
              <a:rPr lang="ru-RU" sz="7300" b="1" dirty="0" smtClean="0">
                <a:solidFill>
                  <a:schemeClr val="accent2"/>
                </a:solidFill>
                <a:latin typeface="Times New Roman" pitchFamily="18" charset="0"/>
                <a:cs typeface="Times New Roman" pitchFamily="18" charset="0"/>
              </a:rPr>
              <a:t>2 2 2 2 2 2 2 = 10</a:t>
            </a:r>
            <a:r>
              <a:rPr lang="ru-RU" sz="4900" b="1" dirty="0" smtClean="0">
                <a:solidFill>
                  <a:schemeClr val="tx1"/>
                </a:solidFill>
              </a:rPr>
              <a:t/>
            </a:r>
            <a:br>
              <a:rPr lang="ru-RU" sz="4900" b="1" dirty="0" smtClean="0">
                <a:solidFill>
                  <a:schemeClr val="tx1"/>
                </a:solidFill>
              </a:rPr>
            </a:br>
            <a:r>
              <a:rPr lang="ru-RU" sz="4900" b="1" dirty="0">
                <a:solidFill>
                  <a:schemeClr val="tx1"/>
                </a:solidFill>
              </a:rPr>
              <a:t/>
            </a:r>
            <a:br>
              <a:rPr lang="ru-RU" sz="4900" b="1" dirty="0">
                <a:solidFill>
                  <a:schemeClr val="tx1"/>
                </a:solidFill>
              </a:rPr>
            </a:br>
            <a:r>
              <a:rPr lang="ru-RU" sz="2800" b="1" dirty="0" smtClean="0">
                <a:solidFill>
                  <a:schemeClr val="tx1"/>
                </a:solidFill>
              </a:rPr>
              <a:t/>
            </a:r>
            <a:br>
              <a:rPr lang="ru-RU" sz="2800" b="1" dirty="0" smtClean="0">
                <a:solidFill>
                  <a:schemeClr val="tx1"/>
                </a:solidFill>
              </a:rPr>
            </a:br>
            <a:endParaRPr lang="ru-RU" sz="2800" b="1" dirty="0">
              <a:solidFill>
                <a:schemeClr val="tx1"/>
              </a:solidFill>
            </a:endParaRPr>
          </a:p>
        </p:txBody>
      </p:sp>
    </p:spTree>
    <p:extLst>
      <p:ext uri="{BB962C8B-B14F-4D97-AF65-F5344CB8AC3E}">
        <p14:creationId xmlns:p14="http://schemas.microsoft.com/office/powerpoint/2010/main" val="16284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84784"/>
            <a:ext cx="8305800" cy="4464496"/>
          </a:xfrm>
        </p:spPr>
        <p:txBody>
          <a:bodyPr>
            <a:normAutofit/>
          </a:bodyPr>
          <a:lstStyle/>
          <a:p>
            <a:r>
              <a:rPr lang="ru-RU" sz="5600" b="1" dirty="0">
                <a:solidFill>
                  <a:schemeClr val="tx1"/>
                </a:solidFill>
              </a:rPr>
              <a:t>(555 – 55) : 5 : </a:t>
            </a:r>
            <a:r>
              <a:rPr lang="ru-RU" sz="5600" b="1" dirty="0" smtClean="0">
                <a:solidFill>
                  <a:schemeClr val="tx1"/>
                </a:solidFill>
              </a:rPr>
              <a:t>5=20</a:t>
            </a:r>
            <a:br>
              <a:rPr lang="ru-RU" sz="5600" b="1" dirty="0" smtClean="0">
                <a:solidFill>
                  <a:schemeClr val="tx1"/>
                </a:solidFill>
              </a:rPr>
            </a:br>
            <a:r>
              <a:rPr lang="ru-RU" sz="5600" b="1" dirty="0" smtClean="0">
                <a:solidFill>
                  <a:schemeClr val="tx1"/>
                </a:solidFill>
              </a:rPr>
              <a:t>          </a:t>
            </a:r>
            <a:r>
              <a:rPr lang="ru-RU" sz="5600" b="1" dirty="0" smtClean="0">
                <a:solidFill>
                  <a:srgbClr val="FF0000"/>
                </a:solidFill>
                <a:latin typeface="Times New Roman" pitchFamily="18" charset="0"/>
                <a:cs typeface="Times New Roman" pitchFamily="18" charset="0"/>
              </a:rPr>
              <a:t>Проверка</a:t>
            </a:r>
            <a:r>
              <a:rPr lang="ru-RU" sz="5600" b="1" dirty="0">
                <a:solidFill>
                  <a:schemeClr val="tx1"/>
                </a:solidFill>
              </a:rPr>
              <a:t/>
            </a:r>
            <a:br>
              <a:rPr lang="ru-RU" sz="5600" b="1" dirty="0">
                <a:solidFill>
                  <a:schemeClr val="tx1"/>
                </a:solidFill>
              </a:rPr>
            </a:br>
            <a:r>
              <a:rPr lang="ru-RU" sz="5600" b="1" dirty="0">
                <a:solidFill>
                  <a:schemeClr val="tx1"/>
                </a:solidFill>
              </a:rPr>
              <a:t>2 + 2 + 2 + 2 + 2 + 2 – 2 = </a:t>
            </a:r>
            <a:r>
              <a:rPr lang="ru-RU" sz="5600" b="1" dirty="0" smtClean="0">
                <a:solidFill>
                  <a:schemeClr val="tx1"/>
                </a:solidFill>
              </a:rPr>
              <a:t>10</a:t>
            </a:r>
            <a:r>
              <a:rPr lang="ru-RU" sz="5600" b="1" dirty="0">
                <a:solidFill>
                  <a:schemeClr val="tx1"/>
                </a:solidFill>
              </a:rPr>
              <a:t/>
            </a:r>
            <a:br>
              <a:rPr lang="ru-RU" sz="5600" b="1" dirty="0">
                <a:solidFill>
                  <a:schemeClr val="tx1"/>
                </a:solidFill>
              </a:rPr>
            </a:br>
            <a:endParaRPr lang="ru-RU" sz="5600" dirty="0"/>
          </a:p>
        </p:txBody>
      </p:sp>
    </p:spTree>
    <p:extLst>
      <p:ext uri="{BB962C8B-B14F-4D97-AF65-F5344CB8AC3E}">
        <p14:creationId xmlns:p14="http://schemas.microsoft.com/office/powerpoint/2010/main" val="33197136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628800"/>
            <a:ext cx="7772400" cy="1362456"/>
          </a:xfrm>
        </p:spPr>
        <p:txBody>
          <a:bodyPr/>
          <a:lstStyle/>
          <a:p>
            <a:r>
              <a:rPr lang="ru-RU" dirty="0" smtClean="0">
                <a:solidFill>
                  <a:srgbClr val="FFFF00"/>
                </a:solidFill>
                <a:effectLst/>
                <a:latin typeface="Times New Roman" pitchFamily="18" charset="0"/>
                <a:cs typeface="Times New Roman" pitchFamily="18" charset="0"/>
              </a:rPr>
              <a:t>Задание третье</a:t>
            </a:r>
            <a:r>
              <a:rPr lang="ru-RU" dirty="0" smtClean="0"/>
              <a:t/>
            </a:r>
            <a:br>
              <a:rPr lang="ru-RU" dirty="0" smtClean="0"/>
            </a:br>
            <a:endParaRPr lang="ru-RU" dirty="0"/>
          </a:p>
        </p:txBody>
      </p:sp>
      <p:sp>
        <p:nvSpPr>
          <p:cNvPr id="3" name="Текст 2"/>
          <p:cNvSpPr>
            <a:spLocks noGrp="1"/>
          </p:cNvSpPr>
          <p:nvPr>
            <p:ph type="body" idx="1"/>
          </p:nvPr>
        </p:nvSpPr>
        <p:spPr/>
        <p:txBody>
          <a:bodyPr>
            <a:normAutofit/>
          </a:bodyPr>
          <a:lstStyle/>
          <a:p>
            <a:r>
              <a:rPr lang="ru-RU" sz="4400" b="1" dirty="0" smtClean="0">
                <a:solidFill>
                  <a:srgbClr val="FFC000"/>
                </a:solidFill>
                <a:latin typeface="Times New Roman" pitchFamily="18" charset="0"/>
                <a:cs typeface="Times New Roman" pitchFamily="18" charset="0"/>
              </a:rPr>
              <a:t>«</a:t>
            </a:r>
            <a:r>
              <a:rPr lang="ru-RU" sz="4400" b="1" smtClean="0">
                <a:solidFill>
                  <a:srgbClr val="FFC000"/>
                </a:solidFill>
                <a:latin typeface="Times New Roman" pitchFamily="18" charset="0"/>
                <a:cs typeface="Times New Roman" pitchFamily="18" charset="0"/>
              </a:rPr>
              <a:t>Разгадайте чайнворд!»</a:t>
            </a:r>
            <a:endParaRPr lang="ru-RU" sz="4400" b="1" dirty="0">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52670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5029168"/>
          </a:xfrm>
        </p:spPr>
        <p:txBody>
          <a:bodyPr>
            <a:normAutofit/>
          </a:bodyPr>
          <a:lstStyle/>
          <a:p>
            <a:r>
              <a:rPr lang="ru-RU" sz="3200" dirty="0" smtClean="0">
                <a:solidFill>
                  <a:srgbClr val="FF0000"/>
                </a:solidFill>
              </a:rPr>
              <a:t>1. </a:t>
            </a:r>
            <a:r>
              <a:rPr lang="ru-RU" sz="2800" b="1" dirty="0" smtClean="0">
                <a:solidFill>
                  <a:schemeClr val="tx1"/>
                </a:solidFill>
                <a:latin typeface="Times New Roman" pitchFamily="18" charset="0"/>
                <a:cs typeface="Times New Roman" pitchFamily="18" charset="0"/>
              </a:rPr>
              <a:t>Геометрическая фигура.</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2. </a:t>
            </a:r>
            <a:r>
              <a:rPr lang="ru-RU" sz="2800" b="1" dirty="0">
                <a:solidFill>
                  <a:schemeClr val="tx1"/>
                </a:solidFill>
                <a:latin typeface="Times New Roman" pitchFamily="18" charset="0"/>
                <a:cs typeface="Times New Roman" pitchFamily="18" charset="0"/>
              </a:rPr>
              <a:t>Ч</a:t>
            </a:r>
            <a:r>
              <a:rPr lang="ru-RU" sz="2800" b="1" dirty="0" smtClean="0">
                <a:solidFill>
                  <a:schemeClr val="tx1"/>
                </a:solidFill>
                <a:latin typeface="Times New Roman" pitchFamily="18" charset="0"/>
                <a:cs typeface="Times New Roman" pitchFamily="18" charset="0"/>
              </a:rPr>
              <a:t>асть плоскости, ограниченная окружностью.</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3</a:t>
            </a:r>
            <a:r>
              <a:rPr lang="ru-RU" sz="2800" b="1" dirty="0" smtClean="0">
                <a:solidFill>
                  <a:schemeClr val="tx1"/>
                </a:solidFill>
                <a:latin typeface="Times New Roman" pitchFamily="18" charset="0"/>
                <a:cs typeface="Times New Roman" pitchFamily="18" charset="0"/>
              </a:rPr>
              <a:t>. Единица измерения плоскости.</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4. </a:t>
            </a:r>
            <a:r>
              <a:rPr lang="ru-RU" sz="2800" b="1" dirty="0" smtClean="0">
                <a:solidFill>
                  <a:schemeClr val="tx1"/>
                </a:solidFill>
                <a:latin typeface="Times New Roman" pitchFamily="18" charset="0"/>
                <a:cs typeface="Times New Roman" pitchFamily="18" charset="0"/>
              </a:rPr>
              <a:t>Отрезок, соединяющий точку окружности с ее центром.</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5. </a:t>
            </a:r>
            <a:r>
              <a:rPr lang="ru-RU" sz="2800" b="1" dirty="0">
                <a:solidFill>
                  <a:schemeClr val="tx1"/>
                </a:solidFill>
                <a:latin typeface="Times New Roman" pitchFamily="18" charset="0"/>
                <a:cs typeface="Times New Roman" pitchFamily="18" charset="0"/>
              </a:rPr>
              <a:t>Т</a:t>
            </a:r>
            <a:r>
              <a:rPr lang="ru-RU" sz="2800" b="1" dirty="0" smtClean="0">
                <a:solidFill>
                  <a:schemeClr val="tx1"/>
                </a:solidFill>
                <a:latin typeface="Times New Roman" pitchFamily="18" charset="0"/>
                <a:cs typeface="Times New Roman" pitchFamily="18" charset="0"/>
              </a:rPr>
              <a:t>рехзначное число.</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6. </a:t>
            </a:r>
            <a:r>
              <a:rPr lang="ru-RU" sz="2800" b="1" dirty="0" smtClean="0">
                <a:solidFill>
                  <a:schemeClr val="tx1"/>
                </a:solidFill>
                <a:latin typeface="Times New Roman" pitchFamily="18" charset="0"/>
                <a:cs typeface="Times New Roman" pitchFamily="18" charset="0"/>
              </a:rPr>
              <a:t>Часть прямой лежащая между двумя точками.</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7. </a:t>
            </a:r>
            <a:r>
              <a:rPr lang="ru-RU" sz="2800" b="1" dirty="0" smtClean="0">
                <a:solidFill>
                  <a:schemeClr val="tx1"/>
                </a:solidFill>
                <a:latin typeface="Times New Roman" pitchFamily="18" charset="0"/>
                <a:cs typeface="Times New Roman" pitchFamily="18" charset="0"/>
              </a:rPr>
              <a:t>Прямоугольник, у которого все стороны равны.</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8. </a:t>
            </a:r>
            <a:r>
              <a:rPr lang="ru-RU" sz="2800" b="1" dirty="0" smtClean="0">
                <a:solidFill>
                  <a:schemeClr val="tx1"/>
                </a:solidFill>
                <a:latin typeface="Times New Roman" pitchFamily="18" charset="0"/>
                <a:cs typeface="Times New Roman" pitchFamily="18" charset="0"/>
              </a:rPr>
              <a:t>Геометрическая фигура, похожая на столик.</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9. </a:t>
            </a:r>
            <a:r>
              <a:rPr lang="ru-RU" sz="2800" b="1" dirty="0" smtClean="0">
                <a:solidFill>
                  <a:schemeClr val="tx1"/>
                </a:solidFill>
                <a:latin typeface="Times New Roman" pitchFamily="18" charset="0"/>
                <a:cs typeface="Times New Roman" pitchFamily="18" charset="0"/>
              </a:rPr>
              <a:t>Английская мера длинны.</a:t>
            </a:r>
            <a:br>
              <a:rPr lang="ru-RU" sz="2800" b="1" dirty="0" smtClean="0">
                <a:solidFill>
                  <a:schemeClr val="tx1"/>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10. </a:t>
            </a:r>
            <a:r>
              <a:rPr lang="ru-RU" sz="2800" b="1" dirty="0" smtClean="0">
                <a:solidFill>
                  <a:schemeClr val="tx1"/>
                </a:solidFill>
                <a:latin typeface="Times New Roman" pitchFamily="18" charset="0"/>
                <a:cs typeface="Times New Roman" pitchFamily="18" charset="0"/>
              </a:rPr>
              <a:t>Расстояние между концами отрезка.</a:t>
            </a:r>
            <a:endParaRPr lang="ru-RU" sz="2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3041489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6600" b="1" dirty="0" smtClean="0">
                <a:solidFill>
                  <a:srgbClr val="FF0000"/>
                </a:solidFill>
                <a:latin typeface="Times New Roman" pitchFamily="18" charset="0"/>
                <a:cs typeface="Times New Roman" pitchFamily="18" charset="0"/>
              </a:rPr>
              <a:t>    ПЕРЕМЕНКА</a:t>
            </a:r>
            <a:endParaRPr lang="ru-RU" sz="6600" b="1" dirty="0">
              <a:solidFill>
                <a:srgbClr val="FF0000"/>
              </a:solidFill>
              <a:latin typeface="Times New Roman" pitchFamily="18" charset="0"/>
              <a:cs typeface="Times New Roman" pitchFamily="18" charset="0"/>
            </a:endParaRPr>
          </a:p>
        </p:txBody>
      </p:sp>
      <p:sp>
        <p:nvSpPr>
          <p:cNvPr id="5" name="Объект 4"/>
          <p:cNvSpPr>
            <a:spLocks noGrp="1"/>
          </p:cNvSpPr>
          <p:nvPr>
            <p:ph idx="1"/>
          </p:nvPr>
        </p:nvSpPr>
        <p:spPr/>
        <p:txBody>
          <a:bodyPr/>
          <a:lstStyle/>
          <a:p>
            <a:endParaRPr lang="ru-RU"/>
          </a:p>
        </p:txBody>
      </p:sp>
      <p:pic>
        <p:nvPicPr>
          <p:cNvPr id="2050" name="Picture 2" descr="C:\Program Files (x86)\Microsoft Office\MEDIA\CAGCAT10\j02127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3" y="2525115"/>
            <a:ext cx="6480720" cy="4000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809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052736"/>
            <a:ext cx="8305800" cy="4896544"/>
          </a:xfrm>
        </p:spPr>
        <p:txBody>
          <a:bodyPr>
            <a:normAutofit fontScale="90000"/>
          </a:bodyPr>
          <a:lstStyle/>
          <a:p>
            <a:r>
              <a:rPr lang="ru-RU" b="1" dirty="0" smtClean="0">
                <a:solidFill>
                  <a:srgbClr val="FF0000"/>
                </a:solidFill>
              </a:rPr>
              <a:t>Игра на развитие мышления</a:t>
            </a:r>
            <a:br>
              <a:rPr lang="ru-RU" b="1" dirty="0" smtClean="0">
                <a:solidFill>
                  <a:srgbClr val="FF0000"/>
                </a:solidFill>
              </a:rPr>
            </a:br>
            <a:r>
              <a:rPr lang="ru-RU" sz="2700" b="1" dirty="0" smtClean="0">
                <a:solidFill>
                  <a:schemeClr val="tx1"/>
                </a:solidFill>
                <a:latin typeface="Times New Roman" pitchFamily="18" charset="0"/>
                <a:cs typeface="Times New Roman" pitchFamily="18" charset="0"/>
              </a:rPr>
              <a:t>Встаньте в круг. Выберем ведущего. Ведущий с мячом стоит в круге. Он бросает мяч по кругу и называет любое слово. Тот , кто поймал мяч должен назвать, к какому понятию оно относится и бросить обратно мяч ведущему.</a:t>
            </a:r>
            <a:br>
              <a:rPr lang="ru-RU" sz="2700" b="1" dirty="0" smtClean="0">
                <a:solidFill>
                  <a:schemeClr val="tx1"/>
                </a:solidFill>
                <a:latin typeface="Times New Roman" pitchFamily="18" charset="0"/>
                <a:cs typeface="Times New Roman" pitchFamily="18" charset="0"/>
              </a:rPr>
            </a:br>
            <a:r>
              <a:rPr lang="ru-RU" sz="2700" b="1" dirty="0" smtClean="0">
                <a:solidFill>
                  <a:srgbClr val="C00000"/>
                </a:solidFill>
                <a:latin typeface="Times New Roman" pitchFamily="18" charset="0"/>
                <a:cs typeface="Times New Roman" pitchFamily="18" charset="0"/>
              </a:rPr>
              <a:t>Ведущий                                   Участник</a:t>
            </a:r>
            <a:br>
              <a:rPr lang="ru-RU" sz="2700" b="1" dirty="0" smtClean="0">
                <a:solidFill>
                  <a:srgbClr val="C00000"/>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боровик                                                           гриб</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 сосна                                                               дерево</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 канарейка                                                      птица</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 василёк                                                           цветок                                                           </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леопард                                                             зверь</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стол                                                                    мебель</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
            </a:r>
            <a:br>
              <a:rPr lang="ru-RU" sz="2000" b="1" dirty="0" smtClean="0">
                <a:solidFill>
                  <a:schemeClr val="tx1"/>
                </a:solidFill>
                <a:latin typeface="Times New Roman" pitchFamily="18" charset="0"/>
                <a:cs typeface="Times New Roman" pitchFamily="18" charset="0"/>
              </a:rPr>
            </a:br>
            <a:endParaRPr lang="ru-RU" sz="2700" b="1" dirty="0">
              <a:solidFill>
                <a:srgbClr val="C00000"/>
              </a:solidFill>
            </a:endParaRPr>
          </a:p>
        </p:txBody>
      </p:sp>
    </p:spTree>
    <p:extLst>
      <p:ext uri="{BB962C8B-B14F-4D97-AF65-F5344CB8AC3E}">
        <p14:creationId xmlns:p14="http://schemas.microsoft.com/office/powerpoint/2010/main" val="14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r>
              <a:rPr lang="ru-RU" dirty="0" smtClean="0">
                <a:solidFill>
                  <a:schemeClr val="accent3"/>
                </a:solidFill>
              </a:rPr>
              <a:t>Конкурс</a:t>
            </a:r>
            <a:br>
              <a:rPr lang="ru-RU" dirty="0" smtClean="0">
                <a:solidFill>
                  <a:schemeClr val="accent3"/>
                </a:solidFill>
              </a:rPr>
            </a:br>
            <a:r>
              <a:rPr lang="ru-RU" dirty="0" smtClean="0">
                <a:solidFill>
                  <a:schemeClr val="accent3"/>
                </a:solidFill>
              </a:rPr>
              <a:t> «Веселые грамотеи»</a:t>
            </a:r>
            <a:endParaRPr lang="ru-RU" dirty="0">
              <a:solidFill>
                <a:schemeClr val="accent3"/>
              </a:solidFill>
            </a:endParaRPr>
          </a:p>
        </p:txBody>
      </p:sp>
      <p:sp>
        <p:nvSpPr>
          <p:cNvPr id="4" name="Текст 3"/>
          <p:cNvSpPr>
            <a:spLocks noGrp="1"/>
          </p:cNvSpPr>
          <p:nvPr>
            <p:ph type="body" idx="1"/>
          </p:nvPr>
        </p:nvSpPr>
        <p:spPr/>
        <p:txBody>
          <a:bodyPr>
            <a:noAutofit/>
          </a:bodyPr>
          <a:lstStyle/>
          <a:p>
            <a:r>
              <a:rPr lang="ru-RU" sz="4800" dirty="0" smtClean="0">
                <a:solidFill>
                  <a:srgbClr val="FFFF00"/>
                </a:solidFill>
                <a:latin typeface="Times New Roman" pitchFamily="18" charset="0"/>
                <a:cs typeface="Times New Roman" pitchFamily="18" charset="0"/>
              </a:rPr>
              <a:t>       Первое задание</a:t>
            </a:r>
          </a:p>
          <a:p>
            <a:r>
              <a:rPr lang="ru-RU" sz="4800" dirty="0" smtClean="0">
                <a:solidFill>
                  <a:srgbClr val="FFC000"/>
                </a:solidFill>
                <a:latin typeface="Times New Roman" pitchFamily="18" charset="0"/>
                <a:cs typeface="Times New Roman" pitchFamily="18" charset="0"/>
              </a:rPr>
              <a:t>       «Лишние буквы»</a:t>
            </a:r>
          </a:p>
          <a:p>
            <a:r>
              <a:rPr lang="ru-RU" sz="2400" b="1" dirty="0" smtClean="0">
                <a:solidFill>
                  <a:schemeClr val="bg1"/>
                </a:solidFill>
                <a:latin typeface="Times New Roman" pitchFamily="18" charset="0"/>
                <a:cs typeface="Times New Roman" pitchFamily="18" charset="0"/>
              </a:rPr>
              <a:t>На карточках написаны шестибуквенные слова Ваша задача – в каждом слове исключить одну букву, чтобы образовалось пятибуквенное слово. Лишнюю букву напишите в столбик справа. Если все сделаете верно, у вас получатся названия животных</a:t>
            </a:r>
            <a:r>
              <a:rPr lang="ru-RU" sz="2400" dirty="0" smtClean="0">
                <a:solidFill>
                  <a:schemeClr val="bg1"/>
                </a:solidFill>
                <a:latin typeface="Times New Roman" pitchFamily="18" charset="0"/>
                <a:cs typeface="Times New Roman" pitchFamily="18" charset="0"/>
              </a:rPr>
              <a:t>.</a:t>
            </a:r>
            <a:endParaRPr lang="ru-RU" sz="24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06157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971600" y="1268760"/>
            <a:ext cx="7772400" cy="1362456"/>
          </a:xfrm>
        </p:spPr>
        <p:txBody>
          <a:bodyPr/>
          <a:lstStyle/>
          <a:p>
            <a:r>
              <a:rPr lang="ru-RU" dirty="0" smtClean="0">
                <a:solidFill>
                  <a:srgbClr val="FFFF00"/>
                </a:solidFill>
                <a:latin typeface="Times New Roman" pitchFamily="18" charset="0"/>
                <a:cs typeface="Times New Roman" pitchFamily="18" charset="0"/>
              </a:rPr>
              <a:t>Что такое марафон?</a:t>
            </a:r>
            <a:br>
              <a:rPr lang="ru-RU" dirty="0" smtClean="0">
                <a:solidFill>
                  <a:srgbClr val="FFFF00"/>
                </a:solidFill>
                <a:latin typeface="Times New Roman" pitchFamily="18" charset="0"/>
                <a:cs typeface="Times New Roman" pitchFamily="18" charset="0"/>
              </a:rPr>
            </a:br>
            <a:endParaRPr lang="ru-RU" dirty="0">
              <a:solidFill>
                <a:srgbClr val="FFFF00"/>
              </a:solidFill>
              <a:latin typeface="Times New Roman" pitchFamily="18" charset="0"/>
              <a:cs typeface="Times New Roman" pitchFamily="18" charset="0"/>
            </a:endParaRPr>
          </a:p>
        </p:txBody>
      </p:sp>
      <p:sp>
        <p:nvSpPr>
          <p:cNvPr id="5" name="Текст 4"/>
          <p:cNvSpPr>
            <a:spLocks noGrp="1"/>
          </p:cNvSpPr>
          <p:nvPr>
            <p:ph type="body" idx="1"/>
          </p:nvPr>
        </p:nvSpPr>
        <p:spPr>
          <a:xfrm>
            <a:off x="539552" y="2996952"/>
            <a:ext cx="7772400" cy="3384376"/>
          </a:xfrm>
        </p:spPr>
        <p:txBody>
          <a:bodyPr>
            <a:normAutofit fontScale="32500" lnSpcReduction="20000"/>
          </a:bodyPr>
          <a:lstStyle/>
          <a:p>
            <a:r>
              <a:rPr lang="ru-RU" sz="14800" b="1" dirty="0" smtClean="0">
                <a:solidFill>
                  <a:srgbClr val="FF0000"/>
                </a:solidFill>
                <a:latin typeface="Times New Roman" pitchFamily="18" charset="0"/>
                <a:cs typeface="Times New Roman" pitchFamily="18" charset="0"/>
              </a:rPr>
              <a:t>Марафон – это спортивное соревнование в беге на длинные дистанции</a:t>
            </a:r>
            <a:r>
              <a:rPr lang="ru-RU" sz="4400" b="1" dirty="0" smtClean="0">
                <a:solidFill>
                  <a:srgbClr val="FF0000"/>
                </a:solidFill>
                <a:latin typeface="Times New Roman" pitchFamily="18" charset="0"/>
                <a:cs typeface="Times New Roman" pitchFamily="18" charset="0"/>
              </a:rPr>
              <a:t>.</a:t>
            </a:r>
            <a:endParaRPr lang="ru-RU" sz="4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24688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endParaRPr lang="ru-RU" sz="2800"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878477443"/>
              </p:ext>
            </p:extLst>
          </p:nvPr>
        </p:nvGraphicFramePr>
        <p:xfrm>
          <a:off x="1524000" y="1397000"/>
          <a:ext cx="6096000" cy="4937760"/>
        </p:xfrm>
        <a:graphic>
          <a:graphicData uri="http://schemas.openxmlformats.org/drawingml/2006/table">
            <a:tbl>
              <a:tblPr firstRow="1" bandRow="1">
                <a:tableStyleId>{5DA37D80-6434-44D0-A028-1B22A696006F}</a:tableStyleId>
              </a:tblPr>
              <a:tblGrid>
                <a:gridCol w="3768080"/>
                <a:gridCol w="2327920"/>
              </a:tblGrid>
              <a:tr h="782716">
                <a:tc>
                  <a:txBody>
                    <a:bodyPr/>
                    <a:lstStyle/>
                    <a:p>
                      <a:r>
                        <a:rPr lang="ru-RU" sz="4800" dirty="0" smtClean="0"/>
                        <a:t>ЛИСТОК</a:t>
                      </a:r>
                      <a:endParaRPr lang="ru-RU" sz="4800" dirty="0"/>
                    </a:p>
                  </a:txBody>
                  <a:tcPr/>
                </a:tc>
                <a:tc>
                  <a:txBody>
                    <a:bodyPr/>
                    <a:lstStyle/>
                    <a:p>
                      <a:endParaRPr lang="ru-RU" sz="4800" dirty="0">
                        <a:latin typeface="Times New Roman" pitchFamily="18" charset="0"/>
                        <a:cs typeface="Times New Roman" pitchFamily="18" charset="0"/>
                      </a:endParaRPr>
                    </a:p>
                  </a:txBody>
                  <a:tcPr/>
                </a:tc>
              </a:tr>
              <a:tr h="782716">
                <a:tc>
                  <a:txBody>
                    <a:bodyPr/>
                    <a:lstStyle/>
                    <a:p>
                      <a:r>
                        <a:rPr lang="ru-RU" sz="4800" b="1" dirty="0" smtClean="0">
                          <a:latin typeface="Times New Roman" pitchFamily="18" charset="0"/>
                          <a:cs typeface="Times New Roman" pitchFamily="18" charset="0"/>
                        </a:rPr>
                        <a:t>КОРОНА</a:t>
                      </a:r>
                      <a:endParaRPr lang="ru-RU" sz="4800" b="1" dirty="0">
                        <a:latin typeface="Times New Roman" pitchFamily="18" charset="0"/>
                        <a:cs typeface="Times New Roman" pitchFamily="18" charset="0"/>
                      </a:endParaRPr>
                    </a:p>
                  </a:txBody>
                  <a:tcPr/>
                </a:tc>
                <a:tc>
                  <a:txBody>
                    <a:bodyPr/>
                    <a:lstStyle/>
                    <a:p>
                      <a:endParaRPr lang="ru-RU" dirty="0"/>
                    </a:p>
                  </a:txBody>
                  <a:tcPr/>
                </a:tc>
              </a:tr>
              <a:tr h="782716">
                <a:tc>
                  <a:txBody>
                    <a:bodyPr/>
                    <a:lstStyle/>
                    <a:p>
                      <a:r>
                        <a:rPr lang="ru-RU" sz="4800" b="1" dirty="0" smtClean="0">
                          <a:latin typeface="Times New Roman" pitchFamily="18" charset="0"/>
                          <a:cs typeface="Times New Roman" pitchFamily="18" charset="0"/>
                        </a:rPr>
                        <a:t>КОШМАР</a:t>
                      </a:r>
                      <a:endParaRPr lang="ru-RU" sz="4800" b="1" dirty="0">
                        <a:latin typeface="Times New Roman" pitchFamily="18" charset="0"/>
                        <a:cs typeface="Times New Roman" pitchFamily="18" charset="0"/>
                      </a:endParaRPr>
                    </a:p>
                  </a:txBody>
                  <a:tcPr/>
                </a:tc>
                <a:tc>
                  <a:txBody>
                    <a:bodyPr/>
                    <a:lstStyle/>
                    <a:p>
                      <a:endParaRPr lang="ru-RU" dirty="0"/>
                    </a:p>
                  </a:txBody>
                  <a:tcPr/>
                </a:tc>
              </a:tr>
              <a:tr h="782716">
                <a:tc>
                  <a:txBody>
                    <a:bodyPr/>
                    <a:lstStyle/>
                    <a:p>
                      <a:r>
                        <a:rPr lang="ru-RU" sz="4800" b="1" dirty="0" smtClean="0">
                          <a:latin typeface="Times New Roman" pitchFamily="18" charset="0"/>
                          <a:cs typeface="Times New Roman" pitchFamily="18" charset="0"/>
                        </a:rPr>
                        <a:t>АКАЦИЯ</a:t>
                      </a:r>
                    </a:p>
                  </a:txBody>
                  <a:tcPr/>
                </a:tc>
                <a:tc>
                  <a:txBody>
                    <a:bodyPr/>
                    <a:lstStyle/>
                    <a:p>
                      <a:endParaRPr lang="ru-RU"/>
                    </a:p>
                  </a:txBody>
                  <a:tcPr/>
                </a:tc>
              </a:tr>
              <a:tr h="782716">
                <a:tc>
                  <a:txBody>
                    <a:bodyPr/>
                    <a:lstStyle/>
                    <a:p>
                      <a:r>
                        <a:rPr lang="ru-RU" sz="4800" b="1" dirty="0" smtClean="0">
                          <a:latin typeface="Times New Roman" pitchFamily="18" charset="0"/>
                          <a:cs typeface="Times New Roman" pitchFamily="18" charset="0"/>
                        </a:rPr>
                        <a:t>БАРДАК</a:t>
                      </a:r>
                      <a:endParaRPr lang="ru-RU" sz="4800" b="1" dirty="0">
                        <a:latin typeface="Times New Roman" pitchFamily="18" charset="0"/>
                        <a:cs typeface="Times New Roman" pitchFamily="18" charset="0"/>
                      </a:endParaRPr>
                    </a:p>
                  </a:txBody>
                  <a:tcPr/>
                </a:tc>
                <a:tc>
                  <a:txBody>
                    <a:bodyPr/>
                    <a:lstStyle/>
                    <a:p>
                      <a:endParaRPr lang="ru-RU"/>
                    </a:p>
                  </a:txBody>
                  <a:tcPr/>
                </a:tc>
              </a:tr>
              <a:tr h="782716">
                <a:tc>
                  <a:txBody>
                    <a:bodyPr/>
                    <a:lstStyle/>
                    <a:p>
                      <a:r>
                        <a:rPr lang="ru-RU" sz="4800" b="1" dirty="0" smtClean="0">
                          <a:latin typeface="Times New Roman" pitchFamily="18" charset="0"/>
                          <a:cs typeface="Times New Roman" pitchFamily="18" charset="0"/>
                        </a:rPr>
                        <a:t>ТАРАНЬ</a:t>
                      </a:r>
                      <a:endParaRPr lang="ru-RU" sz="4800" b="1" dirty="0">
                        <a:latin typeface="Times New Roman" pitchFamily="18" charset="0"/>
                        <a:cs typeface="Times New Roman" pitchFamily="18" charset="0"/>
                      </a:endParaRPr>
                    </a:p>
                  </a:txBody>
                  <a:tcPr/>
                </a:tc>
                <a:tc>
                  <a:txBody>
                    <a:bodyPr/>
                    <a:lstStyle/>
                    <a:p>
                      <a:endParaRPr lang="ru-RU" dirty="0"/>
                    </a:p>
                  </a:txBody>
                  <a:tcPr/>
                </a:tc>
              </a:tr>
            </a:tbl>
          </a:graphicData>
        </a:graphic>
      </p:graphicFrame>
    </p:spTree>
    <p:extLst>
      <p:ext uri="{BB962C8B-B14F-4D97-AF65-F5344CB8AC3E}">
        <p14:creationId xmlns:p14="http://schemas.microsoft.com/office/powerpoint/2010/main" val="134239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724923848"/>
              </p:ext>
            </p:extLst>
          </p:nvPr>
        </p:nvGraphicFramePr>
        <p:xfrm>
          <a:off x="1524000" y="1397000"/>
          <a:ext cx="6096000" cy="4937760"/>
        </p:xfrm>
        <a:graphic>
          <a:graphicData uri="http://schemas.openxmlformats.org/drawingml/2006/table">
            <a:tbl>
              <a:tblPr firstRow="1" bandRow="1">
                <a:tableStyleId>{5DA37D80-6434-44D0-A028-1B22A696006F}</a:tableStyleId>
              </a:tblPr>
              <a:tblGrid>
                <a:gridCol w="3048000"/>
                <a:gridCol w="3048000"/>
              </a:tblGrid>
              <a:tr h="818720">
                <a:tc>
                  <a:txBody>
                    <a:bodyPr/>
                    <a:lstStyle/>
                    <a:p>
                      <a:endParaRPr lang="ru-RU" dirty="0"/>
                    </a:p>
                  </a:txBody>
                  <a:tcPr/>
                </a:tc>
                <a:tc>
                  <a:txBody>
                    <a:bodyPr/>
                    <a:lstStyle/>
                    <a:p>
                      <a:r>
                        <a:rPr lang="ru-RU" sz="4800" dirty="0" smtClean="0">
                          <a:latin typeface="Times New Roman" pitchFamily="18" charset="0"/>
                          <a:cs typeface="Times New Roman" pitchFamily="18" charset="0"/>
                        </a:rPr>
                        <a:t>    Л</a:t>
                      </a:r>
                      <a:endParaRPr lang="ru-RU" sz="4800" dirty="0">
                        <a:latin typeface="Times New Roman" pitchFamily="18" charset="0"/>
                        <a:cs typeface="Times New Roman" pitchFamily="18" charset="0"/>
                      </a:endParaRPr>
                    </a:p>
                  </a:txBody>
                  <a:tcPr/>
                </a:tc>
              </a:tr>
              <a:tr h="818720">
                <a:tc>
                  <a:txBody>
                    <a:bodyPr/>
                    <a:lstStyle/>
                    <a:p>
                      <a:endParaRPr lang="ru-RU"/>
                    </a:p>
                  </a:txBody>
                  <a:tcPr/>
                </a:tc>
                <a:tc>
                  <a:txBody>
                    <a:bodyPr/>
                    <a:lstStyle/>
                    <a:p>
                      <a:r>
                        <a:rPr lang="ru-RU" sz="4800" b="1" dirty="0" smtClean="0">
                          <a:latin typeface="Times New Roman" pitchFamily="18" charset="0"/>
                          <a:cs typeface="Times New Roman" pitchFamily="18" charset="0"/>
                        </a:rPr>
                        <a:t>    О</a:t>
                      </a:r>
                      <a:endParaRPr lang="ru-RU" sz="4800" b="1" dirty="0">
                        <a:latin typeface="Times New Roman" pitchFamily="18" charset="0"/>
                        <a:cs typeface="Times New Roman" pitchFamily="18" charset="0"/>
                      </a:endParaRPr>
                    </a:p>
                  </a:txBody>
                  <a:tcPr/>
                </a:tc>
              </a:tr>
              <a:tr h="818720">
                <a:tc>
                  <a:txBody>
                    <a:bodyPr/>
                    <a:lstStyle/>
                    <a:p>
                      <a:endParaRPr lang="ru-RU"/>
                    </a:p>
                  </a:txBody>
                  <a:tcPr/>
                </a:tc>
                <a:tc>
                  <a:txBody>
                    <a:bodyPr/>
                    <a:lstStyle/>
                    <a:p>
                      <a:r>
                        <a:rPr lang="ru-RU" sz="4800" b="1" dirty="0" smtClean="0">
                          <a:latin typeface="Times New Roman" pitchFamily="18" charset="0"/>
                          <a:cs typeface="Times New Roman" pitchFamily="18" charset="0"/>
                        </a:rPr>
                        <a:t>   Ш</a:t>
                      </a:r>
                      <a:endParaRPr lang="ru-RU" sz="4800" b="1" dirty="0">
                        <a:latin typeface="Times New Roman" pitchFamily="18" charset="0"/>
                        <a:cs typeface="Times New Roman" pitchFamily="18" charset="0"/>
                      </a:endParaRPr>
                    </a:p>
                  </a:txBody>
                  <a:tcPr/>
                </a:tc>
              </a:tr>
              <a:tr h="818720">
                <a:tc>
                  <a:txBody>
                    <a:bodyPr/>
                    <a:lstStyle/>
                    <a:p>
                      <a:endParaRPr lang="ru-RU"/>
                    </a:p>
                  </a:txBody>
                  <a:tcPr/>
                </a:tc>
                <a:tc>
                  <a:txBody>
                    <a:bodyPr/>
                    <a:lstStyle/>
                    <a:p>
                      <a:r>
                        <a:rPr lang="ru-RU" sz="4800" b="1" dirty="0" smtClean="0">
                          <a:latin typeface="Times New Roman" pitchFamily="18" charset="0"/>
                          <a:cs typeface="Times New Roman" pitchFamily="18" charset="0"/>
                        </a:rPr>
                        <a:t>    А</a:t>
                      </a:r>
                      <a:endParaRPr lang="ru-RU" sz="4800" b="1" dirty="0">
                        <a:latin typeface="Times New Roman" pitchFamily="18" charset="0"/>
                        <a:cs typeface="Times New Roman" pitchFamily="18" charset="0"/>
                      </a:endParaRPr>
                    </a:p>
                  </a:txBody>
                  <a:tcPr/>
                </a:tc>
              </a:tr>
              <a:tr h="818720">
                <a:tc>
                  <a:txBody>
                    <a:bodyPr/>
                    <a:lstStyle/>
                    <a:p>
                      <a:endParaRPr lang="ru-RU"/>
                    </a:p>
                  </a:txBody>
                  <a:tcPr/>
                </a:tc>
                <a:tc>
                  <a:txBody>
                    <a:bodyPr/>
                    <a:lstStyle/>
                    <a:p>
                      <a:r>
                        <a:rPr lang="ru-RU" sz="4800" b="1" dirty="0" smtClean="0"/>
                        <a:t>    Д</a:t>
                      </a:r>
                      <a:endParaRPr lang="ru-RU" sz="4800" b="1" dirty="0"/>
                    </a:p>
                  </a:txBody>
                  <a:tcPr/>
                </a:tc>
              </a:tr>
              <a:tr h="818720">
                <a:tc>
                  <a:txBody>
                    <a:bodyPr/>
                    <a:lstStyle/>
                    <a:p>
                      <a:endParaRPr lang="ru-RU"/>
                    </a:p>
                  </a:txBody>
                  <a:tcPr/>
                </a:tc>
                <a:tc>
                  <a:txBody>
                    <a:bodyPr/>
                    <a:lstStyle/>
                    <a:p>
                      <a:r>
                        <a:rPr lang="ru-RU" sz="4800" b="1" dirty="0" smtClean="0">
                          <a:latin typeface="Times New Roman" pitchFamily="18" charset="0"/>
                          <a:cs typeface="Times New Roman" pitchFamily="18" charset="0"/>
                        </a:rPr>
                        <a:t>    Ь</a:t>
                      </a:r>
                      <a:endParaRPr lang="ru-RU" sz="4800" b="1" dirty="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113973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2321411744"/>
              </p:ext>
            </p:extLst>
          </p:nvPr>
        </p:nvGraphicFramePr>
        <p:xfrm>
          <a:off x="1524000" y="1397000"/>
          <a:ext cx="6096000" cy="4937760"/>
        </p:xfrm>
        <a:graphic>
          <a:graphicData uri="http://schemas.openxmlformats.org/drawingml/2006/table">
            <a:tbl>
              <a:tblPr firstRow="1" bandRow="1">
                <a:tableStyleId>{5DA37D80-6434-44D0-A028-1B22A696006F}</a:tableStyleId>
              </a:tblPr>
              <a:tblGrid>
                <a:gridCol w="3048000"/>
                <a:gridCol w="3048000"/>
              </a:tblGrid>
              <a:tr h="710708">
                <a:tc>
                  <a:txBody>
                    <a:bodyPr/>
                    <a:lstStyle/>
                    <a:p>
                      <a:r>
                        <a:rPr lang="ru-RU" sz="4800" dirty="0" smtClean="0">
                          <a:latin typeface="Times New Roman" pitchFamily="18" charset="0"/>
                          <a:cs typeface="Times New Roman" pitchFamily="18" charset="0"/>
                        </a:rPr>
                        <a:t>СТУПКА</a:t>
                      </a:r>
                      <a:endParaRPr lang="ru-RU" sz="4800" dirty="0">
                        <a:latin typeface="Times New Roman" pitchFamily="18" charset="0"/>
                        <a:cs typeface="Times New Roman" pitchFamily="18" charset="0"/>
                      </a:endParaRPr>
                    </a:p>
                  </a:txBody>
                  <a:tcPr/>
                </a:tc>
                <a:tc>
                  <a:txBody>
                    <a:bodyPr/>
                    <a:lstStyle/>
                    <a:p>
                      <a:endParaRPr lang="ru-RU"/>
                    </a:p>
                  </a:txBody>
                  <a:tcPr/>
                </a:tc>
              </a:tr>
              <a:tr h="710708">
                <a:tc>
                  <a:txBody>
                    <a:bodyPr/>
                    <a:lstStyle/>
                    <a:p>
                      <a:r>
                        <a:rPr lang="ru-RU" sz="4800" b="1" dirty="0" smtClean="0">
                          <a:latin typeface="Times New Roman" pitchFamily="18" charset="0"/>
                          <a:cs typeface="Times New Roman" pitchFamily="18" charset="0"/>
                        </a:rPr>
                        <a:t>ОБЕРЕГ</a:t>
                      </a:r>
                      <a:endParaRPr lang="ru-RU" sz="4800" b="1" dirty="0">
                        <a:latin typeface="Times New Roman" pitchFamily="18" charset="0"/>
                        <a:cs typeface="Times New Roman" pitchFamily="18" charset="0"/>
                      </a:endParaRPr>
                    </a:p>
                  </a:txBody>
                  <a:tcPr/>
                </a:tc>
                <a:tc>
                  <a:txBody>
                    <a:bodyPr/>
                    <a:lstStyle/>
                    <a:p>
                      <a:endParaRPr lang="ru-RU"/>
                    </a:p>
                  </a:txBody>
                  <a:tcPr/>
                </a:tc>
              </a:tr>
              <a:tr h="710708">
                <a:tc>
                  <a:txBody>
                    <a:bodyPr/>
                    <a:lstStyle/>
                    <a:p>
                      <a:r>
                        <a:rPr lang="ru-RU" sz="4800" b="1" dirty="0" smtClean="0">
                          <a:latin typeface="Times New Roman" pitchFamily="18" charset="0"/>
                          <a:cs typeface="Times New Roman" pitchFamily="18" charset="0"/>
                        </a:rPr>
                        <a:t>КАРМАН</a:t>
                      </a:r>
                      <a:endParaRPr lang="ru-RU" sz="4800" b="1" dirty="0">
                        <a:latin typeface="Times New Roman" pitchFamily="18" charset="0"/>
                        <a:cs typeface="Times New Roman" pitchFamily="18" charset="0"/>
                      </a:endParaRPr>
                    </a:p>
                  </a:txBody>
                  <a:tcPr/>
                </a:tc>
                <a:tc>
                  <a:txBody>
                    <a:bodyPr/>
                    <a:lstStyle/>
                    <a:p>
                      <a:endParaRPr lang="ru-RU"/>
                    </a:p>
                  </a:txBody>
                  <a:tcPr/>
                </a:tc>
              </a:tr>
              <a:tr h="710708">
                <a:tc>
                  <a:txBody>
                    <a:bodyPr/>
                    <a:lstStyle/>
                    <a:p>
                      <a:r>
                        <a:rPr lang="ru-RU" sz="4800" b="1" dirty="0" smtClean="0">
                          <a:latin typeface="Times New Roman" pitchFamily="18" charset="0"/>
                          <a:cs typeface="Times New Roman" pitchFamily="18" charset="0"/>
                        </a:rPr>
                        <a:t>ОГОРОД</a:t>
                      </a:r>
                      <a:endParaRPr lang="ru-RU" sz="4800" b="1" dirty="0">
                        <a:latin typeface="Times New Roman" pitchFamily="18" charset="0"/>
                        <a:cs typeface="Times New Roman" pitchFamily="18" charset="0"/>
                      </a:endParaRPr>
                    </a:p>
                  </a:txBody>
                  <a:tcPr/>
                </a:tc>
                <a:tc>
                  <a:txBody>
                    <a:bodyPr/>
                    <a:lstStyle/>
                    <a:p>
                      <a:endParaRPr lang="ru-RU"/>
                    </a:p>
                  </a:txBody>
                  <a:tcPr/>
                </a:tc>
              </a:tr>
              <a:tr h="710708">
                <a:tc>
                  <a:txBody>
                    <a:bodyPr/>
                    <a:lstStyle/>
                    <a:p>
                      <a:r>
                        <a:rPr lang="ru-RU" sz="4800" b="1" dirty="0" smtClean="0">
                          <a:latin typeface="Times New Roman" pitchFamily="18" charset="0"/>
                          <a:cs typeface="Times New Roman" pitchFamily="18" charset="0"/>
                        </a:rPr>
                        <a:t>КЛЮКВА</a:t>
                      </a:r>
                      <a:endParaRPr lang="ru-RU" sz="4800" b="1" dirty="0">
                        <a:latin typeface="Times New Roman" pitchFamily="18" charset="0"/>
                        <a:cs typeface="Times New Roman" pitchFamily="18" charset="0"/>
                      </a:endParaRPr>
                    </a:p>
                  </a:txBody>
                  <a:tcPr/>
                </a:tc>
                <a:tc>
                  <a:txBody>
                    <a:bodyPr/>
                    <a:lstStyle/>
                    <a:p>
                      <a:endParaRPr lang="ru-RU" dirty="0"/>
                    </a:p>
                  </a:txBody>
                  <a:tcPr/>
                </a:tc>
              </a:tr>
              <a:tr h="710708">
                <a:tc>
                  <a:txBody>
                    <a:bodyPr/>
                    <a:lstStyle/>
                    <a:p>
                      <a:r>
                        <a:rPr lang="ru-RU" sz="4800" b="1" dirty="0" smtClean="0">
                          <a:latin typeface="Times New Roman" pitchFamily="18" charset="0"/>
                          <a:cs typeface="Times New Roman" pitchFamily="18" charset="0"/>
                        </a:rPr>
                        <a:t>ПАЛАТА</a:t>
                      </a:r>
                      <a:endParaRPr lang="ru-RU" sz="4800" b="1" dirty="0">
                        <a:latin typeface="Times New Roman" pitchFamily="18" charset="0"/>
                        <a:cs typeface="Times New Roman" pitchFamily="18" charset="0"/>
                      </a:endParaRPr>
                    </a:p>
                  </a:txBody>
                  <a:tcPr/>
                </a:tc>
                <a:tc>
                  <a:txBody>
                    <a:bodyPr/>
                    <a:lstStyle/>
                    <a:p>
                      <a:endParaRPr lang="ru-RU" dirty="0"/>
                    </a:p>
                  </a:txBody>
                  <a:tcPr/>
                </a:tc>
              </a:tr>
            </a:tbl>
          </a:graphicData>
        </a:graphic>
      </p:graphicFrame>
    </p:spTree>
    <p:extLst>
      <p:ext uri="{BB962C8B-B14F-4D97-AF65-F5344CB8AC3E}">
        <p14:creationId xmlns:p14="http://schemas.microsoft.com/office/powerpoint/2010/main" val="38354978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3" name="Таблица 2"/>
          <p:cNvGraphicFramePr>
            <a:graphicFrameLocks noGrp="1"/>
          </p:cNvGraphicFramePr>
          <p:nvPr>
            <p:extLst>
              <p:ext uri="{D42A27DB-BD31-4B8C-83A1-F6EECF244321}">
                <p14:modId xmlns:p14="http://schemas.microsoft.com/office/powerpoint/2010/main" val="645515351"/>
              </p:ext>
            </p:extLst>
          </p:nvPr>
        </p:nvGraphicFramePr>
        <p:xfrm>
          <a:off x="1524000" y="1397000"/>
          <a:ext cx="6096000" cy="4937760"/>
        </p:xfrm>
        <a:graphic>
          <a:graphicData uri="http://schemas.openxmlformats.org/drawingml/2006/table">
            <a:tbl>
              <a:tblPr firstRow="1" bandRow="1">
                <a:tableStyleId>{5DA37D80-6434-44D0-A028-1B22A696006F}</a:tableStyleId>
              </a:tblPr>
              <a:tblGrid>
                <a:gridCol w="2903984"/>
                <a:gridCol w="3192016"/>
              </a:tblGrid>
              <a:tr h="794717">
                <a:tc>
                  <a:txBody>
                    <a:bodyPr/>
                    <a:lstStyle/>
                    <a:p>
                      <a:endParaRPr lang="ru-RU" dirty="0"/>
                    </a:p>
                  </a:txBody>
                  <a:tcPr/>
                </a:tc>
                <a:tc>
                  <a:txBody>
                    <a:bodyPr/>
                    <a:lstStyle/>
                    <a:p>
                      <a:r>
                        <a:rPr lang="ru-RU" sz="4800" dirty="0" smtClean="0">
                          <a:latin typeface="Times New Roman" pitchFamily="18" charset="0"/>
                          <a:cs typeface="Times New Roman" pitchFamily="18" charset="0"/>
                        </a:rPr>
                        <a:t>    К</a:t>
                      </a:r>
                      <a:endParaRPr lang="ru-RU" sz="4800" dirty="0">
                        <a:latin typeface="Times New Roman" pitchFamily="18" charset="0"/>
                        <a:cs typeface="Times New Roman" pitchFamily="18" charset="0"/>
                      </a:endParaRPr>
                    </a:p>
                  </a:txBody>
                  <a:tcPr/>
                </a:tc>
              </a:tr>
              <a:tr h="794717">
                <a:tc>
                  <a:txBody>
                    <a:bodyPr/>
                    <a:lstStyle/>
                    <a:p>
                      <a:endParaRPr lang="ru-RU"/>
                    </a:p>
                  </a:txBody>
                  <a:tcPr/>
                </a:tc>
                <a:tc>
                  <a:txBody>
                    <a:bodyPr/>
                    <a:lstStyle/>
                    <a:p>
                      <a:r>
                        <a:rPr lang="ru-RU" sz="4800" b="1" dirty="0" smtClean="0">
                          <a:latin typeface="Times New Roman" pitchFamily="18" charset="0"/>
                          <a:cs typeface="Times New Roman" pitchFamily="18" charset="0"/>
                        </a:rPr>
                        <a:t>    О</a:t>
                      </a:r>
                      <a:endParaRPr lang="ru-RU" sz="4800" b="1" dirty="0">
                        <a:latin typeface="Times New Roman" pitchFamily="18" charset="0"/>
                        <a:cs typeface="Times New Roman" pitchFamily="18" charset="0"/>
                      </a:endParaRPr>
                    </a:p>
                  </a:txBody>
                  <a:tcPr/>
                </a:tc>
              </a:tr>
              <a:tr h="794717">
                <a:tc>
                  <a:txBody>
                    <a:bodyPr/>
                    <a:lstStyle/>
                    <a:p>
                      <a:endParaRPr lang="ru-RU"/>
                    </a:p>
                  </a:txBody>
                  <a:tcPr/>
                </a:tc>
                <a:tc>
                  <a:txBody>
                    <a:bodyPr/>
                    <a:lstStyle/>
                    <a:p>
                      <a:r>
                        <a:rPr lang="ru-RU" sz="4800" b="1" dirty="0" smtClean="0">
                          <a:latin typeface="Times New Roman" pitchFamily="18" charset="0"/>
                          <a:cs typeface="Times New Roman" pitchFamily="18" charset="0"/>
                        </a:rPr>
                        <a:t>    Р</a:t>
                      </a:r>
                      <a:endParaRPr lang="ru-RU" sz="4800" b="1" dirty="0">
                        <a:latin typeface="Times New Roman" pitchFamily="18" charset="0"/>
                        <a:cs typeface="Times New Roman" pitchFamily="18" charset="0"/>
                      </a:endParaRPr>
                    </a:p>
                  </a:txBody>
                  <a:tcPr/>
                </a:tc>
              </a:tr>
              <a:tr h="794717">
                <a:tc>
                  <a:txBody>
                    <a:bodyPr/>
                    <a:lstStyle/>
                    <a:p>
                      <a:endParaRPr lang="ru-RU"/>
                    </a:p>
                  </a:txBody>
                  <a:tcPr/>
                </a:tc>
                <a:tc>
                  <a:txBody>
                    <a:bodyPr/>
                    <a:lstStyle/>
                    <a:p>
                      <a:r>
                        <a:rPr lang="ru-RU" sz="4800" b="1" dirty="0" smtClean="0">
                          <a:latin typeface="Times New Roman" pitchFamily="18" charset="0"/>
                          <a:cs typeface="Times New Roman" pitchFamily="18" charset="0"/>
                        </a:rPr>
                        <a:t>    О</a:t>
                      </a:r>
                      <a:endParaRPr lang="ru-RU" sz="4800" b="1" dirty="0">
                        <a:latin typeface="Times New Roman" pitchFamily="18" charset="0"/>
                        <a:cs typeface="Times New Roman" pitchFamily="18" charset="0"/>
                      </a:endParaRPr>
                    </a:p>
                  </a:txBody>
                  <a:tcPr/>
                </a:tc>
              </a:tr>
              <a:tr h="794717">
                <a:tc>
                  <a:txBody>
                    <a:bodyPr/>
                    <a:lstStyle/>
                    <a:p>
                      <a:endParaRPr lang="ru-RU"/>
                    </a:p>
                  </a:txBody>
                  <a:tcPr/>
                </a:tc>
                <a:tc>
                  <a:txBody>
                    <a:bodyPr/>
                    <a:lstStyle/>
                    <a:p>
                      <a:r>
                        <a:rPr lang="ru-RU" sz="4800" b="1" dirty="0" smtClean="0">
                          <a:latin typeface="Times New Roman" pitchFamily="18" charset="0"/>
                          <a:cs typeface="Times New Roman" pitchFamily="18" charset="0"/>
                        </a:rPr>
                        <a:t>    В</a:t>
                      </a:r>
                      <a:endParaRPr lang="ru-RU" sz="4800" b="1" dirty="0">
                        <a:latin typeface="Times New Roman" pitchFamily="18" charset="0"/>
                        <a:cs typeface="Times New Roman" pitchFamily="18" charset="0"/>
                      </a:endParaRPr>
                    </a:p>
                  </a:txBody>
                  <a:tcPr/>
                </a:tc>
              </a:tr>
              <a:tr h="794717">
                <a:tc>
                  <a:txBody>
                    <a:bodyPr/>
                    <a:lstStyle/>
                    <a:p>
                      <a:endParaRPr lang="ru-RU"/>
                    </a:p>
                  </a:txBody>
                  <a:tcPr/>
                </a:tc>
                <a:tc>
                  <a:txBody>
                    <a:bodyPr/>
                    <a:lstStyle/>
                    <a:p>
                      <a:r>
                        <a:rPr lang="ru-RU" sz="4800" b="1" dirty="0" smtClean="0">
                          <a:latin typeface="Times New Roman" pitchFamily="18" charset="0"/>
                          <a:cs typeface="Times New Roman" pitchFamily="18" charset="0"/>
                        </a:rPr>
                        <a:t>    А</a:t>
                      </a:r>
                      <a:endParaRPr lang="ru-RU" sz="4800" b="1" dirty="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22278033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sz="5400" dirty="0" smtClean="0">
                <a:solidFill>
                  <a:srgbClr val="FFFF00"/>
                </a:solidFill>
                <a:latin typeface="Times New Roman" pitchFamily="18" charset="0"/>
                <a:cs typeface="Times New Roman" pitchFamily="18" charset="0"/>
              </a:rPr>
              <a:t>Задание второе</a:t>
            </a:r>
            <a:endParaRPr lang="ru-RU" sz="5400" dirty="0">
              <a:solidFill>
                <a:srgbClr val="FFFF00"/>
              </a:solidFill>
              <a:latin typeface="Times New Roman" pitchFamily="18" charset="0"/>
              <a:cs typeface="Times New Roman" pitchFamily="18" charset="0"/>
            </a:endParaRPr>
          </a:p>
        </p:txBody>
      </p:sp>
      <p:sp>
        <p:nvSpPr>
          <p:cNvPr id="4" name="Текст 3"/>
          <p:cNvSpPr>
            <a:spLocks noGrp="1"/>
          </p:cNvSpPr>
          <p:nvPr>
            <p:ph type="body" idx="1"/>
          </p:nvPr>
        </p:nvSpPr>
        <p:spPr/>
        <p:txBody>
          <a:bodyPr>
            <a:normAutofit/>
          </a:bodyPr>
          <a:lstStyle/>
          <a:p>
            <a:r>
              <a:rPr lang="ru-RU" sz="5400" b="1" dirty="0" smtClean="0">
                <a:solidFill>
                  <a:srgbClr val="FFC000"/>
                </a:solidFill>
                <a:latin typeface="Times New Roman" pitchFamily="18" charset="0"/>
                <a:cs typeface="Times New Roman" pitchFamily="18" charset="0"/>
              </a:rPr>
              <a:t>Дальше, дальше…..</a:t>
            </a:r>
            <a:endParaRPr lang="ru-RU" sz="5400" b="1" dirty="0">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178523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75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1052736"/>
            <a:ext cx="8601970" cy="584775"/>
          </a:xfrm>
          <a:prstGeom prst="rect">
            <a:avLst/>
          </a:prstGeom>
          <a:noFill/>
        </p:spPr>
        <p:txBody>
          <a:bodyPr wrap="non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Какие знаки ставят в конце предложения?</a:t>
            </a:r>
            <a:endParaRPr lang="ru-RU" sz="3200" b="1" dirty="0">
              <a:latin typeface="Times New Roman" pitchFamily="18" charset="0"/>
              <a:cs typeface="Times New Roman" pitchFamily="18" charset="0"/>
            </a:endParaRPr>
          </a:p>
        </p:txBody>
      </p:sp>
      <p:sp>
        <p:nvSpPr>
          <p:cNvPr id="5" name="TextBox 4"/>
          <p:cNvSpPr txBox="1"/>
          <p:nvPr/>
        </p:nvSpPr>
        <p:spPr>
          <a:xfrm>
            <a:off x="683569" y="1844824"/>
            <a:ext cx="8352928" cy="1077218"/>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С какой буквы пишется первое слово в предложении?</a:t>
            </a:r>
            <a:endParaRPr lang="ru-RU" sz="3200" b="1" dirty="0">
              <a:latin typeface="Times New Roman" pitchFamily="18" charset="0"/>
              <a:cs typeface="Times New Roman" pitchFamily="18" charset="0"/>
            </a:endParaRPr>
          </a:p>
        </p:txBody>
      </p:sp>
      <p:sp>
        <p:nvSpPr>
          <p:cNvPr id="6" name="TextBox 5"/>
          <p:cNvSpPr txBox="1"/>
          <p:nvPr/>
        </p:nvSpPr>
        <p:spPr>
          <a:xfrm>
            <a:off x="683570" y="3212976"/>
            <a:ext cx="8317158" cy="1077218"/>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Как пишут имена и фамилии? людей,</a:t>
            </a:r>
          </a:p>
          <a:p>
            <a:r>
              <a:rPr lang="ru-RU" sz="3200" b="1" dirty="0" smtClean="0">
                <a:latin typeface="Times New Roman" pitchFamily="18" charset="0"/>
                <a:cs typeface="Times New Roman" pitchFamily="18" charset="0"/>
              </a:rPr>
              <a:t>     клички животных?</a:t>
            </a:r>
            <a:endParaRPr lang="ru-RU" sz="3200" b="1" dirty="0">
              <a:latin typeface="Times New Roman" pitchFamily="18" charset="0"/>
              <a:cs typeface="Times New Roman" pitchFamily="18" charset="0"/>
            </a:endParaRPr>
          </a:p>
        </p:txBody>
      </p:sp>
      <p:sp>
        <p:nvSpPr>
          <p:cNvPr id="7" name="TextBox 6"/>
          <p:cNvSpPr txBox="1"/>
          <p:nvPr/>
        </p:nvSpPr>
        <p:spPr>
          <a:xfrm>
            <a:off x="827584" y="4725144"/>
            <a:ext cx="8873717" cy="1077218"/>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На какие две группы делятся буквы русского алфавита?</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122204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1340768"/>
            <a:ext cx="7384457" cy="584775"/>
          </a:xfrm>
          <a:prstGeom prst="rect">
            <a:avLst/>
          </a:prstGeom>
          <a:noFill/>
        </p:spPr>
        <p:txBody>
          <a:bodyPr wrap="non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Какие буквы не обозначают звуков?</a:t>
            </a:r>
            <a:endParaRPr lang="ru-RU" sz="3200" b="1" dirty="0">
              <a:latin typeface="Times New Roman" pitchFamily="18" charset="0"/>
              <a:cs typeface="Times New Roman" pitchFamily="18" charset="0"/>
            </a:endParaRPr>
          </a:p>
        </p:txBody>
      </p:sp>
      <p:sp>
        <p:nvSpPr>
          <p:cNvPr id="3" name="TextBox 2"/>
          <p:cNvSpPr txBox="1"/>
          <p:nvPr/>
        </p:nvSpPr>
        <p:spPr>
          <a:xfrm>
            <a:off x="1259632" y="2132856"/>
            <a:ext cx="6922923" cy="1077218"/>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Сколько гласных букв в русском</a:t>
            </a:r>
          </a:p>
          <a:p>
            <a:r>
              <a:rPr lang="ru-RU" sz="3200" b="1" dirty="0" smtClean="0">
                <a:latin typeface="Times New Roman" pitchFamily="18" charset="0"/>
                <a:cs typeface="Times New Roman" pitchFamily="18" charset="0"/>
              </a:rPr>
              <a:t> алфавите?</a:t>
            </a:r>
            <a:endParaRPr lang="ru-RU" sz="3200" b="1" dirty="0">
              <a:latin typeface="Times New Roman" pitchFamily="18" charset="0"/>
              <a:cs typeface="Times New Roman" pitchFamily="18" charset="0"/>
            </a:endParaRPr>
          </a:p>
        </p:txBody>
      </p:sp>
      <p:sp>
        <p:nvSpPr>
          <p:cNvPr id="4" name="TextBox 3"/>
          <p:cNvSpPr txBox="1"/>
          <p:nvPr/>
        </p:nvSpPr>
        <p:spPr>
          <a:xfrm>
            <a:off x="1278747" y="3472444"/>
            <a:ext cx="6209649" cy="1077218"/>
          </a:xfrm>
          <a:prstGeom prst="rect">
            <a:avLst/>
          </a:prstGeom>
          <a:noFill/>
        </p:spPr>
        <p:txBody>
          <a:bodyPr wrap="non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Сколько всего букв в русском</a:t>
            </a:r>
          </a:p>
          <a:p>
            <a:r>
              <a:rPr lang="ru-RU" sz="3200" b="1" dirty="0" smtClean="0">
                <a:latin typeface="Times New Roman" pitchFamily="18" charset="0"/>
                <a:cs typeface="Times New Roman" pitchFamily="18" charset="0"/>
              </a:rPr>
              <a:t> алфавите?</a:t>
            </a:r>
            <a:endParaRPr lang="ru-RU" sz="3200" b="1" dirty="0">
              <a:latin typeface="Times New Roman" pitchFamily="18" charset="0"/>
              <a:cs typeface="Times New Roman" pitchFamily="18" charset="0"/>
            </a:endParaRPr>
          </a:p>
        </p:txBody>
      </p:sp>
      <p:sp>
        <p:nvSpPr>
          <p:cNvPr id="5" name="TextBox 4"/>
          <p:cNvSpPr txBox="1"/>
          <p:nvPr/>
        </p:nvSpPr>
        <p:spPr>
          <a:xfrm>
            <a:off x="1278747" y="5044625"/>
            <a:ext cx="5185327" cy="584775"/>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Из чего состоит речь?</a:t>
            </a:r>
            <a:endParaRPr lang="ru-RU" sz="3200" b="1" dirty="0">
              <a:latin typeface="Times New Roman" pitchFamily="18" charset="0"/>
              <a:cs typeface="Times New Roman" pitchFamily="18" charset="0"/>
            </a:endParaRPr>
          </a:p>
        </p:txBody>
      </p:sp>
      <p:sp>
        <p:nvSpPr>
          <p:cNvPr id="6" name="TextBox 5"/>
          <p:cNvSpPr txBox="1"/>
          <p:nvPr/>
        </p:nvSpPr>
        <p:spPr>
          <a:xfrm>
            <a:off x="1043608" y="6237312"/>
            <a:ext cx="8333895" cy="584775"/>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Назовите главные члены предложения?</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16998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1196752"/>
            <a:ext cx="7232814" cy="584775"/>
          </a:xfrm>
          <a:prstGeom prst="rect">
            <a:avLst/>
          </a:prstGeom>
          <a:noFill/>
        </p:spPr>
        <p:txBody>
          <a:bodyPr wrap="non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Как узнать сколько в слоге слогов?</a:t>
            </a:r>
            <a:endParaRPr lang="ru-RU" sz="3200" b="1" dirty="0">
              <a:latin typeface="Times New Roman" pitchFamily="18" charset="0"/>
              <a:cs typeface="Times New Roman" pitchFamily="18" charset="0"/>
            </a:endParaRPr>
          </a:p>
        </p:txBody>
      </p:sp>
      <p:sp>
        <p:nvSpPr>
          <p:cNvPr id="4" name="TextBox 3"/>
          <p:cNvSpPr txBox="1"/>
          <p:nvPr/>
        </p:nvSpPr>
        <p:spPr>
          <a:xfrm>
            <a:off x="1331640" y="2420888"/>
            <a:ext cx="6776727" cy="1077218"/>
          </a:xfrm>
          <a:prstGeom prst="rect">
            <a:avLst/>
          </a:prstGeom>
          <a:noFill/>
        </p:spPr>
        <p:txBody>
          <a:bodyPr wrap="non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Может ли слог состоять из одной</a:t>
            </a:r>
          </a:p>
          <a:p>
            <a:r>
              <a:rPr lang="ru-RU" sz="3200" b="1" dirty="0" smtClean="0">
                <a:latin typeface="Times New Roman" pitchFamily="18" charset="0"/>
                <a:cs typeface="Times New Roman" pitchFamily="18" charset="0"/>
              </a:rPr>
              <a:t> буквы?</a:t>
            </a:r>
            <a:endParaRPr lang="ru-RU" sz="3200" b="1" dirty="0">
              <a:latin typeface="Times New Roman" pitchFamily="18" charset="0"/>
              <a:cs typeface="Times New Roman" pitchFamily="18" charset="0"/>
            </a:endParaRPr>
          </a:p>
        </p:txBody>
      </p:sp>
      <p:sp>
        <p:nvSpPr>
          <p:cNvPr id="5" name="TextBox 4"/>
          <p:cNvSpPr txBox="1"/>
          <p:nvPr/>
        </p:nvSpPr>
        <p:spPr>
          <a:xfrm>
            <a:off x="1331640" y="3645024"/>
            <a:ext cx="7801049" cy="584775"/>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Какие виды предложений вы знаете?</a:t>
            </a:r>
            <a:endParaRPr lang="ru-RU" sz="3200" b="1" dirty="0">
              <a:latin typeface="Times New Roman" pitchFamily="18" charset="0"/>
              <a:cs typeface="Times New Roman" pitchFamily="18" charset="0"/>
            </a:endParaRPr>
          </a:p>
        </p:txBody>
      </p:sp>
      <p:sp>
        <p:nvSpPr>
          <p:cNvPr id="7" name="TextBox 6"/>
          <p:cNvSpPr txBox="1"/>
          <p:nvPr/>
        </p:nvSpPr>
        <p:spPr>
          <a:xfrm>
            <a:off x="1331640" y="5013176"/>
            <a:ext cx="7978153" cy="584775"/>
          </a:xfrm>
          <a:prstGeom prst="rect">
            <a:avLst/>
          </a:prstGeom>
          <a:noFill/>
        </p:spPr>
        <p:txBody>
          <a:bodyPr wrap="square" rtlCol="0">
            <a:spAutoFit/>
          </a:bodyPr>
          <a:lstStyle/>
          <a:p>
            <a:pPr marL="457200" indent="-457200">
              <a:buFont typeface="Wingdings" pitchFamily="2" charset="2"/>
              <a:buChar char="v"/>
            </a:pPr>
            <a:r>
              <a:rPr lang="ru-RU" sz="3200" b="1" dirty="0" smtClean="0">
                <a:latin typeface="Times New Roman" pitchFamily="18" charset="0"/>
                <a:cs typeface="Times New Roman" pitchFamily="18" charset="0"/>
              </a:rPr>
              <a:t>Почему звук </a:t>
            </a:r>
            <a:r>
              <a:rPr lang="en-US" sz="3200" b="1" dirty="0" smtClean="0">
                <a:latin typeface="Times New Roman" pitchFamily="18" charset="0"/>
                <a:cs typeface="Times New Roman" pitchFamily="18" charset="0"/>
              </a:rPr>
              <a:t>|</a:t>
            </a:r>
            <a:r>
              <a:rPr lang="ru-RU" sz="3200" b="1" dirty="0" smtClean="0">
                <a:latin typeface="Times New Roman" pitchFamily="18" charset="0"/>
                <a:cs typeface="Times New Roman" pitchFamily="18" charset="0"/>
              </a:rPr>
              <a:t>й</a:t>
            </a:r>
            <a:r>
              <a:rPr lang="en-US" sz="3200" b="1" dirty="0" smtClean="0">
                <a:latin typeface="Times New Roman" pitchFamily="18" charset="0"/>
                <a:cs typeface="Times New Roman" pitchFamily="18" charset="0"/>
              </a:rPr>
              <a:t>|</a:t>
            </a:r>
            <a:r>
              <a:rPr lang="ru-RU" sz="3200" b="1" dirty="0" smtClean="0">
                <a:latin typeface="Times New Roman" pitchFamily="18" charset="0"/>
                <a:cs typeface="Times New Roman" pitchFamily="18" charset="0"/>
              </a:rPr>
              <a:t> слога не составляет?</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2652913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3949048"/>
          </a:xfrm>
        </p:spPr>
        <p:txBody>
          <a:bodyPr>
            <a:normAutofit fontScale="90000"/>
          </a:bodyPr>
          <a:lstStyle/>
          <a:p>
            <a:r>
              <a:rPr lang="ru-RU" sz="3200" b="1" dirty="0" smtClean="0">
                <a:latin typeface="Times New Roman" pitchFamily="18" charset="0"/>
                <a:cs typeface="Times New Roman" pitchFamily="18" charset="0"/>
              </a:rPr>
              <a:t>Наш марафон подошел к концу. Он  показал ваши знания, умения. Во –первых найти интересные задания, во –вторых, быстро находить ответы вопросы. Развитый интеллект помогает человеку более уверенно чувствовать себя  мире, а главное – более наполнено жить</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         </a:t>
            </a:r>
            <a:r>
              <a:rPr lang="ru-RU" sz="8900" b="1" dirty="0" smtClean="0">
                <a:solidFill>
                  <a:srgbClr val="FF0000"/>
                </a:solidFill>
                <a:latin typeface="Times New Roman" pitchFamily="18" charset="0"/>
                <a:cs typeface="Times New Roman" pitchFamily="18" charset="0"/>
              </a:rPr>
              <a:t>МОЛОДЦЫ!  </a:t>
            </a:r>
            <a:endParaRPr lang="ru-RU" sz="89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2169122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7200" b="1" i="1" dirty="0" smtClean="0"/>
              <a:t>             </a:t>
            </a:r>
            <a:r>
              <a:rPr lang="ru-RU" sz="7200" b="1" i="1" dirty="0" smtClean="0">
                <a:solidFill>
                  <a:srgbClr val="FFFF00"/>
                </a:solidFill>
              </a:rPr>
              <a:t>Ресурсы</a:t>
            </a:r>
            <a:endParaRPr lang="ru-RU" sz="7200" b="1" i="1" dirty="0">
              <a:solidFill>
                <a:srgbClr val="FFFF00"/>
              </a:solidFill>
            </a:endParaRPr>
          </a:p>
        </p:txBody>
      </p:sp>
      <p:sp>
        <p:nvSpPr>
          <p:cNvPr id="3" name="Текст 2"/>
          <p:cNvSpPr>
            <a:spLocks noGrp="1"/>
          </p:cNvSpPr>
          <p:nvPr>
            <p:ph type="body" idx="1"/>
          </p:nvPr>
        </p:nvSpPr>
        <p:spPr>
          <a:xfrm>
            <a:off x="467544" y="2780928"/>
            <a:ext cx="7772400" cy="2952328"/>
          </a:xfrm>
        </p:spPr>
        <p:txBody>
          <a:bodyPr>
            <a:normAutofit/>
          </a:bodyPr>
          <a:lstStyle/>
          <a:p>
            <a:r>
              <a:rPr lang="ru-RU" sz="2800" dirty="0" smtClean="0">
                <a:latin typeface="Times New Roman" pitchFamily="18" charset="0"/>
                <a:cs typeface="Times New Roman" pitchFamily="18" charset="0"/>
              </a:rPr>
              <a:t>«Классные часы в начальной школе» авт-сост М. А Бесова, Т. А. Старовойтова, Мозырь 2Белые ветры» 2013г.</a:t>
            </a:r>
          </a:p>
          <a:p>
            <a:r>
              <a:rPr lang="ru-RU" sz="2800" dirty="0" smtClean="0">
                <a:latin typeface="Times New Roman" pitchFamily="18" charset="0"/>
                <a:cs typeface="Times New Roman" pitchFamily="18" charset="0"/>
              </a:rPr>
              <a:t>«Классные часы» авт-сост. А . В, Давыдова Москва «ВАКО»2011г.</a:t>
            </a:r>
          </a:p>
          <a:p>
            <a:r>
              <a:rPr lang="en-US" sz="2800" dirty="0">
                <a:latin typeface="Times New Roman" pitchFamily="18" charset="0"/>
                <a:cs typeface="Times New Roman" pitchFamily="18" charset="0"/>
              </a:rPr>
              <a:t>yandex.ru/images›</a:t>
            </a:r>
            <a:r>
              <a:rPr lang="ru-RU" sz="2800" dirty="0">
                <a:latin typeface="Times New Roman" pitchFamily="18" charset="0"/>
                <a:cs typeface="Times New Roman" pitchFamily="18" charset="0"/>
              </a:rPr>
              <a:t>птицы картинки</a:t>
            </a:r>
            <a:endParaRPr lang="ru-RU" sz="2800" dirty="0" smtClean="0">
              <a:latin typeface="Times New Roman" pitchFamily="18" charset="0"/>
              <a:cs typeface="Times New Roman" pitchFamily="18" charset="0"/>
            </a:endParaRPr>
          </a:p>
          <a:p>
            <a:endParaRPr lang="ru-RU" sz="28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2155214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11560" y="836712"/>
            <a:ext cx="7772400" cy="1944216"/>
          </a:xfrm>
        </p:spPr>
        <p:txBody>
          <a:bodyPr/>
          <a:lstStyle/>
          <a:p>
            <a:r>
              <a:rPr lang="ru-RU" sz="6000" b="1" dirty="0" smtClean="0">
                <a:solidFill>
                  <a:srgbClr val="FFFF00"/>
                </a:solidFill>
                <a:latin typeface="Times New Roman" pitchFamily="18" charset="0"/>
                <a:cs typeface="Times New Roman" pitchFamily="18" charset="0"/>
              </a:rPr>
              <a:t>Что такое интеллект?</a:t>
            </a:r>
            <a:endParaRPr lang="ru-RU" sz="6000" b="1" dirty="0">
              <a:solidFill>
                <a:srgbClr val="FFFF00"/>
              </a:solidFill>
              <a:latin typeface="Times New Roman" pitchFamily="18" charset="0"/>
              <a:cs typeface="Times New Roman" pitchFamily="18" charset="0"/>
            </a:endParaRPr>
          </a:p>
        </p:txBody>
      </p:sp>
      <p:sp>
        <p:nvSpPr>
          <p:cNvPr id="5" name="Текст 4"/>
          <p:cNvSpPr>
            <a:spLocks noGrp="1"/>
          </p:cNvSpPr>
          <p:nvPr>
            <p:ph type="body" idx="1"/>
          </p:nvPr>
        </p:nvSpPr>
        <p:spPr>
          <a:xfrm>
            <a:off x="683568" y="3645024"/>
            <a:ext cx="7772400" cy="1779959"/>
          </a:xfrm>
        </p:spPr>
        <p:txBody>
          <a:bodyPr>
            <a:noAutofit/>
          </a:bodyPr>
          <a:lstStyle/>
          <a:p>
            <a:r>
              <a:rPr lang="ru-RU" sz="6600" b="1" dirty="0" smtClean="0">
                <a:solidFill>
                  <a:srgbClr val="FF0000"/>
                </a:solidFill>
                <a:latin typeface="Times New Roman" pitchFamily="18" charset="0"/>
                <a:cs typeface="Times New Roman" pitchFamily="18" charset="0"/>
              </a:rPr>
              <a:t>Это - ум , рассудок, разум.</a:t>
            </a:r>
            <a:endParaRPr lang="ru-RU" sz="66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20791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125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125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764704"/>
            <a:ext cx="8305800" cy="4885152"/>
          </a:xfrm>
        </p:spPr>
        <p:txBody>
          <a:bodyPr>
            <a:normAutofit fontScale="90000"/>
          </a:bodyPr>
          <a:lstStyle/>
          <a:p>
            <a:r>
              <a:rPr lang="ru-RU" b="1" dirty="0" smtClean="0">
                <a:solidFill>
                  <a:srgbClr val="FF0000"/>
                </a:solidFill>
                <a:latin typeface="Verdana" pitchFamily="34" charset="0"/>
                <a:ea typeface="Verdana" pitchFamily="34" charset="0"/>
                <a:cs typeface="Verdana" pitchFamily="34" charset="0"/>
              </a:rPr>
              <a:t>Интеллектуальный марафон это –соревнование в уме, интеллекте, начитанности, глубоких разносторонних знаниях.</a:t>
            </a:r>
            <a:endParaRPr lang="ru-RU" b="1" dirty="0">
              <a:solidFill>
                <a:srgbClr val="FF000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82237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259632" y="1412776"/>
            <a:ext cx="7772400" cy="1362456"/>
          </a:xfrm>
        </p:spPr>
        <p:txBody>
          <a:bodyPr/>
          <a:lstStyle/>
          <a:p>
            <a:r>
              <a:rPr lang="ru-RU" dirty="0" smtClean="0">
                <a:solidFill>
                  <a:schemeClr val="accent3"/>
                </a:solidFill>
              </a:rPr>
              <a:t>          </a:t>
            </a:r>
            <a:r>
              <a:rPr lang="ru-RU" sz="6000" dirty="0" smtClean="0">
                <a:solidFill>
                  <a:schemeClr val="accent3"/>
                </a:solidFill>
              </a:rPr>
              <a:t>Конкурс </a:t>
            </a:r>
            <a:br>
              <a:rPr lang="ru-RU" sz="6000" dirty="0" smtClean="0">
                <a:solidFill>
                  <a:schemeClr val="accent3"/>
                </a:solidFill>
              </a:rPr>
            </a:br>
            <a:r>
              <a:rPr lang="ru-RU" sz="6000" dirty="0" smtClean="0">
                <a:solidFill>
                  <a:schemeClr val="accent3"/>
                </a:solidFill>
              </a:rPr>
              <a:t>«Знатоки природы»     </a:t>
            </a:r>
            <a:endParaRPr lang="ru-RU" dirty="0">
              <a:solidFill>
                <a:schemeClr val="accent3"/>
              </a:solidFill>
            </a:endParaRPr>
          </a:p>
        </p:txBody>
      </p:sp>
      <p:sp>
        <p:nvSpPr>
          <p:cNvPr id="5" name="Текст 4"/>
          <p:cNvSpPr>
            <a:spLocks noGrp="1"/>
          </p:cNvSpPr>
          <p:nvPr>
            <p:ph type="body" idx="1"/>
          </p:nvPr>
        </p:nvSpPr>
        <p:spPr>
          <a:xfrm>
            <a:off x="530352" y="2704664"/>
            <a:ext cx="7772400" cy="3460640"/>
          </a:xfrm>
        </p:spPr>
        <p:txBody>
          <a:bodyPr>
            <a:normAutofit fontScale="47500" lnSpcReduction="20000"/>
          </a:bodyPr>
          <a:lstStyle/>
          <a:p>
            <a:r>
              <a:rPr lang="ru-RU" sz="6600" dirty="0" smtClean="0">
                <a:latin typeface="Times New Roman" pitchFamily="18" charset="0"/>
                <a:cs typeface="Times New Roman" pitchFamily="18" charset="0"/>
              </a:rPr>
              <a:t>       </a:t>
            </a:r>
          </a:p>
          <a:p>
            <a:r>
              <a:rPr lang="ru-RU" sz="3400" dirty="0">
                <a:latin typeface="Times New Roman" pitchFamily="18" charset="0"/>
                <a:cs typeface="Times New Roman" pitchFamily="18" charset="0"/>
              </a:rPr>
              <a:t> </a:t>
            </a:r>
            <a:r>
              <a:rPr lang="ru-RU" sz="3400" dirty="0" smtClean="0">
                <a:latin typeface="Times New Roman" pitchFamily="18" charset="0"/>
                <a:cs typeface="Times New Roman" pitchFamily="18" charset="0"/>
              </a:rPr>
              <a:t>         </a:t>
            </a:r>
            <a:r>
              <a:rPr lang="ru-RU" sz="12600" dirty="0" smtClean="0">
                <a:solidFill>
                  <a:srgbClr val="FFFF00"/>
                </a:solidFill>
                <a:latin typeface="Times New Roman" pitchFamily="18" charset="0"/>
                <a:cs typeface="Times New Roman" pitchFamily="18" charset="0"/>
              </a:rPr>
              <a:t>Первое задание</a:t>
            </a:r>
          </a:p>
          <a:p>
            <a:r>
              <a:rPr lang="ru-RU" sz="6000" dirty="0" smtClean="0">
                <a:solidFill>
                  <a:srgbClr val="FFFF00"/>
                </a:solidFill>
                <a:latin typeface="Times New Roman" pitchFamily="18" charset="0"/>
                <a:cs typeface="Times New Roman" pitchFamily="18" charset="0"/>
              </a:rPr>
              <a:t>Перед вами на столе карточка кроссвордом. Я буду описывать </a:t>
            </a:r>
            <a:r>
              <a:rPr lang="ru-RU" sz="6600" dirty="0" smtClean="0">
                <a:solidFill>
                  <a:srgbClr val="FFFF00"/>
                </a:solidFill>
                <a:latin typeface="Times New Roman" pitchFamily="18" charset="0"/>
                <a:cs typeface="Times New Roman" pitchFamily="18" charset="0"/>
              </a:rPr>
              <a:t>птиц, а вы угадывать по описанию и записывать  в соответствующие строчки кроссворда.</a:t>
            </a:r>
            <a:endParaRPr lang="ru-RU" sz="66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01333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 calcmode="lin" valueType="num">
                                      <p:cBhvr additive="base">
                                        <p:cTn id="22"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51520" y="188640"/>
            <a:ext cx="8229600" cy="1728192"/>
          </a:xfrm>
        </p:spPr>
        <p:txBody>
          <a:bodyPr>
            <a:noAutofit/>
          </a:bodyPr>
          <a:lstStyle/>
          <a:p>
            <a:r>
              <a:rPr lang="ru-RU" sz="2400" dirty="0" smtClean="0">
                <a:latin typeface="Times New Roman" pitchFamily="18" charset="0"/>
                <a:cs typeface="Times New Roman" pitchFamily="18" charset="0"/>
              </a:rPr>
              <a:t>Это самая красивая зимняя птица прилетает к нам на зимовку с первым  снегом. Увидеть ее легко. Ее красная  грудка, голубовато –серая спинка, черная бархатная «шапочка», и черные крылья хорошо заметны на белом снегу.</a:t>
            </a:r>
            <a:endParaRPr lang="ru-RU" sz="2400" dirty="0">
              <a:latin typeface="Times New Roman" pitchFamily="18" charset="0"/>
              <a:cs typeface="Times New Roman" pitchFamily="18" charset="0"/>
            </a:endParaRPr>
          </a:p>
        </p:txBody>
      </p:sp>
      <p:sp>
        <p:nvSpPr>
          <p:cNvPr id="4" name="Объект 3"/>
          <p:cNvSpPr>
            <a:spLocks noGrp="1"/>
          </p:cNvSpPr>
          <p:nvPr>
            <p:ph idx="1"/>
          </p:nvPr>
        </p:nvSpPr>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988840"/>
            <a:ext cx="6912768"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922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229600" cy="1143000"/>
          </a:xfrm>
        </p:spPr>
        <p:txBody>
          <a:bodyPr>
            <a:noAutofit/>
          </a:bodyPr>
          <a:lstStyle/>
          <a:p>
            <a:r>
              <a:rPr lang="ru-RU" sz="2400" b="1" dirty="0" smtClean="0">
                <a:latin typeface="Times New Roman" pitchFamily="18" charset="0"/>
                <a:cs typeface="Times New Roman" pitchFamily="18" charset="0"/>
              </a:rPr>
              <a:t>Самая веселая птичка. Во дворе, в саду, в лесу то и дело звенит ее радостная песенка: «Пинь-пинь-та-ра- рах!....». Её легко можно узнать по желтой грудке с черным галстуком, по белоснежным щечкам и черной бархатной «шапочке» на голове</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988840"/>
            <a:ext cx="6264696"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861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 fill="hold"/>
                                        <p:tgtEl>
                                          <p:spTgt spid="2050"/>
                                        </p:tgtEl>
                                        <p:attrNameLst>
                                          <p:attrName>ppt_x</p:attrName>
                                        </p:attrNameLst>
                                      </p:cBhvr>
                                      <p:tavLst>
                                        <p:tav tm="0">
                                          <p:val>
                                            <p:strVal val="#ppt_x"/>
                                          </p:val>
                                        </p:tav>
                                        <p:tav tm="100000">
                                          <p:val>
                                            <p:strVal val="#ppt_x"/>
                                          </p:val>
                                        </p:tav>
                                      </p:tavLst>
                                    </p:anim>
                                    <p:anim calcmode="lin" valueType="num">
                                      <p:cBhvr additive="base">
                                        <p:cTn id="1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980728"/>
            <a:ext cx="8229600" cy="1143000"/>
          </a:xfrm>
        </p:spPr>
        <p:txBody>
          <a:bodyPr>
            <a:noAutofit/>
          </a:bodyPr>
          <a:lstStyle/>
          <a:p>
            <a:r>
              <a:rPr lang="ru-RU" sz="2400" b="1" dirty="0" smtClean="0">
                <a:latin typeface="Times New Roman" pitchFamily="18" charset="0"/>
                <a:cs typeface="Times New Roman" pitchFamily="18" charset="0"/>
              </a:rPr>
              <a:t>Самая маленькая и самая юркая из пернатых птичка. Она не секунды не сидит на месте, то и дело порхает с ветки на ветку. Окрашена в зеленоватые тона ,под цвет хвои. На голове маленький золотистый хохолок, точно корона Отсюда и название. Малютка съедает столько пищи, сколько весит сама.</a:t>
            </a:r>
            <a:endParaRPr lang="ru-RU" sz="2400" b="1" dirty="0">
              <a:latin typeface="Times New Roman" pitchFamily="18" charset="0"/>
              <a:cs typeface="Times New Roman" pitchFamily="18" charset="0"/>
            </a:endParaRPr>
          </a:p>
        </p:txBody>
      </p:sp>
      <p:sp>
        <p:nvSpPr>
          <p:cNvPr id="5" name="Объект 4"/>
          <p:cNvSpPr>
            <a:spLocks noGrp="1"/>
          </p:cNvSpPr>
          <p:nvPr>
            <p:ph idx="1"/>
          </p:nvPr>
        </p:nvSpPr>
        <p:spPr/>
        <p:txBody>
          <a:bodyPr/>
          <a:lstStyle/>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348880"/>
            <a:ext cx="6840760"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435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836</TotalTime>
  <Words>822</Words>
  <Application>Microsoft Office PowerPoint</Application>
  <PresentationFormat>Экран (4:3)</PresentationFormat>
  <Paragraphs>98</Paragraphs>
  <Slides>39</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39</vt:i4>
      </vt:variant>
    </vt:vector>
  </HeadingPairs>
  <TitlesOfParts>
    <vt:vector size="41" baseType="lpstr">
      <vt:lpstr>Поток</vt:lpstr>
      <vt:lpstr>Документ</vt:lpstr>
      <vt:lpstr> ОКУ «Обоянская с(к)о школа-интернат»    Интеллектуальный марафон Познавательная игра </vt:lpstr>
      <vt:lpstr>Интеллектуальный марафон</vt:lpstr>
      <vt:lpstr>Что такое марафон? </vt:lpstr>
      <vt:lpstr>Что такое интеллект?</vt:lpstr>
      <vt:lpstr>Интеллектуальный марафон это –соревнование в уме, интеллекте, начитанности, глубоких разносторонних знаниях.</vt:lpstr>
      <vt:lpstr>          Конкурс  «Знатоки природы»     </vt:lpstr>
      <vt:lpstr>Это самая красивая зимняя птица прилетает к нам на зимовку с первым  снегом. Увидеть ее легко. Ее красная  грудка, голубовато –серая спинка, черная бархатная «шапочка», и черные крылья хорошо заметны на белом снегу.</vt:lpstr>
      <vt:lpstr>Самая веселая птичка. Во дворе, в саду, в лесу то и дело звенит ее радостная песенка: «Пинь-пинь-та-ра- рах!....». Её легко можно узнать по желтой грудке с черным галстуком, по белоснежным щечкам и черной бархатной «шапочке» на голове</vt:lpstr>
      <vt:lpstr>Самая маленькая и самая юркая из пернатых птичка. Она не секунды не сидит на месте, то и дело порхает с ветки на ветку. Окрашена в зеленоватые тона ,под цвет хвои. На голове маленький золотистый хохолок, точно корона Отсюда и название. Малютка съедает столько пищи, сколько весит сама.</vt:lpstr>
      <vt:lpstr>Самая известная и самая распространенная птица, которую мы видим в наших дворах, парках. Светло-коричневая окраска помогает ей почти сравняться с землей Это самый частый гость кормушек.</vt:lpstr>
      <vt:lpstr>Эта птица издали похожа на живую елочную игрушку. Цвет ее перьев ярко-красный. Клюв загнут в разные стороны. Им удобно выбирать из шишек семена. Эта удивительная птица, единственная , которая в дютую стужу вьет гнездо и выводит птенцов.</vt:lpstr>
      <vt:lpstr>У этой птички лоб красный, щечки- белые. Спинка темно-коричневая, крылья черные с желтой искрой. Хвост черный с белыми крапинами на конце. Любит лакомиться семенами сухого репейника. Песня - звонкая, переливчатая трель.</vt:lpstr>
      <vt:lpstr>Эта птица прилетает к нам зимой. Чаще всего ее можно увидеть на рябине. Её можно узнать по хохолку и пепельно-розовому оперению. Кончики крыльев и хвоста черные Звук их песни похож на звук флейты.</vt:lpstr>
      <vt:lpstr>После заполнения кроссворда выпишите буквы в отмеченных клетках и методом анаграммы найдите название еще одной птицы.</vt:lpstr>
      <vt:lpstr>          Задание второе             «Раскраска»</vt:lpstr>
      <vt:lpstr>    ПЕРЕМЕНКА</vt:lpstr>
      <vt:lpstr>          ИГРА НА ВНИМАНИЕ         «Повтори движение» Дети, становятся в круг. Один из вас делает какое-либо движение. Следующий за ним повторяет  это движение и добавляет свое; следующий повторяет оба предыдущих движения и добавляют свое и т. д. Тот, кто сбивается. Выбывает из игры. Победитель тот. Кто ни разу не сбился.  </vt:lpstr>
      <vt:lpstr>          Конкурс    «Логико - математический»</vt:lpstr>
      <vt:lpstr>                         ПРОВЕРКА 1. Василек, фиалка, колокольчик,гвоздика, ландыш, георгин. 2. Голубь, индюк, утка, петух, курица. 3. Изба, конюшня, мельница, сарай, амбар. 4. Подосиновик, поганка, волнушка, опенок, масленок. 5. Банан, вишня, яблоко, груша, слива. 6. Линейка, подарок, торт, свеча, елка. 7.Страус, слон, медведь, олень, заяц </vt:lpstr>
      <vt:lpstr>Задание второе</vt:lpstr>
      <vt:lpstr>                               Второе задание                 «Занимательная математика» 1.Назовите 2 числа, стоящие рядом и в сумме дающие 3,7,9,11 2.Посмотрите на часы. Назовите 2 цифры, расположенные друг на против друга и дающие в сумме 12,10,8,16  3. Переложите одну спичку так, чтобы равенство стало верным:                  II + II = II                  VI + I = V                   V – VII = II                   X – IV = I  </vt:lpstr>
      <vt:lpstr>               Проверка ( II + I ) = III ( IV + I ) = V ( V = VII – II ( V –IV = I; X –IX = I</vt:lpstr>
      <vt:lpstr>4.Поставте между числами знаки арифметических действий, скобки, чтобы равенство было верным  5 5 5 5 5 5 5 = 20 2 2 2 2 2 2 2 = 10   </vt:lpstr>
      <vt:lpstr>(555 – 55) : 5 : 5=20           Проверка 2 + 2 + 2 + 2 + 2 + 2 – 2 = 10 </vt:lpstr>
      <vt:lpstr>Задание третье </vt:lpstr>
      <vt:lpstr>1. Геометрическая фигура. 2. Часть плоскости, ограниченная окружностью. 3. Единица измерения плоскости. 4. Отрезок, соединяющий точку окружности с ее центром. 5. Трехзначное число. 6. Часть прямой лежащая между двумя точками. 7. Прямоугольник, у которого все стороны равны. 8. Геометрическая фигура, похожая на столик. 9. Английская мера длинны. 10. Расстояние между концами отрезка.</vt:lpstr>
      <vt:lpstr>    ПЕРЕМЕНКА</vt:lpstr>
      <vt:lpstr>Игра на развитие мышления Встаньте в круг. Выберем ведущего. Ведущий с мячом стоит в круге. Он бросает мяч по кругу и называет любое слово. Тот , кто поймал мяч должен назвать, к какому понятию оно относится и бросить обратно мяч ведущему. Ведущий                                   Участник боровик                                                           гриб  сосна                                                               дерево  канарейка                                                      птица  василёк                                                           цветок                                                            леопард                                                             зверь стол                                                                    мебель  </vt:lpstr>
      <vt:lpstr>          Конкурс  «Веселые грамотеи»</vt:lpstr>
      <vt:lpstr>Презентация PowerPoint</vt:lpstr>
      <vt:lpstr>Презентация PowerPoint</vt:lpstr>
      <vt:lpstr>Презентация PowerPoint</vt:lpstr>
      <vt:lpstr>Презентация PowerPoint</vt:lpstr>
      <vt:lpstr>Задание второе</vt:lpstr>
      <vt:lpstr>Презентация PowerPoint</vt:lpstr>
      <vt:lpstr>Презентация PowerPoint</vt:lpstr>
      <vt:lpstr>Презентация PowerPoint</vt:lpstr>
      <vt:lpstr>Наш марафон подошел к концу. Он  показал ваши знания, умения. Во –первых найти интересные задания, во –вторых, быстро находить ответы вопросы. Развитый интеллект помогает человеку более уверенно чувствовать себя  мире, а главное – более наполнено жить          МОЛОДЦЫ!  </vt:lpstr>
      <vt:lpstr>             Ресурсы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Интеллектуальный марафон</dc:title>
  <dc:creator>Пользователь</dc:creator>
  <cp:lastModifiedBy>Пользователь</cp:lastModifiedBy>
  <cp:revision>63</cp:revision>
  <dcterms:created xsi:type="dcterms:W3CDTF">2015-04-08T14:14:32Z</dcterms:created>
  <dcterms:modified xsi:type="dcterms:W3CDTF">2017-04-28T06:09:38Z</dcterms:modified>
</cp:coreProperties>
</file>