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75" r:id="rId4"/>
    <p:sldId id="276" r:id="rId5"/>
    <p:sldId id="277" r:id="rId6"/>
    <p:sldId id="271" r:id="rId7"/>
    <p:sldId id="270" r:id="rId8"/>
    <p:sldId id="278" r:id="rId9"/>
    <p:sldId id="27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78B03"/>
    <a:srgbClr val="3EDD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41" autoAdjust="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на строганова" userId="b5e047e525a6cd00" providerId="LiveId" clId="{F384E1FA-1F52-4EEB-9C9A-0009A9570135}"/>
    <pc:docChg chg="custSel modSld">
      <pc:chgData name="анна строганова" userId="b5e047e525a6cd00" providerId="LiveId" clId="{F384E1FA-1F52-4EEB-9C9A-0009A9570135}" dt="2024-03-15T16:55:28.602" v="37" actId="404"/>
      <pc:docMkLst>
        <pc:docMk/>
      </pc:docMkLst>
      <pc:sldChg chg="modSp mod">
        <pc:chgData name="анна строганова" userId="b5e047e525a6cd00" providerId="LiveId" clId="{F384E1FA-1F52-4EEB-9C9A-0009A9570135}" dt="2024-03-15T16:55:04.381" v="31" actId="20577"/>
        <pc:sldMkLst>
          <pc:docMk/>
          <pc:sldMk cId="0" sldId="256"/>
        </pc:sldMkLst>
        <pc:spChg chg="mod">
          <ac:chgData name="анна строганова" userId="b5e047e525a6cd00" providerId="LiveId" clId="{F384E1FA-1F52-4EEB-9C9A-0009A9570135}" dt="2024-03-15T16:55:04.381" v="3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анна строганова" userId="b5e047e525a6cd00" providerId="LiveId" clId="{F384E1FA-1F52-4EEB-9C9A-0009A9570135}" dt="2024-03-15T16:55:28.602" v="37" actId="404"/>
        <pc:sldMkLst>
          <pc:docMk/>
          <pc:sldMk cId="0" sldId="276"/>
        </pc:sldMkLst>
        <pc:spChg chg="mod">
          <ac:chgData name="анна строганова" userId="b5e047e525a6cd00" providerId="LiveId" clId="{F384E1FA-1F52-4EEB-9C9A-0009A9570135}" dt="2024-03-15T16:55:28.602" v="37" actId="404"/>
          <ac:spMkLst>
            <pc:docMk/>
            <pc:sldMk cId="0" sldId="276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BBDA723-81B3-496C-8A92-E3BD6B53067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6E5A232-88D1-4410-A21D-4736E9DC1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F7DCE-B0EE-4929-8133-86264B03B889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D6C28-442D-4D57-91C4-426FB7D63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93360-C217-4C69-830D-DFB23BCCB9F6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5F842-5A53-4CB0-B49D-BB36D9099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4C35E-CDD6-45A7-B7DD-E519308937DA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0B9F1-B6E4-4FB9-B051-6AC0C8C82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FF50B-C208-45ED-92AB-88AF261F4F38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BC1B4-7E85-484D-B61A-F8B950395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E20E5-3831-4357-A6EF-CD04080B5A9B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9A663-ED29-4E16-84C2-4A9C393E2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935D-3595-4462-B6EE-DAAB85F0C2E6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8A6B-6009-4110-9CCD-3881CF17E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C4D2C-7620-4F75-8DE1-DA0FE146A3FA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9163B-ED88-42A4-A141-BA497D104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062AC-86FD-4938-B3E3-671C64336405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E22D2-F6DA-4655-9A41-31657A161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88E7C-8EF0-45F4-AD3A-9056EE6E11C0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A6E62-49D4-4CB4-9FCE-3FA6F93A5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EE69F-FBF4-4528-9082-21DB06D3BBA0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40327-443A-42AF-95D6-B7989367A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D4BF-6271-4EAF-90A9-7255CB15A59A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89677-548F-428B-B0EE-A971314E1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88A667-35F6-4382-92D5-D04F5C99059F}" type="datetime1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EDFE0F-156A-4FBD-BB9B-C69A2591A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214414" y="3714752"/>
            <a:ext cx="6958216" cy="1428747"/>
          </a:xfrm>
        </p:spPr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Урок русского языка в 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</a:b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1 «Ж» классе 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</a:b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МБОУ СОШ№8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</a:b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Строганова А.В.</a:t>
            </a:r>
          </a:p>
        </p:txBody>
      </p:sp>
      <p:sp>
        <p:nvSpPr>
          <p:cNvPr id="4" name="Овал 3"/>
          <p:cNvSpPr/>
          <p:nvPr/>
        </p:nvSpPr>
        <p:spPr>
          <a:xfrm>
            <a:off x="4405313" y="477838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429125" y="1143000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714750" y="1143000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14750" y="428625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24375" y="785813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71875" y="785813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1938" y="1285875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071938" y="357188"/>
            <a:ext cx="428625" cy="428625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82004" y="608056"/>
            <a:ext cx="785818" cy="7858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</a:t>
            </a:r>
          </a:p>
        </p:txBody>
      </p:sp>
      <p:sp>
        <p:nvSpPr>
          <p:cNvPr id="13" name="Овал 12"/>
          <p:cNvSpPr/>
          <p:nvPr/>
        </p:nvSpPr>
        <p:spPr>
          <a:xfrm>
            <a:off x="1690688" y="835025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4500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00125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00125" y="78581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785938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57250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357313" y="164306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57313" y="64293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167360" y="965246"/>
            <a:ext cx="785818" cy="78581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</a:t>
            </a:r>
          </a:p>
        </p:txBody>
      </p:sp>
      <p:sp>
        <p:nvSpPr>
          <p:cNvPr id="22" name="Овал 21"/>
          <p:cNvSpPr/>
          <p:nvPr/>
        </p:nvSpPr>
        <p:spPr>
          <a:xfrm>
            <a:off x="8405813" y="1406525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429625" y="2071688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715250" y="2071688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715250" y="1357313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8501063" y="1714500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572375" y="1714500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8072438" y="2214563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072438" y="1214438"/>
            <a:ext cx="428625" cy="428625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858148" y="1571612"/>
            <a:ext cx="785818" cy="78581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Ю</a:t>
            </a:r>
          </a:p>
        </p:txBody>
      </p:sp>
      <p:sp>
        <p:nvSpPr>
          <p:cNvPr id="31" name="Овал 30"/>
          <p:cNvSpPr/>
          <p:nvPr/>
        </p:nvSpPr>
        <p:spPr>
          <a:xfrm rot="2585452">
            <a:off x="6340475" y="1196975"/>
            <a:ext cx="169863" cy="460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357938" y="1357313"/>
            <a:ext cx="46037" cy="2476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 rot="19933222">
            <a:off x="6692900" y="1198563"/>
            <a:ext cx="46038" cy="33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 rot="19221648" flipH="1">
            <a:off x="5333291" y="1778341"/>
            <a:ext cx="455612" cy="8731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 rot="2352785" flipH="1">
            <a:off x="5319713" y="1398588"/>
            <a:ext cx="454025" cy="6191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786438" y="1571625"/>
            <a:ext cx="285750" cy="7143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5715000" y="1785938"/>
            <a:ext cx="71438" cy="2857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715000" y="1285875"/>
            <a:ext cx="71438" cy="2857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286375" y="1571625"/>
            <a:ext cx="285750" cy="7143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 rot="2585452">
            <a:off x="2957513" y="485775"/>
            <a:ext cx="169862" cy="4445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974975" y="646113"/>
            <a:ext cx="46038" cy="246062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 rot="19933222">
            <a:off x="3311525" y="485775"/>
            <a:ext cx="44450" cy="331788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 rot="2585452">
            <a:off x="277995" y="1837953"/>
            <a:ext cx="169863" cy="44450"/>
          </a:xfrm>
          <a:prstGeom prst="ellipse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42844" y="1857364"/>
            <a:ext cx="46037" cy="24606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 rot="19933222">
            <a:off x="717667" y="1634288"/>
            <a:ext cx="44450" cy="331787"/>
          </a:xfrm>
          <a:prstGeom prst="ellipse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 rot="2585452">
            <a:off x="8670925" y="1338263"/>
            <a:ext cx="169863" cy="4445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929688" y="1071563"/>
            <a:ext cx="46037" cy="246062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 rot="19933222">
            <a:off x="9023350" y="1338263"/>
            <a:ext cx="46038" cy="33178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 rot="2585452">
            <a:off x="2992438" y="1838325"/>
            <a:ext cx="169862" cy="4445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009900" y="1998663"/>
            <a:ext cx="46038" cy="2460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 rot="19933222">
            <a:off x="3346450" y="1838325"/>
            <a:ext cx="44450" cy="331788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 rot="19221648" flipH="1">
            <a:off x="7833621" y="992524"/>
            <a:ext cx="455612" cy="8731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 rot="2352785" flipH="1">
            <a:off x="7897813" y="565150"/>
            <a:ext cx="454025" cy="6191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 rot="20355488">
            <a:off x="8307713" y="751875"/>
            <a:ext cx="285750" cy="71437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8293100" y="952500"/>
            <a:ext cx="71438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8293100" y="452438"/>
            <a:ext cx="71438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7864475" y="738188"/>
            <a:ext cx="285750" cy="71437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 rot="19191607" flipH="1">
            <a:off x="189755" y="778210"/>
            <a:ext cx="455612" cy="87312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 rot="2352785" flipH="1">
            <a:off x="33338" y="350838"/>
            <a:ext cx="454025" cy="61912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Овал 59"/>
          <p:cNvSpPr/>
          <p:nvPr/>
        </p:nvSpPr>
        <p:spPr>
          <a:xfrm rot="16374184">
            <a:off x="571472" y="357166"/>
            <a:ext cx="285750" cy="71438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642910" y="785794"/>
            <a:ext cx="71438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428625" y="238125"/>
            <a:ext cx="71438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142844" y="571480"/>
            <a:ext cx="285750" cy="71438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Овал 63"/>
          <p:cNvSpPr/>
          <p:nvPr/>
        </p:nvSpPr>
        <p:spPr>
          <a:xfrm rot="19221648" flipH="1">
            <a:off x="2404333" y="1706903"/>
            <a:ext cx="455613" cy="8731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 rot="2352785" flipH="1">
            <a:off x="2397125" y="1279525"/>
            <a:ext cx="454025" cy="6191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863850" y="1452563"/>
            <a:ext cx="285750" cy="71437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2792413" y="1666875"/>
            <a:ext cx="71437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92413" y="1166813"/>
            <a:ext cx="71437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2363788" y="1452563"/>
            <a:ext cx="285750" cy="71437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/>
          <p:cNvSpPr/>
          <p:nvPr/>
        </p:nvSpPr>
        <p:spPr>
          <a:xfrm rot="17132579" flipH="1">
            <a:off x="5029795" y="964956"/>
            <a:ext cx="455612" cy="11014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 rot="3744122" flipH="1">
            <a:off x="4965700" y="381001"/>
            <a:ext cx="454025" cy="635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5364163" y="569913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5429256" y="785794"/>
            <a:ext cx="71438" cy="285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5292725" y="284163"/>
            <a:ext cx="71438" cy="285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 rot="1391337">
            <a:off x="4931711" y="624852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6619875" y="477838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6643688" y="1143000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5929313" y="1143000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5929313" y="428625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6715125" y="785813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5786438" y="785813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6215074" y="1285860"/>
            <a:ext cx="428625" cy="428625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6286500" y="285750"/>
            <a:ext cx="428625" cy="428625"/>
          </a:xfrm>
          <a:prstGeom prst="ellipse">
            <a:avLst/>
          </a:prstGeom>
          <a:solidFill>
            <a:srgbClr val="0070C0"/>
          </a:solidFill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6072145" y="642918"/>
            <a:ext cx="785818" cy="78581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</a:t>
            </a:r>
          </a:p>
        </p:txBody>
      </p:sp>
      <p:sp>
        <p:nvSpPr>
          <p:cNvPr id="85" name="Овал 84"/>
          <p:cNvSpPr/>
          <p:nvPr/>
        </p:nvSpPr>
        <p:spPr>
          <a:xfrm>
            <a:off x="7358082" y="1643050"/>
            <a:ext cx="46038" cy="24765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833438" y="2192338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857250" y="2857500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142875" y="2857500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142875" y="2143125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928688" y="2500313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0" y="2500313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500063" y="3000375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500063" y="2000250"/>
            <a:ext cx="428625" cy="428625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285720" y="2357430"/>
            <a:ext cx="785818" cy="78581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</a:t>
            </a:r>
          </a:p>
        </p:txBody>
      </p:sp>
      <p:sp>
        <p:nvSpPr>
          <p:cNvPr id="95" name="Овал 94"/>
          <p:cNvSpPr/>
          <p:nvPr/>
        </p:nvSpPr>
        <p:spPr>
          <a:xfrm>
            <a:off x="928662" y="1857364"/>
            <a:ext cx="46037" cy="246062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Овал 95"/>
          <p:cNvSpPr/>
          <p:nvPr/>
        </p:nvSpPr>
        <p:spPr>
          <a:xfrm rot="19221648" flipH="1">
            <a:off x="1404200" y="2564160"/>
            <a:ext cx="455613" cy="8731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Овал 96"/>
          <p:cNvSpPr/>
          <p:nvPr/>
        </p:nvSpPr>
        <p:spPr>
          <a:xfrm rot="2352785" flipH="1">
            <a:off x="1397000" y="2208213"/>
            <a:ext cx="454025" cy="6191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2000232" y="2357430"/>
            <a:ext cx="285750" cy="7143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Овал 98"/>
          <p:cNvSpPr/>
          <p:nvPr/>
        </p:nvSpPr>
        <p:spPr>
          <a:xfrm>
            <a:off x="1928794" y="2571744"/>
            <a:ext cx="71437" cy="28575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0" name="Овал 99"/>
          <p:cNvSpPr/>
          <p:nvPr/>
        </p:nvSpPr>
        <p:spPr>
          <a:xfrm>
            <a:off x="1792288" y="2095500"/>
            <a:ext cx="71437" cy="2857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1363663" y="2381250"/>
            <a:ext cx="285750" cy="7143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" name="Овал 101"/>
          <p:cNvSpPr/>
          <p:nvPr/>
        </p:nvSpPr>
        <p:spPr>
          <a:xfrm rot="19221648" flipH="1">
            <a:off x="7051675" y="2587625"/>
            <a:ext cx="455613" cy="87313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" name="Овал 102"/>
          <p:cNvSpPr/>
          <p:nvPr/>
        </p:nvSpPr>
        <p:spPr>
          <a:xfrm rot="2352785" flipH="1">
            <a:off x="6969125" y="2279650"/>
            <a:ext cx="454025" cy="61913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7435850" y="2452688"/>
            <a:ext cx="285750" cy="71437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7364413" y="2667000"/>
            <a:ext cx="71437" cy="285750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7364413" y="2166938"/>
            <a:ext cx="71437" cy="285750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6935788" y="2452688"/>
            <a:ext cx="285750" cy="71437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8" name="Овал 107"/>
          <p:cNvSpPr/>
          <p:nvPr/>
        </p:nvSpPr>
        <p:spPr>
          <a:xfrm rot="18305469">
            <a:off x="5269108" y="2488577"/>
            <a:ext cx="169863" cy="4603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" name="Овал 108"/>
          <p:cNvSpPr/>
          <p:nvPr/>
        </p:nvSpPr>
        <p:spPr>
          <a:xfrm rot="15720017">
            <a:off x="5217319" y="2545557"/>
            <a:ext cx="46037" cy="24765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" name="Овал 109"/>
          <p:cNvSpPr/>
          <p:nvPr/>
        </p:nvSpPr>
        <p:spPr>
          <a:xfrm rot="14053239">
            <a:off x="5553075" y="2386013"/>
            <a:ext cx="46037" cy="331788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1" name="Овал 110"/>
          <p:cNvSpPr/>
          <p:nvPr/>
        </p:nvSpPr>
        <p:spPr>
          <a:xfrm rot="13341665" flipH="1">
            <a:off x="4827690" y="2213776"/>
            <a:ext cx="455612" cy="87312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" name="Овал 111"/>
          <p:cNvSpPr/>
          <p:nvPr/>
        </p:nvSpPr>
        <p:spPr>
          <a:xfrm rot="18072802" flipH="1">
            <a:off x="4560545" y="1750850"/>
            <a:ext cx="454025" cy="61913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3" name="Овал 112"/>
          <p:cNvSpPr/>
          <p:nvPr/>
        </p:nvSpPr>
        <p:spPr>
          <a:xfrm rot="15720017">
            <a:off x="5072857" y="1999456"/>
            <a:ext cx="285750" cy="71437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" name="Овал 113"/>
          <p:cNvSpPr/>
          <p:nvPr/>
        </p:nvSpPr>
        <p:spPr>
          <a:xfrm rot="15720017">
            <a:off x="4897051" y="2341247"/>
            <a:ext cx="71438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5" name="Овал 114"/>
          <p:cNvSpPr/>
          <p:nvPr/>
        </p:nvSpPr>
        <p:spPr>
          <a:xfrm rot="15720017">
            <a:off x="5001419" y="1713707"/>
            <a:ext cx="71437" cy="28575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6" name="Овал 115"/>
          <p:cNvSpPr/>
          <p:nvPr/>
        </p:nvSpPr>
        <p:spPr>
          <a:xfrm rot="15720017">
            <a:off x="4412942" y="2039538"/>
            <a:ext cx="285750" cy="71438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7" name="Овал 116"/>
          <p:cNvSpPr/>
          <p:nvPr/>
        </p:nvSpPr>
        <p:spPr>
          <a:xfrm rot="2151103" flipH="1">
            <a:off x="1696888" y="553755"/>
            <a:ext cx="455613" cy="87313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8" name="Овал 117"/>
          <p:cNvSpPr/>
          <p:nvPr/>
        </p:nvSpPr>
        <p:spPr>
          <a:xfrm rot="6882240" flipH="1">
            <a:off x="2110532" y="473945"/>
            <a:ext cx="454025" cy="61912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9" name="Овал 118"/>
          <p:cNvSpPr/>
          <p:nvPr/>
        </p:nvSpPr>
        <p:spPr>
          <a:xfrm rot="4529455">
            <a:off x="2577307" y="718344"/>
            <a:ext cx="285750" cy="71437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0" name="Овал 119"/>
          <p:cNvSpPr/>
          <p:nvPr/>
        </p:nvSpPr>
        <p:spPr>
          <a:xfrm>
            <a:off x="2471738" y="671513"/>
            <a:ext cx="71437" cy="285750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1" name="Овал 120"/>
          <p:cNvSpPr/>
          <p:nvPr/>
        </p:nvSpPr>
        <p:spPr>
          <a:xfrm rot="4529455">
            <a:off x="2505869" y="432594"/>
            <a:ext cx="71438" cy="285750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" name="Овал 121"/>
          <p:cNvSpPr/>
          <p:nvPr/>
        </p:nvSpPr>
        <p:spPr>
          <a:xfrm rot="4529455">
            <a:off x="2070608" y="825905"/>
            <a:ext cx="285750" cy="71438"/>
          </a:xfrm>
          <a:prstGeom prst="ellipse">
            <a:avLst/>
          </a:prstGeom>
          <a:solidFill>
            <a:srgbClr val="55F13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Овал 122"/>
          <p:cNvSpPr/>
          <p:nvPr/>
        </p:nvSpPr>
        <p:spPr>
          <a:xfrm>
            <a:off x="2928926" y="928670"/>
            <a:ext cx="428628" cy="42862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58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5857884" y="2428868"/>
            <a:ext cx="571504" cy="500066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Овал 124"/>
          <p:cNvSpPr/>
          <p:nvPr/>
        </p:nvSpPr>
        <p:spPr>
          <a:xfrm>
            <a:off x="214282" y="1285860"/>
            <a:ext cx="428628" cy="428628"/>
          </a:xfrm>
          <a:prstGeom prst="ellipse">
            <a:avLst/>
          </a:prstGeom>
          <a:solidFill>
            <a:srgbClr val="55F13B"/>
          </a:solidFill>
          <a:ln w="158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6" name="Овал 125"/>
          <p:cNvSpPr/>
          <p:nvPr/>
        </p:nvSpPr>
        <p:spPr>
          <a:xfrm>
            <a:off x="8572528" y="428604"/>
            <a:ext cx="428628" cy="428628"/>
          </a:xfrm>
          <a:prstGeom prst="ellipse">
            <a:avLst/>
          </a:prstGeom>
          <a:solidFill>
            <a:srgbClr val="55F13B"/>
          </a:solidFill>
          <a:ln w="158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7" name="Овал 126"/>
          <p:cNvSpPr/>
          <p:nvPr/>
        </p:nvSpPr>
        <p:spPr>
          <a:xfrm>
            <a:off x="7358082" y="642918"/>
            <a:ext cx="428628" cy="42862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3500430" y="2214554"/>
            <a:ext cx="571504" cy="571504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 rot="2149859">
            <a:off x="4364939" y="2590342"/>
            <a:ext cx="480344" cy="53430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 rot="17447951">
            <a:off x="6674495" y="2780876"/>
            <a:ext cx="493877" cy="510430"/>
          </a:xfrm>
          <a:prstGeom prst="rect">
            <a:avLst/>
          </a:prstGeom>
          <a:solidFill>
            <a:srgbClr val="3EDD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1" name="Прямоугольник 130"/>
          <p:cNvSpPr/>
          <p:nvPr/>
        </p:nvSpPr>
        <p:spPr>
          <a:xfrm rot="1817353">
            <a:off x="3214688" y="1357313"/>
            <a:ext cx="357187" cy="357187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 rot="1279228">
            <a:off x="928688" y="357188"/>
            <a:ext cx="357187" cy="357187"/>
          </a:xfrm>
          <a:prstGeom prst="rect">
            <a:avLst/>
          </a:prstGeom>
          <a:solidFill>
            <a:srgbClr val="ACFAF8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 rot="19653907">
            <a:off x="2260999" y="2544597"/>
            <a:ext cx="615611" cy="632824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129" grpId="0" animBg="1"/>
      <p:bldP spid="130" grpId="0" animBg="1"/>
      <p:bldP spid="131" grpId="0" animBg="1"/>
      <p:bldP spid="132" grpId="0" animBg="1"/>
      <p:bldP spid="1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8229600" cy="136841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Загадка</a:t>
            </a:r>
            <a:br>
              <a:rPr lang="ru-RU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1285860"/>
            <a:ext cx="8122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33CC"/>
                </a:solidFill>
                <a:latin typeface="Comic Sans MS" pitchFamily="66" charset="0"/>
              </a:rPr>
              <a:t>Пушистая вата плывёт куда-то?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86050" y="2714620"/>
            <a:ext cx="38443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00B0F0"/>
                </a:solidFill>
                <a:latin typeface="Comic Sans MS" pitchFamily="66" charset="0"/>
              </a:rPr>
              <a:t>Обл</a:t>
            </a:r>
            <a:r>
              <a:rPr lang="ru-RU" sz="8000" dirty="0">
                <a:solidFill>
                  <a:srgbClr val="FF0000"/>
                </a:solidFill>
                <a:latin typeface="Comic Sans MS" pitchFamily="66" charset="0"/>
              </a:rPr>
              <a:t>а</a:t>
            </a:r>
            <a:r>
              <a:rPr lang="ru-RU" sz="8000" dirty="0">
                <a:solidFill>
                  <a:srgbClr val="00B0F0"/>
                </a:solidFill>
                <a:latin typeface="Comic Sans MS" pitchFamily="66" charset="0"/>
              </a:rPr>
              <a:t>к</a:t>
            </a:r>
            <a:r>
              <a:rPr lang="ru-RU" sz="8000" dirty="0">
                <a:solidFill>
                  <a:srgbClr val="FF0000"/>
                </a:solidFill>
                <a:latin typeface="Comic Sans MS" pitchFamily="66" charset="0"/>
              </a:rPr>
              <a:t>о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3536149" y="2678901"/>
            <a:ext cx="285752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funart.pro/uploads/posts/2021-04/thumbs/1617499171_3-p-oboi-oblako-na-belom-fone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286124"/>
            <a:ext cx="4256221" cy="340527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6248" y="3786190"/>
            <a:ext cx="1643074" cy="7143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Лексическое значение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14546" y="1643050"/>
            <a:ext cx="5214974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b="1" dirty="0">
                <a:ln w="11430">
                  <a:solidFill>
                    <a:srgbClr val="0033CC"/>
                  </a:solidFill>
                </a:ln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Скопление сгустившихся в атмосфере капель и ледяных кристаллов.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>
                <a:ln w="11430">
                  <a:solidFill>
                    <a:srgbClr val="0033CC"/>
                  </a:solidFill>
                </a:ln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Густая масса, клубы мелких частиц(пыли, дыма).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>
                <a:ln w="11430">
                  <a:solidFill>
                    <a:srgbClr val="0033CC"/>
                  </a:solidFill>
                </a:ln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Смутное, едва заметное настроение на лице.</a:t>
            </a:r>
          </a:p>
        </p:txBody>
      </p:sp>
      <p:pic>
        <p:nvPicPr>
          <p:cNvPr id="30726" name="Picture 6" descr="http://cdn.onlinewebfonts.com/svg/img_64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214290"/>
            <a:ext cx="1428728" cy="1051521"/>
          </a:xfrm>
          <a:prstGeom prst="rect">
            <a:avLst/>
          </a:prstGeom>
          <a:noFill/>
        </p:spPr>
      </p:pic>
      <p:pic>
        <p:nvPicPr>
          <p:cNvPr id="11" name="Picture 6" descr="http://cdn.onlinewebfonts.com/svg/img_64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28" cy="1051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857364"/>
            <a:ext cx="8229600" cy="1143000"/>
          </a:xfrm>
        </p:spPr>
        <p:txBody>
          <a:bodyPr/>
          <a:lstStyle/>
          <a:p>
            <a:r>
              <a:rPr lang="ru-RU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Тема урока:</a:t>
            </a:r>
            <a:r>
              <a:rPr lang="ru-RU" sz="8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6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Перенос слова.»</a:t>
            </a:r>
            <a:endParaRPr lang="ru-RU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000240"/>
            <a:ext cx="8229600" cy="1143000"/>
          </a:xfrm>
        </p:spPr>
        <p:txBody>
          <a:bodyPr/>
          <a:lstStyle/>
          <a:p>
            <a:r>
              <a:rPr lang="ru-RU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Цель:</a:t>
            </a:r>
            <a:br>
              <a:rPr lang="ru-RU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Познакомиться с правилами переноса слов</a:t>
            </a:r>
            <a:r>
              <a:rPr lang="ru-RU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5867" y="1857364"/>
            <a:ext cx="2487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6" name="Picture 1" descr="G:\Разработки 1 класс\Русский язык\Учебник русский язык\36.jpg"/>
          <p:cNvPicPr>
            <a:picLocks noChangeAspect="1" noChangeArrowheads="1"/>
          </p:cNvPicPr>
          <p:nvPr/>
        </p:nvPicPr>
        <p:blipFill>
          <a:blip r:embed="rId2"/>
          <a:srcRect l="12310" t="23203" r="1874" b="40311"/>
          <a:stretch>
            <a:fillRect/>
          </a:stretch>
        </p:blipFill>
        <p:spPr bwMode="auto">
          <a:xfrm>
            <a:off x="0" y="0"/>
            <a:ext cx="9144000" cy="5800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48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268 w 6102"/>
              <a:gd name="T1" fmla="*/ 735 h 1632"/>
              <a:gd name="T2" fmla="*/ 318 w 6102"/>
              <a:gd name="T3" fmla="*/ 620 h 1632"/>
              <a:gd name="T4" fmla="*/ 400 w 6102"/>
              <a:gd name="T5" fmla="*/ 554 h 1632"/>
              <a:gd name="T6" fmla="*/ 458 w 6102"/>
              <a:gd name="T7" fmla="*/ 513 h 1632"/>
              <a:gd name="T8" fmla="*/ 606 w 6102"/>
              <a:gd name="T9" fmla="*/ 439 h 1632"/>
              <a:gd name="T10" fmla="*/ 631 w 6102"/>
              <a:gd name="T11" fmla="*/ 415 h 1632"/>
              <a:gd name="T12" fmla="*/ 647 w 6102"/>
              <a:gd name="T13" fmla="*/ 390 h 1632"/>
              <a:gd name="T14" fmla="*/ 762 w 6102"/>
              <a:gd name="T15" fmla="*/ 332 h 1632"/>
              <a:gd name="T16" fmla="*/ 812 w 6102"/>
              <a:gd name="T17" fmla="*/ 308 h 1632"/>
              <a:gd name="T18" fmla="*/ 836 w 6102"/>
              <a:gd name="T19" fmla="*/ 291 h 1632"/>
              <a:gd name="T20" fmla="*/ 894 w 6102"/>
              <a:gd name="T21" fmla="*/ 275 h 1632"/>
              <a:gd name="T22" fmla="*/ 1272 w 6102"/>
              <a:gd name="T23" fmla="*/ 118 h 1632"/>
              <a:gd name="T24" fmla="*/ 1338 w 6102"/>
              <a:gd name="T25" fmla="*/ 77 h 1632"/>
              <a:gd name="T26" fmla="*/ 2145 w 6102"/>
              <a:gd name="T27" fmla="*/ 61 h 1632"/>
              <a:gd name="T28" fmla="*/ 2614 w 6102"/>
              <a:gd name="T29" fmla="*/ 52 h 1632"/>
              <a:gd name="T30" fmla="*/ 2663 w 6102"/>
              <a:gd name="T31" fmla="*/ 44 h 1632"/>
              <a:gd name="T32" fmla="*/ 2893 w 6102"/>
              <a:gd name="T33" fmla="*/ 11 h 1632"/>
              <a:gd name="T34" fmla="*/ 3478 w 6102"/>
              <a:gd name="T35" fmla="*/ 44 h 1632"/>
              <a:gd name="T36" fmla="*/ 3601 w 6102"/>
              <a:gd name="T37" fmla="*/ 94 h 1632"/>
              <a:gd name="T38" fmla="*/ 3905 w 6102"/>
              <a:gd name="T39" fmla="*/ 168 h 1632"/>
              <a:gd name="T40" fmla="*/ 4391 w 6102"/>
              <a:gd name="T41" fmla="*/ 176 h 1632"/>
              <a:gd name="T42" fmla="*/ 4473 w 6102"/>
              <a:gd name="T43" fmla="*/ 217 h 1632"/>
              <a:gd name="T44" fmla="*/ 4580 w 6102"/>
              <a:gd name="T45" fmla="*/ 225 h 1632"/>
              <a:gd name="T46" fmla="*/ 4630 w 6102"/>
              <a:gd name="T47" fmla="*/ 258 h 1632"/>
              <a:gd name="T48" fmla="*/ 4704 w 6102"/>
              <a:gd name="T49" fmla="*/ 340 h 1632"/>
              <a:gd name="T50" fmla="*/ 4909 w 6102"/>
              <a:gd name="T51" fmla="*/ 398 h 1632"/>
              <a:gd name="T52" fmla="*/ 4951 w 6102"/>
              <a:gd name="T53" fmla="*/ 415 h 1632"/>
              <a:gd name="T54" fmla="*/ 5206 w 6102"/>
              <a:gd name="T55" fmla="*/ 431 h 1632"/>
              <a:gd name="T56" fmla="*/ 5271 w 6102"/>
              <a:gd name="T57" fmla="*/ 480 h 1632"/>
              <a:gd name="T58" fmla="*/ 5288 w 6102"/>
              <a:gd name="T59" fmla="*/ 497 h 1632"/>
              <a:gd name="T60" fmla="*/ 5321 w 6102"/>
              <a:gd name="T61" fmla="*/ 546 h 1632"/>
              <a:gd name="T62" fmla="*/ 5378 w 6102"/>
              <a:gd name="T63" fmla="*/ 587 h 1632"/>
              <a:gd name="T64" fmla="*/ 5477 w 6102"/>
              <a:gd name="T65" fmla="*/ 628 h 1632"/>
              <a:gd name="T66" fmla="*/ 5527 w 6102"/>
              <a:gd name="T67" fmla="*/ 645 h 1632"/>
              <a:gd name="T68" fmla="*/ 5658 w 6102"/>
              <a:gd name="T69" fmla="*/ 719 h 1632"/>
              <a:gd name="T70" fmla="*/ 5757 w 6102"/>
              <a:gd name="T71" fmla="*/ 793 h 1632"/>
              <a:gd name="T72" fmla="*/ 5946 w 6102"/>
              <a:gd name="T73" fmla="*/ 834 h 1632"/>
              <a:gd name="T74" fmla="*/ 3214 w 6102"/>
              <a:gd name="T75" fmla="*/ 916 h 1632"/>
              <a:gd name="T76" fmla="*/ 1840 w 6102"/>
              <a:gd name="T77" fmla="*/ 892 h 1632"/>
              <a:gd name="T78" fmla="*/ 1223 w 6102"/>
              <a:gd name="T79" fmla="*/ 884 h 1632"/>
              <a:gd name="T80" fmla="*/ 277 w 6102"/>
              <a:gd name="T81" fmla="*/ 744 h 1632"/>
              <a:gd name="T82" fmla="*/ 268 w 6102"/>
              <a:gd name="T83" fmla="*/ 719 h 1632"/>
              <a:gd name="T84" fmla="*/ 268 w 6102"/>
              <a:gd name="T85" fmla="*/ 735 h 16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02"/>
              <a:gd name="T130" fmla="*/ 0 h 1632"/>
              <a:gd name="T131" fmla="*/ 6102 w 6102"/>
              <a:gd name="T132" fmla="*/ 1632 h 16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2" name="Picture 20" descr="7182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 bwMode="auto">
          <a:xfrm>
            <a:off x="900113" y="836613"/>
            <a:ext cx="7129462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 rotWithShape="1">
            <a:gsLst>
              <a:gs pos="0">
                <a:srgbClr val="6666FF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35" name="Picture 23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7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8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29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0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Ins0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Ins31"/>
          <p:cNvPicPr>
            <a:picLocks noChangeAspect="1" noChangeArrowheads="1" noCrop="1"/>
          </p:cNvPicPr>
          <p:nvPr/>
        </p:nvPicPr>
        <p:blipFill>
          <a:blip r:embed="rId7">
            <a:lum bright="-12000"/>
          </a:blip>
          <a:srcRect/>
          <a:stretch>
            <a:fillRect/>
          </a:stretch>
        </p:blipFill>
        <p:spPr bwMode="auto">
          <a:xfrm rot="-718568">
            <a:off x="5292725" y="234950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48" name="AutoShape 36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52" name="Line 40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6" name="Line 44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61" name="Picture 4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2" name="Picture 50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3" name="Picture 51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4" name="Picture 52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5" name="Picture 53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6366 C 0.04115 -0.08912 0.11059 -0.03796 0.12969 0.05046 C 0.14844 0.13866 0.11007 0.23125 0.0441 0.25671 C -0.02204 0.28264 -0.09166 0.23148 -0.11059 0.14259 C -0.12951 0.05486 -0.09132 -0.03819 -0.025 -0.06366 Z " pathEditMode="relative" rAng="-962626" ptsTypes="fffff">
                                      <p:cBhvr>
                                        <p:cTn id="109" dur="2000" spd="-100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1"/>
                </p:tgtEl>
              </p:cMediaNode>
            </p:audio>
          </p:childTnLst>
        </p:cTn>
      </p:par>
    </p:tnLst>
    <p:bldLst>
      <p:bldP spid="13315" grpId="0" animBg="1"/>
      <p:bldP spid="13315" grpId="1" animBg="1"/>
      <p:bldP spid="13315" grpId="2" animBg="1"/>
      <p:bldP spid="13348" grpId="0" animBg="1"/>
      <p:bldP spid="13349" grpId="0" animBg="1"/>
      <p:bldP spid="13350" grpId="0" animBg="1"/>
      <p:bldP spid="13350" grpId="1" animBg="1"/>
      <p:bldP spid="13333" grpId="0" animBg="1"/>
      <p:bldP spid="13333" grpId="1" animBg="1"/>
      <p:bldP spid="13352" grpId="0" animBg="1"/>
      <p:bldP spid="13352" grpId="1" animBg="1"/>
      <p:bldP spid="13353" grpId="0" animBg="1"/>
      <p:bldP spid="13353" grpId="1" animBg="1"/>
      <p:bldP spid="13354" grpId="0" animBg="1"/>
      <p:bldP spid="13354" grpId="1" animBg="1"/>
      <p:bldP spid="13355" grpId="0" animBg="1"/>
      <p:bldP spid="13355" grpId="1" animBg="1"/>
      <p:bldP spid="13356" grpId="0" animBg="1"/>
      <p:bldP spid="13356" grpId="1" animBg="1"/>
      <p:bldP spid="13358" grpId="0" animBg="1"/>
      <p:bldP spid="1335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71546"/>
            <a:ext cx="8643966" cy="4143404"/>
          </a:xfrm>
        </p:spPr>
        <p:txBody>
          <a:bodyPr/>
          <a:lstStyle/>
          <a:p>
            <a:r>
              <a:rPr lang="ru-RU" sz="4800" b="1" i="1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Перенос веди толково,</a:t>
            </a:r>
            <a:br>
              <a:rPr lang="ru-RU" sz="4800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i="1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Чтобы дело шло на лад,</a:t>
            </a:r>
            <a:br>
              <a:rPr lang="ru-RU" sz="4800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i="1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Раздели на слоги слово</a:t>
            </a:r>
            <a:br>
              <a:rPr lang="ru-RU" sz="4800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i="1" dirty="0">
                <a:solidFill>
                  <a:srgbClr val="0033CC"/>
                </a:solidFill>
                <a:latin typeface="Calibri" pitchFamily="34" charset="0"/>
                <a:cs typeface="Calibri" pitchFamily="34" charset="0"/>
              </a:rPr>
              <a:t>Как на дольки </a:t>
            </a:r>
            <a:r>
              <a:rPr lang="ru-RU" sz="4800" b="1" i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шо-ко-лад</a:t>
            </a:r>
            <a:r>
              <a:rPr lang="ru-RU" sz="4800" b="1" i="1" dirty="0">
                <a:ln>
                  <a:solidFill>
                    <a:srgbClr val="0033CC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.</a:t>
            </a:r>
            <a:br>
              <a:rPr lang="ru-RU" sz="4800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1754" name="Picture 10" descr="https://www.kissfm.es/wp-content/uploads/2012/12/1206311561-20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143380"/>
            <a:ext cx="3429024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00174"/>
            <a:ext cx="8715404" cy="3214710"/>
          </a:xfrm>
        </p:spPr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Рефлексия – </a:t>
            </a:r>
            <a:br>
              <a:rPr lang="ru-RU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Оцените свою деятельность на уроке.</a:t>
            </a:r>
            <a:br>
              <a:rPr lang="ru-RU" sz="6000" dirty="0"/>
            </a:br>
            <a:endParaRPr lang="ru-RU" sz="6000" dirty="0">
              <a:latin typeface="Comic Sans MS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3062AC-86FD-4938-B3E3-671C64336405}" type="datetime1">
              <a:rPr lang="ru-RU" smtClean="0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E22D2-F6DA-4655-9A41-31657A1611A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050" name="Picture 26" descr="https://i.pinimg.com/736x/fe/04/64/fe04647bcba783e60e3b883cb3a69e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4035446"/>
            <a:ext cx="2000232" cy="1804558"/>
          </a:xfrm>
          <a:prstGeom prst="rect">
            <a:avLst/>
          </a:prstGeom>
          <a:noFill/>
        </p:spPr>
      </p:pic>
      <p:pic>
        <p:nvPicPr>
          <p:cNvPr id="1054" name="Picture 30" descr="https://damion.club/uploads/posts/2022-09/1664282722_3-damion-club-p-glaza-dlya-arta-robloks-pinterest-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усский язык-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русский язык-3</Template>
  <TotalTime>436</TotalTime>
  <Words>127</Words>
  <Application>Microsoft Office PowerPoint</Application>
  <PresentationFormat>Экран (4:3)</PresentationFormat>
  <Paragraphs>32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Comic Sans MS</vt:lpstr>
      <vt:lpstr>русский язык-3</vt:lpstr>
      <vt:lpstr>Урок русского языка в  1 «Ж» классе  МБОУ СОШ№8 Строганова А.В.</vt:lpstr>
      <vt:lpstr>Загадка </vt:lpstr>
      <vt:lpstr>Лексическое значение</vt:lpstr>
      <vt:lpstr>Тема урока: «Перенос слова.»</vt:lpstr>
      <vt:lpstr>Цель: Познакомиться с правилами переноса слов.</vt:lpstr>
      <vt:lpstr>Презентация PowerPoint</vt:lpstr>
      <vt:lpstr>Презентация PowerPoint</vt:lpstr>
      <vt:lpstr>Перенос веди толково, Чтобы дело шло на лад, Раздели на слоги слово Как на дольки шо-ко-лад. </vt:lpstr>
      <vt:lpstr>Рефлексия –  Оцените свою деятельность на уроке. 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 1 классе «Г»</dc:title>
  <dc:creator>User</dc:creator>
  <cp:lastModifiedBy>анна строганова</cp:lastModifiedBy>
  <cp:revision>54</cp:revision>
  <dcterms:created xsi:type="dcterms:W3CDTF">2013-04-10T18:26:16Z</dcterms:created>
  <dcterms:modified xsi:type="dcterms:W3CDTF">2024-03-15T16:55:34Z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932873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