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metadata/thumbnail" Target="docProps/thumbnail0.jpeg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1"/>
  </p:notesMasterIdLst>
  <p:handoutMasterIdLst>
    <p:handoutMasterId r:id="rId12"/>
  </p:handoutMasterIdLst>
  <p:sldIdLst>
    <p:sldId id="259" r:id="rId3"/>
    <p:sldId id="260" r:id="rId4"/>
    <p:sldId id="279" r:id="rId5"/>
    <p:sldId id="270" r:id="rId6"/>
    <p:sldId id="273" r:id="rId7"/>
    <p:sldId id="276" r:id="rId8"/>
    <p:sldId id="278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BEBEB"/>
    <a:srgbClr val="376092"/>
    <a:srgbClr val="7F7F7F"/>
    <a:srgbClr val="825809"/>
    <a:srgbClr val="FFFFFF"/>
    <a:srgbClr val="4D822A"/>
    <a:srgbClr val="ABB1B0"/>
    <a:srgbClr val="ACACB0"/>
    <a:srgbClr val="A8A9B4"/>
    <a:srgbClr val="87F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5" autoAdjust="0"/>
    <p:restoredTop sz="96879" autoAdjust="0"/>
  </p:normalViewPr>
  <p:slideViewPr>
    <p:cSldViewPr snapToGrid="0">
      <p:cViewPr varScale="1">
        <p:scale>
          <a:sx n="76" d="100"/>
          <a:sy n="76" d="100"/>
        </p:scale>
        <p:origin x="34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-321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z="1000" smtClean="0">
                <a:latin typeface="Arial" pitchFamily="34" charset="0"/>
                <a:cs typeface="Arial" pitchFamily="34" charset="0"/>
              </a:rPr>
              <a:t>© Duarte Design, Inc. 2009</a:t>
            </a:r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37EAF2-1DE3-4AC2-BC82-3EF63BED91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915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1A8ED9-A90F-43A0-A471-4F79F54F87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z="100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© Duarte Design, Inc. 2009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787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8556" y="1660163"/>
            <a:ext cx="4067175" cy="1470025"/>
          </a:xfrm>
        </p:spPr>
        <p:txBody>
          <a:bodyPr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1618" y="3337563"/>
            <a:ext cx="3381376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ru-RU" smtClean="0"/>
              <a:pPr/>
              <a:t>‹#›</a:t>
            </a:fld>
            <a:endParaRPr lang="ru-RU"/>
          </a:p>
        </p:txBody>
      </p:sp>
    </p:spTree>
    <p:extLst/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ru-RU" smtClean="0"/>
              <a:pPr/>
              <a:t>‹#›</a:t>
            </a:fld>
            <a:endParaRPr lang="ru-RU"/>
          </a:p>
        </p:txBody>
      </p:sp>
    </p:spTree>
    <p:extLst/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ru-RU" smtClean="0"/>
              <a:pPr/>
              <a:t>‹#›</a:t>
            </a:fld>
            <a:endParaRPr lang="ru-RU"/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ru-RU" smtClean="0"/>
              <a:pPr/>
              <a:t>‹#›</a:t>
            </a:fld>
            <a:endParaRPr lang="ru-RU"/>
          </a:p>
        </p:txBody>
      </p:sp>
    </p:spTree>
    <p:extLst/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ru-RU" smtClean="0"/>
              <a:pPr/>
              <a:t>‹#›</a:t>
            </a:fld>
            <a:endParaRPr lang="ru-RU"/>
          </a:p>
        </p:txBody>
      </p: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ru-RU" smtClean="0"/>
              <a:pPr/>
              <a:t>‹#›</a:t>
            </a:fld>
            <a:endParaRPr lang="ru-RU"/>
          </a:p>
        </p:txBody>
      </p:sp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ru-RU" smtClean="0"/>
              <a:pPr/>
              <a:t>‹#›</a:t>
            </a:fld>
            <a:endParaRPr lang="ru-RU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ru-RU" smtClean="0"/>
              <a:pPr/>
              <a:t>‹#›</a:t>
            </a:fld>
            <a:endParaRPr lang="ru-RU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ru-RU" smtClean="0"/>
              <a:pPr/>
              <a:t>‹#›</a:t>
            </a:fld>
            <a:endParaRPr lang="ru-RU"/>
          </a:p>
        </p:txBody>
      </p:sp>
    </p:spTree>
    <p:extLst/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D2693C-57C3-4914-8E69-D777D6AA2CC8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59C21E-1789-4DE4-A292-CBB5A0C2C9F9}" type="slidenum">
              <a:rPr lang="ru-RU" smtClean="0"/>
              <a:pPr/>
              <a:t>‹#›</a:t>
            </a:fld>
            <a:endParaRPr lang="ru-RU"/>
          </a:p>
        </p:txBody>
      </p: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2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9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pic>
        <p:nvPicPr>
          <p:cNvPr id="3080" name="Picture 8" descr="C:\Users\malves\AppData\Local\Microsoft\Windows\Temporary Internet Files\Content.IE5\VMPI2ZGA\00438771[1].jpg"/>
          <p:cNvPicPr>
            <a:picLocks noChangeAspect="1" noChangeArrowheads="1"/>
          </p:cNvPicPr>
          <p:nvPr/>
        </p:nvPicPr>
        <p:blipFill rotWithShape="1"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240" r="100000"/>
                    </a14:imgEffect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4263"/>
          <a:stretch/>
        </p:blipFill>
        <p:spPr bwMode="auto">
          <a:xfrm>
            <a:off x="5551714" y="3085902"/>
            <a:ext cx="3592286" cy="3772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/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0445" y="1267107"/>
            <a:ext cx="8543109" cy="2598328"/>
          </a:xfrm>
        </p:spPr>
        <p:txBody>
          <a:bodyPr>
            <a:noAutofit/>
          </a:bodyPr>
          <a:lstStyle/>
          <a:p>
            <a:r>
              <a:rPr lang="ru-RU" sz="7200" dirty="0" smtClean="0"/>
              <a:t>Человек в статике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115328" cy="500050"/>
          </a:xfrm>
        </p:spPr>
        <p:txBody>
          <a:bodyPr>
            <a:normAutofit fontScale="90000"/>
          </a:bodyPr>
          <a:lstStyle/>
          <a:p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76" y="780342"/>
            <a:ext cx="4077381" cy="39871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7239" y="780342"/>
            <a:ext cx="3438442" cy="4907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942" y="402073"/>
            <a:ext cx="6261135" cy="605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45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2084380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Пропорции всякого живого организма, развиваясь, меняются. Пропорции ребенка отличаются от пропорций взрослого человека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У взрослого размер головы 1/7, 1/8 всего роста, а у ребенка 4-5 лет ¼ или 1/5 часть.</a:t>
            </a:r>
            <a:endParaRPr lang="ru-RU" dirty="0"/>
          </a:p>
        </p:txBody>
      </p:sp>
      <p:pic>
        <p:nvPicPr>
          <p:cNvPr id="17410" name="Picture 2" descr="http://escortssolas.com/data/569a7302b57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955" y="2325189"/>
            <a:ext cx="6760044" cy="45328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6199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 Голова</a:t>
            </a:r>
          </a:p>
          <a:p>
            <a:r>
              <a:rPr lang="ru-RU" dirty="0" smtClean="0"/>
              <a:t>2. Грудь</a:t>
            </a:r>
          </a:p>
          <a:p>
            <a:r>
              <a:rPr lang="ru-RU" dirty="0" smtClean="0"/>
              <a:t>3. Пупок, локти, талия</a:t>
            </a:r>
          </a:p>
          <a:p>
            <a:r>
              <a:rPr lang="ru-RU" dirty="0" smtClean="0"/>
              <a:t>4. Середина, запястья, бедра</a:t>
            </a:r>
          </a:p>
          <a:p>
            <a:r>
              <a:rPr lang="ru-RU" dirty="0" smtClean="0"/>
              <a:t>5. Пальцы и середина бедра</a:t>
            </a:r>
          </a:p>
          <a:p>
            <a:r>
              <a:rPr lang="ru-RU" dirty="0" smtClean="0"/>
              <a:t>6. Колено</a:t>
            </a:r>
          </a:p>
          <a:p>
            <a:r>
              <a:rPr lang="ru-RU" dirty="0" smtClean="0"/>
              <a:t>7. Середина голени </a:t>
            </a:r>
          </a:p>
          <a:p>
            <a:r>
              <a:rPr lang="ru-RU" dirty="0" smtClean="0"/>
              <a:t>8. Подошвы ног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ропорции человеческого те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954" y="378823"/>
            <a:ext cx="2521132" cy="6186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132" y="273050"/>
            <a:ext cx="3230382" cy="11620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2069" y="273050"/>
            <a:ext cx="8725988" cy="585311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Разница между женской и мужской фигурой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25142" y="1121592"/>
            <a:ext cx="3008313" cy="4691063"/>
          </a:xfrm>
        </p:spPr>
        <p:txBody>
          <a:bodyPr/>
          <a:lstStyle/>
          <a:p>
            <a:r>
              <a:rPr lang="ru-RU" dirty="0" smtClean="0"/>
              <a:t>- Плечи мужчин обычно шире. (ширина плеч составляет две высоты головы для мужчин и две ширины головы для женщин).</a:t>
            </a:r>
          </a:p>
          <a:p>
            <a:r>
              <a:rPr lang="ru-RU" dirty="0" smtClean="0"/>
              <a:t>-Мужчины имеют более узкие бедра, в две ширины головы, а женщины — в две с половиной ширины головы;</a:t>
            </a:r>
          </a:p>
          <a:p>
            <a:pPr>
              <a:buFontTx/>
              <a:buChar char="-"/>
            </a:pPr>
            <a:r>
              <a:rPr lang="ru-RU" dirty="0" smtClean="0"/>
              <a:t>Ноги и руки у женщин обычно короче, чем у мужчин;</a:t>
            </a:r>
          </a:p>
          <a:p>
            <a:pPr>
              <a:buFontTx/>
              <a:buChar char="-"/>
            </a:pPr>
            <a:r>
              <a:rPr lang="ru-RU" dirty="0" smtClean="0"/>
              <a:t>Женские запястья  тоньше, ладони меньше;</a:t>
            </a:r>
          </a:p>
          <a:p>
            <a:pPr>
              <a:buFontTx/>
              <a:buChar char="-"/>
            </a:pPr>
            <a:r>
              <a:rPr lang="ru-RU" dirty="0" smtClean="0"/>
              <a:t>Бедра женщины короче мужских, </a:t>
            </a:r>
          </a:p>
          <a:p>
            <a:endParaRPr lang="ru-RU" dirty="0"/>
          </a:p>
        </p:txBody>
      </p:sp>
      <p:pic>
        <p:nvPicPr>
          <p:cNvPr id="32770" name="Picture 2" descr="C:\Users\Антон\Desktop\3adab91174bb6ed541070c041725fab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085" y="1002574"/>
            <a:ext cx="4752975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9" name="Picture 3" descr="C:\Users\Антон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215" y="324778"/>
            <a:ext cx="5889716" cy="6533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8" name="Rectangle 14"/>
          <p:cNvSpPr>
            <a:spLocks noChangeArrowheads="1"/>
          </p:cNvSpPr>
          <p:nvPr/>
        </p:nvSpPr>
        <p:spPr bwMode="auto">
          <a:xfrm>
            <a:off x="142844" y="571480"/>
            <a:ext cx="8358246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Строение</a:t>
            </a:r>
            <a:endParaRPr kumimoji="0" lang="ru-RU" sz="20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создать что-то, нужно понять его строение. Если вы хотите изобразить человеческое тело, нужно немного знать особенности его строения.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Скелет</a:t>
            </a:r>
            <a:endParaRPr kumimoji="0" lang="ru-RU" sz="16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Скелет, как вы знаете, составляет основу тела. Схематические человечки уже показали нам кое-что. Но нам нужно познакомиться с человеческим телом поближе.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части человеческого тела: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6877" name="Рисунок 48" descr="http://biblioteka.teatr-obraz.ru/files/image/Chelovek/2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214554"/>
            <a:ext cx="3786214" cy="4417250"/>
          </a:xfrm>
          <a:prstGeom prst="rect">
            <a:avLst/>
          </a:prstGeom>
          <a:noFill/>
        </p:spPr>
      </p:pic>
      <p:sp>
        <p:nvSpPr>
          <p:cNvPr id="36879" name="Rectangle 15"/>
          <p:cNvSpPr>
            <a:spLocks noChangeArrowheads="1"/>
          </p:cNvSpPr>
          <p:nvPr/>
        </p:nvSpPr>
        <p:spPr bwMode="auto">
          <a:xfrm>
            <a:off x="500034" y="2143117"/>
            <a:ext cx="35719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 спереди: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голова (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черный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грудная клетка (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голубой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позвоночник (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голубой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таз (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голубой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суставы (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красный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руки (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зеленый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кисти (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зеленый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ноги (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зеленый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стопы (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зеленый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2714561">
  <a:themeElements>
    <a:clrScheme name="Duarte's Five Rules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08CFEE"/>
      </a:accent1>
      <a:accent2>
        <a:srgbClr val="F0AA26"/>
      </a:accent2>
      <a:accent3>
        <a:srgbClr val="5DA01F"/>
      </a:accent3>
      <a:accent4>
        <a:srgbClr val="F3EACD"/>
      </a:accent4>
      <a:accent5>
        <a:srgbClr val="4BACC6"/>
      </a:accent5>
      <a:accent6>
        <a:srgbClr val="F79646"/>
      </a:accent6>
      <a:hlink>
        <a:srgbClr val="F0AA26"/>
      </a:hlink>
      <a:folHlink>
        <a:srgbClr val="08CFE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69A4C65-DB6B-45C4-82C5-8B94253892D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TS102714561</Template>
  <TotalTime>0</TotalTime>
  <Words>208</Words>
  <Application>Microsoft Office PowerPoint</Application>
  <PresentationFormat>Экран (4:3)</PresentationFormat>
  <Paragraphs>43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TS102714561</vt:lpstr>
      <vt:lpstr>Человек в статике</vt:lpstr>
      <vt:lpstr> </vt:lpstr>
      <vt:lpstr>Презентация PowerPoint</vt:lpstr>
      <vt:lpstr>Пропорции всякого живого организма, развиваясь, меняются. Пропорции ребенка отличаются от пропорций взрослого человека.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2013-07-25T04:52:27Z</dcterms:created>
  <dcterms:modified xsi:type="dcterms:W3CDTF">2022-12-19T18:07:28Z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TC027145619991</vt:lpwstr>
  </property>
</Properties>
</file>