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74" r:id="rId12"/>
    <p:sldId id="272" r:id="rId13"/>
    <p:sldId id="269" r:id="rId14"/>
    <p:sldId id="270" r:id="rId15"/>
    <p:sldId id="257" r:id="rId16"/>
    <p:sldId id="273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58" r:id="rId25"/>
    <p:sldId id="259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775-26B0-4A09-A959-A1475C06DC10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C1BD3-88A3-4D25-896A-73F3AD2198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775-26B0-4A09-A959-A1475C06DC10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C1BD3-88A3-4D25-896A-73F3AD2198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775-26B0-4A09-A959-A1475C06DC10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C1BD3-88A3-4D25-896A-73F3AD2198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775-26B0-4A09-A959-A1475C06DC10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C1BD3-88A3-4D25-896A-73F3AD2198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775-26B0-4A09-A959-A1475C06DC10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C1BD3-88A3-4D25-896A-73F3AD2198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775-26B0-4A09-A959-A1475C06DC10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C1BD3-88A3-4D25-896A-73F3AD2198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775-26B0-4A09-A959-A1475C06DC10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C1BD3-88A3-4D25-896A-73F3AD2198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775-26B0-4A09-A959-A1475C06DC10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C1BD3-88A3-4D25-896A-73F3AD2198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775-26B0-4A09-A959-A1475C06DC10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C1BD3-88A3-4D25-896A-73F3AD2198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775-26B0-4A09-A959-A1475C06DC10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C1BD3-88A3-4D25-896A-73F3AD2198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775-26B0-4A09-A959-A1475C06DC10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C1BD3-88A3-4D25-896A-73F3AD2198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6775-26B0-4A09-A959-A1475C06DC10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C1BD3-88A3-4D25-896A-73F3AD2198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85723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1600" dirty="0" smtClean="0"/>
              <a:t>МУНИЦИПАЛЬНОЕ БЮДЖЕТНОЕ ДОШКОЛЬНОЕ ОБРАЗОВАТЕЛЬНОЕ УЧРЕЖДЕНИЕ (ЯСЛИ-САД) № 13 «СКАЗКА»</a:t>
            </a:r>
            <a:br>
              <a:rPr lang="ru-RU" sz="1600" dirty="0" smtClean="0"/>
            </a:br>
            <a:r>
              <a:rPr lang="ru-RU" sz="1600" dirty="0" smtClean="0"/>
              <a:t>МУНИЦИПАЛЬНОГО ОБРАЗОВАНИЯ ГОРОДСКОЙ ОКРУГ КРАСНОПЕРЕКОПСК РЕСПУБЛИКИ КРЫМ</a:t>
            </a:r>
            <a:br>
              <a:rPr lang="ru-RU" sz="1600" dirty="0" smtClean="0"/>
            </a:br>
            <a:r>
              <a:rPr lang="ru-RU" sz="1600" dirty="0" smtClean="0"/>
              <a:t>(МБДОУ (ЯСЛИ-САД) № 13 «СКАЗКА»)</a:t>
            </a:r>
            <a:br>
              <a:rPr lang="ru-RU" sz="1600" dirty="0" smtClean="0"/>
            </a:br>
            <a:r>
              <a:rPr lang="ru-RU" sz="1600" dirty="0" smtClean="0"/>
              <a:t>Микрорайон 1, дом 2, г. Красноперекопск Республики Крым, Россия 296000</a:t>
            </a:r>
            <a:br>
              <a:rPr lang="ru-RU" sz="1600" dirty="0" smtClean="0"/>
            </a:br>
            <a:r>
              <a:rPr lang="ru-RU" sz="1600" dirty="0" smtClean="0"/>
              <a:t>Тел</a:t>
            </a:r>
            <a:r>
              <a:rPr lang="en-US" sz="1600" dirty="0" smtClean="0"/>
              <a:t>. (36565) 3-17-23, e-mail: skazkakrp@crimeaedu.ru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/>
              <a:t> 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80" y="2571744"/>
            <a:ext cx="6072230" cy="157163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«Экологическая тропа на территории детского сада (проект и его реализация) из опыта работы» 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Формы реализации проекта: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Разработка экологической тропы, оформление карты экологической тропы;</a:t>
            </a:r>
          </a:p>
          <a:p>
            <a:r>
              <a:rPr lang="ru-RU" dirty="0" smtClean="0"/>
              <a:t>ОД </a:t>
            </a:r>
            <a:r>
              <a:rPr lang="ru-RU" dirty="0"/>
              <a:t>на экологической тропе;</a:t>
            </a:r>
          </a:p>
          <a:p>
            <a:r>
              <a:rPr lang="ru-RU" dirty="0"/>
              <a:t>Использование сказочного персонажа;</a:t>
            </a:r>
          </a:p>
          <a:p>
            <a:r>
              <a:rPr lang="ru-RU" dirty="0"/>
              <a:t>Эксперименты, опыты, решение проблемных ситуаций;</a:t>
            </a:r>
          </a:p>
          <a:p>
            <a:r>
              <a:rPr lang="ru-RU" dirty="0"/>
              <a:t>Практическая деятельность;</a:t>
            </a:r>
          </a:p>
          <a:p>
            <a:r>
              <a:rPr lang="ru-RU" dirty="0"/>
              <a:t>Наблюдение за живой и неживой природой;</a:t>
            </a:r>
          </a:p>
          <a:p>
            <a:r>
              <a:rPr lang="ru-RU" dirty="0"/>
              <a:t>Дидактические, настольные экологические игры;</a:t>
            </a:r>
          </a:p>
          <a:p>
            <a:r>
              <a:rPr lang="ru-RU" dirty="0"/>
              <a:t>Продуктивная деятельность (рисование, поделки из природного материала);</a:t>
            </a:r>
          </a:p>
          <a:p>
            <a:r>
              <a:rPr lang="ru-RU" dirty="0"/>
              <a:t>Труд в природе;</a:t>
            </a:r>
          </a:p>
          <a:p>
            <a:r>
              <a:rPr lang="ru-RU" dirty="0"/>
              <a:t>Чтение художественной литературы о природе, рассматривание энциклопедий, обучающие презентации.</a:t>
            </a:r>
          </a:p>
        </p:txBody>
      </p:sp>
    </p:spTree>
    <p:extLst>
      <p:ext uri="{BB962C8B-B14F-4D97-AF65-F5344CB8AC3E}">
        <p14:creationId xmlns:p14="http://schemas.microsoft.com/office/powerpoint/2010/main" xmlns="" val="19856710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482"/>
            <a:ext cx="8229600" cy="1143000"/>
          </a:xfrm>
        </p:spPr>
        <p:txBody>
          <a:bodyPr/>
          <a:lstStyle/>
          <a:p>
            <a:r>
              <a:rPr lang="ru-RU" dirty="0" smtClean="0"/>
              <a:t>Работа с педагогами</a:t>
            </a:r>
            <a:endParaRPr lang="ru-RU" dirty="0"/>
          </a:p>
        </p:txBody>
      </p:sp>
      <p:pic>
        <p:nvPicPr>
          <p:cNvPr id="7170" name="Picture 2" descr="C:\Users\Админ\Downloads\169857720432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780928"/>
            <a:ext cx="499255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8840"/>
            <a:ext cx="3445292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49486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Админ\Downloads\16985772043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9581" y="3072996"/>
            <a:ext cx="2844838" cy="380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167" y="0"/>
            <a:ext cx="4568807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Users\Админ\Downloads\169857720369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0"/>
            <a:ext cx="3563889" cy="37890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51251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ownloads\169857553693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047" y="1412776"/>
            <a:ext cx="8773145" cy="492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405705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дмин\Downloads\169857553686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65" y="32860"/>
            <a:ext cx="5195977" cy="461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Админ\Downloads\16985772044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81741"/>
            <a:ext cx="3957194" cy="52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06033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Экологические тропы в групповых</a:t>
            </a:r>
            <a:endParaRPr lang="ru-RU" dirty="0"/>
          </a:p>
        </p:txBody>
      </p:sp>
      <p:pic>
        <p:nvPicPr>
          <p:cNvPr id="3075" name="Picture 3" descr="C:\Users\SMART\AppData\Local\Temp\Rar$DIa0.218\IMG_20211115_1308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12776"/>
            <a:ext cx="3563888" cy="2675999"/>
          </a:xfrm>
          <a:prstGeom prst="rect">
            <a:avLst/>
          </a:prstGeom>
          <a:noFill/>
        </p:spPr>
      </p:pic>
      <p:pic>
        <p:nvPicPr>
          <p:cNvPr id="3076" name="Picture 4" descr="C:\Users\SMART\AppData\Local\Temp\Rar$DIa0.614\IMG_20211115_1309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149080"/>
            <a:ext cx="3489462" cy="2620115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8528" y="2919413"/>
            <a:ext cx="2944813" cy="393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5529" y="1052736"/>
            <a:ext cx="2670175" cy="356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Админ\Downloads\16985772040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8542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Админ\Downloads\169857720441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5411" y="2204864"/>
            <a:ext cx="3431540" cy="458660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4683" y="0"/>
            <a:ext cx="3011487" cy="401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2750" y="4097012"/>
            <a:ext cx="3651250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074020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на территории детского сада</a:t>
            </a:r>
            <a:endParaRPr lang="ru-RU" dirty="0"/>
          </a:p>
        </p:txBody>
      </p:sp>
      <p:pic>
        <p:nvPicPr>
          <p:cNvPr id="8194" name="Picture 2" descr="C:\Users\Админ\Downloads\16985772042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24744"/>
            <a:ext cx="5105540" cy="3829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31164"/>
            <a:ext cx="3206750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3300" y="2748414"/>
            <a:ext cx="3060700" cy="408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045360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Админ\Downloads\16985772054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2735859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5" y="116632"/>
            <a:ext cx="6560209" cy="3689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867953"/>
            <a:ext cx="3888432" cy="2917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509752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\Downloads\16985772052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7" y="1826"/>
            <a:ext cx="5288023" cy="396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6442" y="260648"/>
            <a:ext cx="3933583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76675"/>
            <a:ext cx="3968750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3170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579296" cy="648072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Авторы проекта</a:t>
            </a:r>
            <a:r>
              <a:rPr lang="ru-RU" dirty="0" smtClean="0"/>
              <a:t>: </a:t>
            </a:r>
            <a:r>
              <a:rPr lang="ru-RU" dirty="0" err="1" smtClean="0"/>
              <a:t>Абдукадырова</a:t>
            </a:r>
            <a:r>
              <a:rPr lang="ru-RU" dirty="0" smtClean="0"/>
              <a:t> И. В.,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</a:t>
            </a:r>
            <a:r>
              <a:rPr lang="ru-RU" dirty="0" err="1" smtClean="0"/>
              <a:t>Карпушина</a:t>
            </a:r>
            <a:r>
              <a:rPr lang="ru-RU" dirty="0" smtClean="0"/>
              <a:t> К. Н.,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воспитатели ДОУ № 13</a:t>
            </a:r>
          </a:p>
          <a:p>
            <a:pPr marL="0" indent="0">
              <a:buNone/>
            </a:pPr>
            <a:r>
              <a:rPr lang="ru-RU" b="1" dirty="0" smtClean="0"/>
              <a:t>Участники проекта</a:t>
            </a:r>
            <a:r>
              <a:rPr lang="ru-RU" dirty="0" smtClean="0"/>
              <a:t>:</a:t>
            </a:r>
          </a:p>
          <a:p>
            <a:r>
              <a:rPr lang="ru-RU" dirty="0" smtClean="0"/>
              <a:t>Воспитатели ДОУ № 13;</a:t>
            </a:r>
          </a:p>
          <a:p>
            <a:r>
              <a:rPr lang="ru-RU" dirty="0" smtClean="0"/>
              <a:t>Воспитанники детского сада</a:t>
            </a:r>
          </a:p>
          <a:p>
            <a:r>
              <a:rPr lang="ru-RU" dirty="0" smtClean="0"/>
              <a:t>Родители воспитанников</a:t>
            </a:r>
          </a:p>
          <a:p>
            <a:pPr marL="0" indent="0">
              <a:buNone/>
            </a:pPr>
            <a:r>
              <a:rPr lang="ru-RU" b="1" dirty="0" smtClean="0"/>
              <a:t>Вид проекта: </a:t>
            </a:r>
            <a:r>
              <a:rPr lang="ru-RU" dirty="0" smtClean="0"/>
              <a:t>познавательно-исследовательский</a:t>
            </a:r>
          </a:p>
          <a:p>
            <a:pPr marL="0" indent="0">
              <a:buNone/>
            </a:pPr>
            <a:r>
              <a:rPr lang="ru-RU" b="1" dirty="0" smtClean="0"/>
              <a:t>Срок реализации проекта</a:t>
            </a:r>
            <a:r>
              <a:rPr lang="ru-RU" dirty="0" smtClean="0"/>
              <a:t>: долгосрочный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741000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Админ\Downloads\16985772051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5833" y="0"/>
            <a:ext cx="4652334" cy="348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8193" y="3541713"/>
            <a:ext cx="4419600" cy="331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3451074"/>
            <a:ext cx="2555775" cy="3406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07324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воспитанниками</a:t>
            </a:r>
            <a:endParaRPr lang="ru-RU" dirty="0"/>
          </a:p>
        </p:txBody>
      </p:sp>
      <p:pic>
        <p:nvPicPr>
          <p:cNvPr id="12290" name="Picture 2" descr="C:\Users\Админ\Downloads\16985772054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Админ\Downloads\16985772055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28801"/>
            <a:ext cx="3456384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69861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Админ\Downloads\16985772055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3874" y="0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5643" y="3278824"/>
            <a:ext cx="2652713" cy="3535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4179" y="0"/>
            <a:ext cx="3219822" cy="429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896681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Админ\Downloads\16985772057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402" y="10547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5800" y="0"/>
            <a:ext cx="337820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6630" y="4149080"/>
            <a:ext cx="3635530" cy="27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30164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SMART\Desktop\Документы\карина\фото 2019\экология\IMG-e64adf2f3b1ba7bec34ba40dbe3609ec-V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5" y="142853"/>
            <a:ext cx="5429288" cy="4071966"/>
          </a:xfrm>
          <a:prstGeom prst="rect">
            <a:avLst/>
          </a:prstGeom>
          <a:noFill/>
        </p:spPr>
      </p:pic>
      <p:pic>
        <p:nvPicPr>
          <p:cNvPr id="1027" name="Picture 3" descr="C:\Users\SMART\Desktop\Документы\карина\фото 2019\экология\IMG-34199b78ea05b19c4e4dda24172f8f2b-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786058"/>
            <a:ext cx="5214942" cy="39112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SMART\Desktop\Документы\карина\фото 2019\экология\IMG-bedf3c8ab848c55810e4f87449014a0a-V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4286248" cy="3214686"/>
          </a:xfrm>
          <a:prstGeom prst="rect">
            <a:avLst/>
          </a:prstGeom>
          <a:noFill/>
        </p:spPr>
      </p:pic>
      <p:pic>
        <p:nvPicPr>
          <p:cNvPr id="2051" name="Picture 3" descr="C:\Users\SMART\Desktop\Документы\карина\фото 2019\экология\IMG-25132fe14c21ec5e8de20bd17d5381ad-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000504"/>
            <a:ext cx="3429024" cy="2571768"/>
          </a:xfrm>
          <a:prstGeom prst="rect">
            <a:avLst/>
          </a:prstGeom>
          <a:noFill/>
        </p:spPr>
      </p:pic>
      <p:pic>
        <p:nvPicPr>
          <p:cNvPr id="2052" name="Picture 4" descr="C:\Users\SMART\Desktop\Документы\карина\фото 2019\экология\IMG-90192dd1747fea9a1d1bb9e1e5e7f941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3571876"/>
            <a:ext cx="2464593" cy="3286124"/>
          </a:xfrm>
          <a:prstGeom prst="rect">
            <a:avLst/>
          </a:prstGeom>
          <a:noFill/>
        </p:spPr>
      </p:pic>
      <p:pic>
        <p:nvPicPr>
          <p:cNvPr id="8" name="Picture 2" descr="C:\Users\SMART\Desktop\Документы\карина\фото 2019\экология\IMG-fde94c4e19408141e4b8b3da76615fdc-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142852"/>
            <a:ext cx="4453473" cy="33401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Админ\Downloads\16985772049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924" y="15417"/>
            <a:ext cx="4504492" cy="3378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93786"/>
            <a:ext cx="4565915" cy="342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882111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Админ\Downloads\16985772045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4407295" cy="587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Админ\Downloads\169857720479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12776"/>
            <a:ext cx="4716016" cy="38884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398332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Админ\Downloads\16985755550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5699" y="0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Админ\Downloads\169857555510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2622" y="1604010"/>
            <a:ext cx="3241586" cy="4345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3539" y="3367283"/>
            <a:ext cx="2609850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355413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Админ\Downloads\16985755551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711760"/>
            <a:ext cx="3121951" cy="4161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2837" y="0"/>
            <a:ext cx="2951163" cy="392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60274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363272" cy="5001419"/>
          </a:xfrm>
        </p:spPr>
        <p:txBody>
          <a:bodyPr>
            <a:normAutofit fontScale="77500" lnSpcReduction="20000"/>
          </a:bodyPr>
          <a:lstStyle/>
          <a:p>
            <a:pPr marL="0" indent="0" algn="r">
              <a:buNone/>
            </a:pPr>
            <a:r>
              <a:rPr lang="ru-RU" dirty="0"/>
              <a:t>«Охранять природу — значит охранять Родину».</a:t>
            </a:r>
          </a:p>
          <a:p>
            <a:pPr marL="0" indent="0" algn="r">
              <a:buNone/>
            </a:pPr>
            <a:r>
              <a:rPr lang="ru-RU" dirty="0"/>
              <a:t>М. </a:t>
            </a:r>
            <a:r>
              <a:rPr lang="ru-RU" dirty="0" smtClean="0"/>
              <a:t>Пришвин. </a:t>
            </a:r>
          </a:p>
          <a:p>
            <a:r>
              <a:rPr lang="ru-RU" dirty="0" smtClean="0"/>
              <a:t>«Любовь к Родине начинается с любви к природе», - именно под этим лозунгом было принято педагогическим коллективом возобновить экологическую тропу на территории детского сада «Сказка».</a:t>
            </a:r>
          </a:p>
          <a:p>
            <a:r>
              <a:rPr lang="ru-RU" dirty="0" smtClean="0"/>
              <a:t>Экологическое образование начинается со знакомства с объектами ближайшего окружения, с которыми ребенок сталкивается каждый день.</a:t>
            </a:r>
          </a:p>
          <a:p>
            <a:r>
              <a:rPr lang="ru-RU" dirty="0" smtClean="0"/>
              <a:t>Экологическая тропа и объекты наблюдения играют важную роль в системе накопления  каждым ребенком личного опыта экологически правильного взаимодействия с природой ближайшего окружения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02666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Админ\Downloads\16985755552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31990" cy="630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7" y="2060848"/>
            <a:ext cx="4427984" cy="3320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931239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Админ\Downloads\16985755553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3184"/>
            <a:ext cx="4716016" cy="353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88379"/>
            <a:ext cx="4760235" cy="3569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9" y="3592209"/>
            <a:ext cx="2448272" cy="3265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7911"/>
            <a:ext cx="2393826" cy="318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900520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Целевая установка для родителей</a:t>
            </a:r>
            <a:endParaRPr lang="ru-RU" dirty="0"/>
          </a:p>
        </p:txBody>
      </p:sp>
      <p:pic>
        <p:nvPicPr>
          <p:cNvPr id="21506" name="Picture 2" descr="C:\Users\Админ\Downloads\16985755555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24744"/>
            <a:ext cx="3215729" cy="572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320191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0465" y="2286000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внимание!!!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16793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проекта: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Создание условий для формирования у ребенка элементов экологической культуры, экологически грамотного поведения в природе по средствам экологической тропы в детском саду.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12215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482"/>
            <a:ext cx="8229600" cy="1143000"/>
          </a:xfrm>
        </p:spPr>
        <p:txBody>
          <a:bodyPr/>
          <a:lstStyle/>
          <a:p>
            <a:r>
              <a:rPr lang="ru-RU" dirty="0" smtClean="0"/>
              <a:t>Задачи проекта: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1. систематизировать знания детей об объектах живой природы.</a:t>
            </a:r>
          </a:p>
          <a:p>
            <a:r>
              <a:rPr lang="ru-RU" dirty="0" smtClean="0"/>
              <a:t>2. обеспечить развитие умений правильно вести наблюдения за объектами живой и неживой природы.</a:t>
            </a:r>
          </a:p>
          <a:p>
            <a:r>
              <a:rPr lang="ru-RU" dirty="0" smtClean="0"/>
              <a:t>3. обеспечить развитие умений проводить простейшие опыты с природными объектами, используя правила безопасности.</a:t>
            </a:r>
          </a:p>
          <a:p>
            <a:r>
              <a:rPr lang="ru-RU" dirty="0" smtClean="0"/>
              <a:t>4. обеспечить развитие умений анализировать и применять на практике полученную информацию.</a:t>
            </a:r>
          </a:p>
          <a:p>
            <a:r>
              <a:rPr lang="ru-RU" dirty="0" smtClean="0"/>
              <a:t>5. обеспечить развитие умений делать выводы, устанавливая причинно-следственные связи между объектами природы.</a:t>
            </a:r>
          </a:p>
          <a:p>
            <a:r>
              <a:rPr lang="ru-RU" dirty="0" smtClean="0"/>
              <a:t>6. способствовать развитию мышления, памяти, внимания.</a:t>
            </a:r>
          </a:p>
          <a:p>
            <a:r>
              <a:rPr lang="ru-RU" dirty="0" smtClean="0"/>
              <a:t>7. способствовать формированию эстетического вкуса.</a:t>
            </a:r>
          </a:p>
          <a:p>
            <a:r>
              <a:rPr lang="ru-RU" dirty="0" smtClean="0"/>
              <a:t>8. воспитывать навыки экологически безопасного поведения в природе, выполняя правила безопасного труда в природе.</a:t>
            </a:r>
          </a:p>
          <a:p>
            <a:r>
              <a:rPr lang="ru-RU" dirty="0" smtClean="0"/>
              <a:t>9. побудить чувство сопереживания и желания помочь нуждающимся объектам природы: растениям, насекомым, животным, птицам.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13522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Предмет и объект исследования: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Предметом исследования являются объекты видовых точек экологической тропы.</a:t>
            </a:r>
          </a:p>
          <a:p>
            <a:r>
              <a:rPr lang="ru-RU" dirty="0" smtClean="0"/>
              <a:t>Объектом исследования являются экологические знания дошкольников.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32484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Риски не эффективности проекта и способы их предупреждения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dirty="0" smtClean="0"/>
              <a:t>1. низкое познавательное развитие детей.</a:t>
            </a:r>
          </a:p>
          <a:p>
            <a:r>
              <a:rPr lang="ru-RU" sz="1600" dirty="0" smtClean="0"/>
              <a:t>2. низкая заинтересованность родителей.</a:t>
            </a:r>
          </a:p>
          <a:p>
            <a:r>
              <a:rPr lang="ru-RU" sz="1600" dirty="0" smtClean="0"/>
              <a:t>3. не высокая профессиональная компетентность отдельных воспитателей по экологическому воспитанию дошкольников.</a:t>
            </a:r>
          </a:p>
          <a:p>
            <a:r>
              <a:rPr lang="ru-RU" sz="1600" dirty="0" smtClean="0"/>
              <a:t>4. не все воспитатели могут организовать и руководить детскими исследованиями на высоком методическом уровне.</a:t>
            </a:r>
          </a:p>
          <a:p>
            <a:r>
              <a:rPr lang="ru-RU" sz="1600" dirty="0" smtClean="0"/>
              <a:t>5. могут быть упущены отдельные направления экологического проекта из-за большого объема изучаемого материала.</a:t>
            </a:r>
          </a:p>
          <a:p>
            <a:r>
              <a:rPr lang="ru-RU" sz="1600" dirty="0" smtClean="0"/>
              <a:t>1. распределить среди членов педагогического коллектива ответственных за выполнение отдельных направлений экологического проекта, которые будут осуществлять организацию и контроль за реализацией плана действий проекта по своему направлению.</a:t>
            </a:r>
          </a:p>
          <a:p>
            <a:r>
              <a:rPr lang="ru-RU" sz="1600" dirty="0" smtClean="0"/>
              <a:t>2.оранизовать методическую помощь воспитателям по организации детских исследовательских проектов.</a:t>
            </a:r>
          </a:p>
          <a:p>
            <a:r>
              <a:rPr lang="ru-RU" sz="1600" dirty="0" smtClean="0"/>
              <a:t>3. провести цикл консультаций для воспитателей в целях повышения профессиональной компетентности по экологическому  воспитанию дошкольников.</a:t>
            </a:r>
          </a:p>
          <a:p>
            <a:r>
              <a:rPr lang="ru-RU" sz="1600" dirty="0" smtClean="0"/>
              <a:t>4. привлечь родителей воспитанников к активному участию в проекте совместно со своими детьми.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983380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План действий по реализации проекта: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1 этап. Подготовительный. Постановка цели и задач, определение направлений, объектов и методов исследования, предварительная работа с педагогами, детьми и родителями, выбор оборудования и материалов. Сроки: апрель - июнь 2023</a:t>
            </a:r>
          </a:p>
          <a:p>
            <a:r>
              <a:rPr lang="ru-RU" dirty="0" smtClean="0"/>
              <a:t>2 этап. Исследовательский. Поиск ответов на поставленные задачи и вопросы, составление экологической тропы с изучением природных объектов. Сроки: июль 2023 г. – август 2024 г.</a:t>
            </a:r>
          </a:p>
          <a:p>
            <a:r>
              <a:rPr lang="ru-RU" dirty="0" smtClean="0"/>
              <a:t>3 этап. Обобщающий. Обобщение результатов работы по экологическому проекту «Экологическая тропа ДОУ № 13». Анализ, закрепление полученных знаний детьми, формулирование выводов, подведение итогов.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47033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Планируемый результат: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1. За период реализации проекта создание новых экологический станций: Наша грядка, «</a:t>
            </a:r>
            <a:r>
              <a:rPr lang="ru-RU" dirty="0" err="1" smtClean="0"/>
              <a:t>Муровейник</a:t>
            </a:r>
            <a:r>
              <a:rPr lang="ru-RU" dirty="0" smtClean="0"/>
              <a:t>», Метеостанция.</a:t>
            </a:r>
          </a:p>
          <a:p>
            <a:r>
              <a:rPr lang="ru-RU" dirty="0"/>
              <a:t>2. Дети узнают особенности природы родного края;</a:t>
            </a:r>
          </a:p>
          <a:p>
            <a:r>
              <a:rPr lang="ru-RU" dirty="0" smtClean="0"/>
              <a:t>3. Дети </a:t>
            </a:r>
            <a:r>
              <a:rPr lang="ru-RU" dirty="0"/>
              <a:t>овладеют знаниями безопасного поведения в природе;</a:t>
            </a:r>
          </a:p>
          <a:p>
            <a:r>
              <a:rPr lang="ru-RU" dirty="0" smtClean="0"/>
              <a:t>4. У </a:t>
            </a:r>
            <a:r>
              <a:rPr lang="ru-RU" dirty="0"/>
              <a:t>детей сформируется стремление к исследованию объектов природы, научатся делать выводы, устанавливать причинно-следственные связи;</a:t>
            </a:r>
          </a:p>
          <a:p>
            <a:r>
              <a:rPr lang="ru-RU" dirty="0" smtClean="0"/>
              <a:t>5. Дети </a:t>
            </a:r>
            <a:r>
              <a:rPr lang="ru-RU" dirty="0"/>
              <a:t>систематизируют и углубят свои знания о растениях, животных, природных явлениях, состоянии окружающей среды;</a:t>
            </a:r>
          </a:p>
          <a:p>
            <a:r>
              <a:rPr lang="ru-RU" dirty="0" smtClean="0"/>
              <a:t>6. Дети </a:t>
            </a:r>
            <a:r>
              <a:rPr lang="ru-RU" dirty="0"/>
              <a:t>умеют вести наблюдения за объектами живой и неживой природы, объяснять связи и цепочки в природе.</a:t>
            </a:r>
          </a:p>
        </p:txBody>
      </p:sp>
    </p:spTree>
    <p:extLst>
      <p:ext uri="{BB962C8B-B14F-4D97-AF65-F5344CB8AC3E}">
        <p14:creationId xmlns:p14="http://schemas.microsoft.com/office/powerpoint/2010/main" xmlns="" val="30270521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685</Words>
  <Application>Microsoft Office PowerPoint</Application>
  <PresentationFormat>Экран (4:3)</PresentationFormat>
  <Paragraphs>70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МУНИЦИПАЛЬНОЕ БЮДЖЕТНОЕ ДОШКОЛЬНОЕ ОБРАЗОВАТЕЛЬНОЕ УЧРЕЖДЕНИЕ (ЯСЛИ-САД) № 13 «СКАЗКА» МУНИЦИПАЛЬНОГО ОБРАЗОВАНИЯ ГОРОДСКОЙ ОКРУГ КРАСНОПЕРЕКОПСК РЕСПУБЛИКИ КРЫМ (МБДОУ (ЯСЛИ-САД) № 13 «СКАЗКА») Микрорайон 1, дом 2, г. Красноперекопск Республики Крым, Россия 296000 Тел. (36565) 3-17-23, e-mail: skazkakrp@crimeaedu.ru   </vt:lpstr>
      <vt:lpstr>Слайд 2</vt:lpstr>
      <vt:lpstr>Актуальность </vt:lpstr>
      <vt:lpstr>Цель проекта:</vt:lpstr>
      <vt:lpstr>Задачи проекта:</vt:lpstr>
      <vt:lpstr>Предмет и объект исследования: </vt:lpstr>
      <vt:lpstr>Риски не эффективности проекта и способы их предупреждения</vt:lpstr>
      <vt:lpstr>План действий по реализации проекта:</vt:lpstr>
      <vt:lpstr>Планируемый результат:</vt:lpstr>
      <vt:lpstr>Формы реализации проекта:</vt:lpstr>
      <vt:lpstr>Работа с педагогами</vt:lpstr>
      <vt:lpstr>Слайд 12</vt:lpstr>
      <vt:lpstr>Слайд 13</vt:lpstr>
      <vt:lpstr>Слайд 14</vt:lpstr>
      <vt:lpstr>Экологические тропы в групповых</vt:lpstr>
      <vt:lpstr>Слайд 16</vt:lpstr>
      <vt:lpstr>Работа на территории детского сада</vt:lpstr>
      <vt:lpstr>Слайд 18</vt:lpstr>
      <vt:lpstr>Слайд 19</vt:lpstr>
      <vt:lpstr>Слайд 20</vt:lpstr>
      <vt:lpstr>Работа с воспитанниками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Целевая установка для родителей</vt:lpstr>
      <vt:lpstr>Спасибо за внимание!!!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Сказка</dc:creator>
  <cp:lastModifiedBy>Сказка</cp:lastModifiedBy>
  <cp:revision>32</cp:revision>
  <dcterms:created xsi:type="dcterms:W3CDTF">2023-10-26T12:00:58Z</dcterms:created>
  <dcterms:modified xsi:type="dcterms:W3CDTF">2023-10-30T08:24:20Z</dcterms:modified>
</cp:coreProperties>
</file>