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3"/>
  </p:notesMasterIdLst>
  <p:sldIdLst>
    <p:sldId id="258" r:id="rId2"/>
    <p:sldId id="259" r:id="rId3"/>
    <p:sldId id="260" r:id="rId4"/>
    <p:sldId id="262" r:id="rId5"/>
    <p:sldId id="293" r:id="rId6"/>
    <p:sldId id="295" r:id="rId7"/>
    <p:sldId id="294" r:id="rId8"/>
    <p:sldId id="263" r:id="rId9"/>
    <p:sldId id="264" r:id="rId10"/>
    <p:sldId id="296" r:id="rId11"/>
    <p:sldId id="265" r:id="rId12"/>
    <p:sldId id="297" r:id="rId13"/>
    <p:sldId id="266" r:id="rId14"/>
    <p:sldId id="267" r:id="rId15"/>
    <p:sldId id="268" r:id="rId16"/>
    <p:sldId id="270" r:id="rId17"/>
    <p:sldId id="273" r:id="rId18"/>
    <p:sldId id="274" r:id="rId19"/>
    <p:sldId id="275" r:id="rId20"/>
    <p:sldId id="283" r:id="rId21"/>
    <p:sldId id="285" r:id="rId22"/>
    <p:sldId id="286" r:id="rId23"/>
    <p:sldId id="287" r:id="rId24"/>
    <p:sldId id="289" r:id="rId25"/>
    <p:sldId id="290" r:id="rId26"/>
    <p:sldId id="288" r:id="rId27"/>
    <p:sldId id="284" r:id="rId28"/>
    <p:sldId id="291" r:id="rId29"/>
    <p:sldId id="281" r:id="rId30"/>
    <p:sldId id="298" r:id="rId31"/>
    <p:sldId id="29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Рива Прокопюк" userId="5aa0850a8f3d966c" providerId="LiveId" clId="{79EC2A1C-55C1-4A09-B496-19E304EE4A82}"/>
    <pc:docChg chg="modSld">
      <pc:chgData name="Рива Прокопюк" userId="5aa0850a8f3d966c" providerId="LiveId" clId="{79EC2A1C-55C1-4A09-B496-19E304EE4A82}" dt="2024-03-15T17:35:14.075" v="48" actId="20577"/>
      <pc:docMkLst>
        <pc:docMk/>
      </pc:docMkLst>
      <pc:sldChg chg="modSp mod">
        <pc:chgData name="Рива Прокопюк" userId="5aa0850a8f3d966c" providerId="LiveId" clId="{79EC2A1C-55C1-4A09-B496-19E304EE4A82}" dt="2024-03-15T17:35:14.075" v="48" actId="20577"/>
        <pc:sldMkLst>
          <pc:docMk/>
          <pc:sldMk cId="0" sldId="258"/>
        </pc:sldMkLst>
        <pc:spChg chg="mod">
          <ac:chgData name="Рива Прокопюк" userId="5aa0850a8f3d966c" providerId="LiveId" clId="{79EC2A1C-55C1-4A09-B496-19E304EE4A82}" dt="2024-03-15T17:35:14.075" v="48" actId="20577"/>
          <ac:spMkLst>
            <pc:docMk/>
            <pc:sldMk cId="0" sldId="258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18C3D-116E-4F5A-8872-C033E64D939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29602-15A5-45CE-AAFE-0B5EF7448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29602-15A5-45CE-AAFE-0B5EF7448DB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D077BAC-9C0E-496E-9A22-4D5FD3C0643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29B000A-3B40-4CCF-85AD-BC05E983F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http://liubavyshka.ru/photo/27-0-9799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3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5367861" cy="40258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 fontScale="90000"/>
          </a:bodyPr>
          <a:lstStyle/>
          <a:p>
            <a:pPr algn="r"/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sz="2200" dirty="0"/>
              <a:t>«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</a:rPr>
              <a:t>Современные формы и методы обучения родителей игровой деятельности»</a:t>
            </a:r>
            <a:r>
              <a:rPr lang="ru-RU" sz="2400" dirty="0"/>
              <a:t> </a:t>
            </a:r>
            <a:br>
              <a:rPr lang="ru-RU" sz="2400" dirty="0"/>
            </a:br>
            <a:r>
              <a:rPr lang="ru-RU" sz="1800" dirty="0">
                <a:solidFill>
                  <a:schemeClr val="tx1"/>
                </a:solidFill>
              </a:rPr>
              <a:t>Выполнила: </a:t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 воспитатель высшей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квалификационной категории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Прокопюк Рива Аркадьевна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 </a:t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1026" name="Picture 2" descr="G:\внучки семья 2013 осень\IMG_34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499" y="3071810"/>
            <a:ext cx="4762501" cy="357187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ru-RU" sz="3200" dirty="0"/>
              <a:t>Что даёт игра детям?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28670"/>
            <a:ext cx="4329114" cy="592933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Игра</a:t>
            </a:r>
            <a:r>
              <a:rPr lang="ru-RU" dirty="0"/>
              <a:t> дает свободу;</a:t>
            </a:r>
          </a:p>
          <a:p>
            <a:r>
              <a:rPr lang="ru-RU" b="1" dirty="0"/>
              <a:t>Игра</a:t>
            </a:r>
            <a:r>
              <a:rPr lang="ru-RU" dirty="0"/>
              <a:t> дает перерыв в повседневности;</a:t>
            </a:r>
          </a:p>
          <a:p>
            <a:r>
              <a:rPr lang="ru-RU" dirty="0"/>
              <a:t> </a:t>
            </a:r>
            <a:r>
              <a:rPr lang="ru-RU" b="1" dirty="0"/>
              <a:t>Игра</a:t>
            </a:r>
            <a:r>
              <a:rPr lang="ru-RU" dirty="0"/>
              <a:t> дает выход в другое состояние души;</a:t>
            </a:r>
          </a:p>
          <a:p>
            <a:r>
              <a:rPr lang="ru-RU" dirty="0"/>
              <a:t> </a:t>
            </a:r>
            <a:r>
              <a:rPr lang="ru-RU" b="1" dirty="0"/>
              <a:t>Игра </a:t>
            </a:r>
            <a:r>
              <a:rPr lang="ru-RU" dirty="0"/>
              <a:t>дает порядок;</a:t>
            </a:r>
          </a:p>
          <a:p>
            <a:r>
              <a:rPr lang="ru-RU" b="1" dirty="0"/>
              <a:t>Игра </a:t>
            </a:r>
            <a:r>
              <a:rPr lang="ru-RU" dirty="0"/>
              <a:t>дает увлеченность;</a:t>
            </a:r>
          </a:p>
          <a:p>
            <a:r>
              <a:rPr lang="ru-RU" dirty="0"/>
              <a:t>- </a:t>
            </a:r>
            <a:r>
              <a:rPr lang="ru-RU" b="1" dirty="0"/>
              <a:t>Игра </a:t>
            </a:r>
            <a:r>
              <a:rPr lang="ru-RU" dirty="0"/>
              <a:t>дает понятие о чести;</a:t>
            </a:r>
          </a:p>
          <a:p>
            <a:r>
              <a:rPr lang="ru-RU" b="1" dirty="0"/>
              <a:t>Игра </a:t>
            </a:r>
            <a:r>
              <a:rPr lang="ru-RU" dirty="0"/>
              <a:t>дает романтизм;</a:t>
            </a:r>
          </a:p>
          <a:p>
            <a:r>
              <a:rPr lang="ru-RU" b="1" dirty="0"/>
              <a:t>Игра</a:t>
            </a:r>
            <a:r>
              <a:rPr lang="ru-RU" dirty="0"/>
              <a:t> дает развитие воображения;</a:t>
            </a:r>
          </a:p>
          <a:p>
            <a:r>
              <a:rPr lang="ru-RU" b="1" dirty="0"/>
              <a:t>Игра</a:t>
            </a:r>
            <a:r>
              <a:rPr lang="ru-RU" dirty="0"/>
              <a:t> дает стойкий интерес к хорошей литературе;</a:t>
            </a:r>
          </a:p>
          <a:p>
            <a:r>
              <a:rPr lang="ru-RU" b="1" dirty="0"/>
              <a:t>Игра </a:t>
            </a:r>
            <a:r>
              <a:rPr lang="ru-RU" dirty="0"/>
              <a:t>дает возможность развить свой ум.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C:\Users\Рива\Desktop\Моя аттестация 2017\РАЗВЛЕЧ. ДЕТЕЙ\IMG_202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852448"/>
            <a:ext cx="4214842" cy="3107553"/>
          </a:xfrm>
          <a:prstGeom prst="rect">
            <a:avLst/>
          </a:prstGeom>
          <a:noFill/>
        </p:spPr>
      </p:pic>
      <p:pic>
        <p:nvPicPr>
          <p:cNvPr id="2051" name="Picture 3" descr="G:\Занятие с палочками Кюизенера(ноябрь 2012)\1 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428999"/>
            <a:ext cx="4429124" cy="3429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Благодаря активной форме участия в играх достигается высокий уровень запоминания событий, имевших место в игре, что соответствует данным психологии, согласно которым у человека остается в памяти приблизительно 10% из того, что он слышит, 50% - что он видит, и 90% - из того, что делает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говорят психологи?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43668"/>
          </a:xfrm>
          <a:solidFill>
            <a:srgbClr val="92D050"/>
          </a:solidFill>
        </p:spPr>
        <p:txBody>
          <a:bodyPr/>
          <a:lstStyle/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r>
              <a:rPr lang="ru-RU" b="1" dirty="0"/>
              <a:t>Играть мы любим очень: Вы знаете друзья!</a:t>
            </a:r>
            <a:r>
              <a:rPr lang="ru-RU" dirty="0"/>
              <a:t>          </a:t>
            </a:r>
          </a:p>
          <a:p>
            <a:r>
              <a:rPr lang="ru-RU" b="1" dirty="0"/>
              <a:t>                   Без игр прожить ребенку никак, никак нельзя.</a:t>
            </a:r>
            <a:endParaRPr lang="ru-RU" dirty="0"/>
          </a:p>
          <a:p>
            <a:r>
              <a:rPr lang="ru-RU" b="1" dirty="0"/>
              <a:t>                   Вернитесь в свое детство, побудьте с нами в нем,</a:t>
            </a:r>
            <a:endParaRPr lang="ru-RU" dirty="0"/>
          </a:p>
          <a:p>
            <a:r>
              <a:rPr lang="ru-RU" b="1" dirty="0"/>
              <a:t>                     И лучшими друзьями Мы взрослых назовем!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а">
            <a:hlinkClick r:id="rId2" tgtFrame="&quot;_blank&quot;" tooltip="&quot;Дети и их игрушки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14290"/>
            <a:ext cx="228601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28596" y="4429132"/>
            <a:ext cx="8501122" cy="2214578"/>
          </a:xfrm>
        </p:spPr>
        <p:txBody>
          <a:bodyPr>
            <a:normAutofit/>
          </a:bodyPr>
          <a:lstStyle/>
          <a:p>
            <a:endParaRPr lang="ru-RU" sz="1600" dirty="0"/>
          </a:p>
          <a:p>
            <a:r>
              <a:rPr lang="ru-RU" sz="1600" dirty="0"/>
              <a:t>Поэтому я, работая с детьми  уже много лет как воспитатель, стараюсь сделать родителей своих воспитанников, своими важными помощниками и непосредственными участниками жизни их же детей. Поскольку речь идет об играх, то они </a:t>
            </a:r>
            <a:r>
              <a:rPr lang="ru-RU" sz="1600" b="1" dirty="0"/>
              <a:t>- родители часто становятся непосредственными участниками интересных игр, которые потом могут применить их, играя и организуя игровую деятельность в домашних условиях, в своих семьях.</a:t>
            </a:r>
          </a:p>
          <a:p>
            <a:endParaRPr lang="ru-RU" sz="1600" dirty="0"/>
          </a:p>
        </p:txBody>
      </p:sp>
      <p:pic>
        <p:nvPicPr>
          <p:cNvPr id="8" name="Содержимое 7" descr="IMG_043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112327" cy="3832167"/>
          </a:xfrm>
        </p:spPr>
      </p:pic>
      <p:pic>
        <p:nvPicPr>
          <p:cNvPr id="2050" name="Picture 2" descr="C:\Users\Рива\Desktop\фото 2013- 2016 Рива\пожарн. семьяпразд.осень 2013 будни в д.с\пожарные. осень 2013\IMG_3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85860"/>
            <a:ext cx="4381499" cy="3286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sz="2800" b="1" dirty="0"/>
              <a:t>Подготовка к собранию</a:t>
            </a:r>
          </a:p>
          <a:p>
            <a:r>
              <a:rPr lang="ru-RU" sz="3600" dirty="0"/>
              <a:t>Составление карточек с домашними заданиями</a:t>
            </a:r>
          </a:p>
          <a:p>
            <a:r>
              <a:rPr lang="ru-RU" sz="3600" dirty="0"/>
              <a:t>Оформление красочных приглашений каждому родителю</a:t>
            </a:r>
          </a:p>
          <a:p>
            <a:r>
              <a:rPr lang="ru-RU" sz="3600" dirty="0"/>
              <a:t>Анкетирование детей и родителей, по проблемам , связанным с различными аспектами детской игры.</a:t>
            </a:r>
          </a:p>
          <a:p>
            <a:r>
              <a:rPr lang="ru-RU" sz="3600" dirty="0"/>
              <a:t>Оформление выставок « Методической литературы для родителей», « Игрушки по виду игр и возрасту ребенка».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«Игра – это серьезно»</a:t>
            </a:r>
            <a:br>
              <a:rPr lang="ru-RU" sz="3200" b="1" dirty="0"/>
            </a:br>
            <a:r>
              <a:rPr lang="ru-RU" sz="3200" dirty="0"/>
              <a:t>/родительское собрание/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3008313" cy="441306"/>
          </a:xfrm>
        </p:spPr>
        <p:txBody>
          <a:bodyPr/>
          <a:lstStyle/>
          <a:p>
            <a:r>
              <a:rPr lang="ru-RU" dirty="0"/>
              <a:t>План собрания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28596" y="785794"/>
            <a:ext cx="3008313" cy="5857916"/>
          </a:xfrm>
        </p:spPr>
        <p:txBody>
          <a:bodyPr>
            <a:noAutofit/>
          </a:bodyPr>
          <a:lstStyle/>
          <a:p>
            <a:r>
              <a:rPr lang="ru-RU" dirty="0"/>
              <a:t>Родителей разделить на 2 команды, выбрать членов жюри. Вступительное слово воспитателя.</a:t>
            </a:r>
          </a:p>
          <a:p>
            <a:r>
              <a:rPr lang="ru-RU" b="1" dirty="0"/>
              <a:t>1-е задание</a:t>
            </a:r>
            <a:r>
              <a:rPr lang="ru-RU" dirty="0"/>
              <a:t>: </a:t>
            </a:r>
            <a:r>
              <a:rPr lang="ru-RU" b="1" i="1" dirty="0"/>
              <a:t>Как Вы понимаете педагогические выражения?</a:t>
            </a:r>
          </a:p>
          <a:p>
            <a:pPr>
              <a:buFontTx/>
              <a:buChar char="-"/>
            </a:pPr>
            <a:r>
              <a:rPr lang="ru-RU" dirty="0"/>
              <a:t>« Игра – для ребенка – не игра, а действительность» - К. Ушинский</a:t>
            </a:r>
          </a:p>
          <a:p>
            <a:pPr>
              <a:buFontTx/>
              <a:buChar char="-"/>
            </a:pPr>
            <a:r>
              <a:rPr lang="ru-RU" dirty="0"/>
              <a:t>- « Игра – средство всестороннего воспитания детей, форма организации их жизни» – Н.К. Крупская.</a:t>
            </a:r>
          </a:p>
          <a:p>
            <a:pPr>
              <a:buFontTx/>
              <a:buChar char="-"/>
            </a:pPr>
            <a:r>
              <a:rPr lang="ru-RU" b="1" dirty="0"/>
              <a:t>2 – е задание</a:t>
            </a:r>
            <a:r>
              <a:rPr lang="ru-RU" b="1" i="1" dirty="0"/>
              <a:t>: Ответьте на вопросы:</a:t>
            </a:r>
          </a:p>
          <a:p>
            <a:pPr>
              <a:buFontTx/>
              <a:buChar char="-"/>
            </a:pPr>
            <a:r>
              <a:rPr lang="ru-RU" dirty="0"/>
              <a:t>- В чем причина нежелания детей играть?</a:t>
            </a:r>
          </a:p>
          <a:p>
            <a:pPr>
              <a:buFontTx/>
              <a:buChar char="-"/>
            </a:pPr>
            <a:r>
              <a:rPr lang="ru-RU" dirty="0"/>
              <a:t>-Что нужно предпринять , чтобы ребенок начал играть?</a:t>
            </a:r>
          </a:p>
        </p:txBody>
      </p:sp>
      <p:pic>
        <p:nvPicPr>
          <p:cNvPr id="7" name="Содержимое 6" descr="IMG_06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786182" y="642918"/>
            <a:ext cx="5112327" cy="3832167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6643710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1800" b="1" dirty="0"/>
              <a:t>3 –е задание: </a:t>
            </a:r>
            <a:r>
              <a:rPr lang="ru-RU" sz="1800" dirty="0"/>
              <a:t>Родителям обеих </a:t>
            </a:r>
            <a:r>
              <a:rPr lang="ru-RU" sz="1800" b="1" i="1" dirty="0"/>
              <a:t>команд дать игрушки: куклу, мишку, набор посуды, мебель и др. Предложить продемонстрировать сюжетно- ролевые игры.</a:t>
            </a:r>
          </a:p>
          <a:p>
            <a:pPr>
              <a:buFontTx/>
              <a:buChar char="-"/>
            </a:pPr>
            <a:r>
              <a:rPr lang="ru-RU" sz="1800" dirty="0"/>
              <a:t>- У Мишки день рождение</a:t>
            </a:r>
          </a:p>
          <a:p>
            <a:pPr>
              <a:buFontTx/>
              <a:buChar char="-"/>
            </a:pPr>
            <a:r>
              <a:rPr lang="ru-RU" sz="1800" dirty="0"/>
              <a:t>- Оденем куклу на прогулку </a:t>
            </a:r>
          </a:p>
          <a:p>
            <a:r>
              <a:rPr lang="ru-RU" sz="1800" dirty="0"/>
              <a:t>- переход к обеду</a:t>
            </a:r>
          </a:p>
          <a:p>
            <a:r>
              <a:rPr lang="ru-RU" sz="1800" b="1" dirty="0"/>
              <a:t>4 – е</a:t>
            </a:r>
            <a:r>
              <a:rPr lang="ru-RU" sz="1800" b="1" i="1" dirty="0"/>
              <a:t> </a:t>
            </a:r>
            <a:r>
              <a:rPr lang="ru-RU" sz="1800" b="1" dirty="0"/>
              <a:t>задание:</a:t>
            </a:r>
            <a:r>
              <a:rPr lang="ru-RU" sz="1800" b="1" i="1" dirty="0"/>
              <a:t> Найти способ переключить внимание детей  с игры на…</a:t>
            </a:r>
          </a:p>
          <a:p>
            <a:r>
              <a:rPr lang="ru-RU" sz="1800" dirty="0"/>
              <a:t>- переход ко сну</a:t>
            </a:r>
          </a:p>
          <a:p>
            <a:r>
              <a:rPr lang="ru-RU" sz="1800" b="1" dirty="0"/>
              <a:t>5 – е задание </a:t>
            </a:r>
            <a:r>
              <a:rPr lang="ru-RU" sz="1800" b="1" i="1" dirty="0"/>
              <a:t>. Решение педагогических ситуаций.</a:t>
            </a:r>
          </a:p>
          <a:p>
            <a:r>
              <a:rPr lang="ru-RU" sz="1800" b="1" i="1" dirty="0"/>
              <a:t>- </a:t>
            </a:r>
            <a:r>
              <a:rPr lang="ru-RU" sz="1800" dirty="0"/>
              <a:t>У ребенка много игрушек, но его привлекают вещи для взрослых: бритва или помада. Как быть?</a:t>
            </a:r>
          </a:p>
          <a:p>
            <a:r>
              <a:rPr lang="ru-RU" sz="1800" dirty="0"/>
              <a:t>У игрушечного мишки оторвалась лапа, у машины отскочило колесо. Ваши слова и действия?</a:t>
            </a:r>
          </a:p>
          <a:p>
            <a:r>
              <a:rPr lang="ru-RU" sz="1800" dirty="0"/>
              <a:t>Что делать, если Вы устали от шума, который поднимает малыш? Вам хочется тишины, да и ребенку хорошо бы успокоится перед сном?</a:t>
            </a:r>
          </a:p>
          <a:p>
            <a:r>
              <a:rPr lang="ru-RU" sz="1800" dirty="0"/>
              <a:t>Вы с ребенком собираетесь на прогулку, но надо срочно убрать разбросанные игрушки. Как привлечь ребенка к уборке игрушек?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Какие условия созданы для игр ребенка дома?</a:t>
            </a:r>
          </a:p>
          <a:p>
            <a:r>
              <a:rPr lang="ru-RU" sz="1800" dirty="0"/>
              <a:t>Где и как хранятся игрушки?</a:t>
            </a:r>
          </a:p>
          <a:p>
            <a:r>
              <a:rPr lang="ru-RU" sz="1800" dirty="0"/>
              <a:t>Какие игрушки у вашего ребенка любимые?</a:t>
            </a:r>
          </a:p>
          <a:p>
            <a:r>
              <a:rPr lang="ru-RU" sz="1800" dirty="0"/>
              <a:t>Как часто и по какому поводу Вы покупаете игрушки?</a:t>
            </a:r>
          </a:p>
          <a:p>
            <a:r>
              <a:rPr lang="ru-RU" sz="1800" dirty="0"/>
              <a:t>Часто ли ребенок ломает игрушки и как Вы поступаете в таких случаях?</a:t>
            </a:r>
          </a:p>
          <a:p>
            <a:r>
              <a:rPr lang="ru-RU" sz="1800" dirty="0"/>
              <a:t>Кто из членов семьи чаще всего играет с ребенком?</a:t>
            </a:r>
          </a:p>
          <a:p>
            <a:r>
              <a:rPr lang="ru-RU" sz="1800" dirty="0"/>
              <a:t>Какие роли и сюжеты чаще разыгрываются?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Ты любишь играть?</a:t>
            </a:r>
          </a:p>
          <a:p>
            <a:r>
              <a:rPr lang="ru-RU" sz="2400" dirty="0"/>
              <a:t>В какие игры играешь дома?</a:t>
            </a:r>
          </a:p>
          <a:p>
            <a:r>
              <a:rPr lang="ru-RU" sz="2400" dirty="0"/>
              <a:t>У тебя есть любимые игрушки?</a:t>
            </a:r>
          </a:p>
          <a:p>
            <a:r>
              <a:rPr lang="ru-RU" sz="2400" dirty="0"/>
              <a:t>Расскажи как ты с ними играешь? </a:t>
            </a:r>
          </a:p>
          <a:p>
            <a:r>
              <a:rPr lang="ru-RU" sz="2400" dirty="0"/>
              <a:t>Кто из взрослых играет с тобой чаще? </a:t>
            </a:r>
          </a:p>
          <a:p>
            <a:r>
              <a:rPr lang="ru-RU" sz="2400" dirty="0"/>
              <a:t>Как поступают в твоей семье, если игрушка сломалась?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pPr algn="ctr"/>
            <a:br>
              <a:rPr lang="ru-RU" sz="2400" b="1" dirty="0"/>
            </a:br>
            <a:br>
              <a:rPr lang="ru-RU" sz="2400" dirty="0"/>
            </a:br>
            <a:r>
              <a:rPr lang="ru-RU" sz="2400" b="1" dirty="0"/>
              <a:t>Вопросы анкеты для </a:t>
            </a:r>
            <a:br>
              <a:rPr lang="ru-RU" sz="2400" b="1" dirty="0"/>
            </a:br>
            <a:r>
              <a:rPr lang="ru-RU" sz="2400" b="1" dirty="0"/>
              <a:t>детей и родителей:</a:t>
            </a:r>
            <a:br>
              <a:rPr lang="ru-RU" sz="2400" b="1" dirty="0"/>
            </a:br>
            <a:r>
              <a:rPr lang="ru-RU" sz="2400" b="1" dirty="0"/>
              <a:t>                                                                                       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4371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endParaRPr lang="ru-RU" sz="2800" dirty="0"/>
          </a:p>
          <a:p>
            <a:pPr algn="ctr"/>
            <a:r>
              <a:rPr lang="ru-RU" sz="2800" dirty="0"/>
              <a:t>Вручение призов- книги о воспитании, чаепитие.</a:t>
            </a:r>
          </a:p>
          <a:p>
            <a:pPr algn="ctr"/>
            <a:r>
              <a:rPr lang="ru-RU" sz="2800" dirty="0"/>
              <a:t>Спасибо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719"/>
            <a:ext cx="8229600" cy="4571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endParaRPr lang="ru-RU" sz="3200" dirty="0"/>
          </a:p>
        </p:txBody>
      </p:sp>
      <p:pic>
        <p:nvPicPr>
          <p:cNvPr id="3074" name="Picture 2" descr="G:\07.03.2012 праздник для мам фото\IMG_92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85926"/>
            <a:ext cx="4429156" cy="3305362"/>
          </a:xfrm>
          <a:prstGeom prst="rect">
            <a:avLst/>
          </a:prstGeom>
          <a:noFill/>
        </p:spPr>
      </p:pic>
      <p:pic>
        <p:nvPicPr>
          <p:cNvPr id="3075" name="Picture 3" descr="G:\выпуск. и анг.яз. район. метод.мини - музеи2013\IMG_23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71810"/>
            <a:ext cx="4381499" cy="3571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Autofit/>
          </a:bodyPr>
          <a:lstStyle/>
          <a:p>
            <a:r>
              <a:rPr lang="ru-RU" sz="2000" b="1" dirty="0"/>
              <a:t>Цель:</a:t>
            </a:r>
            <a:r>
              <a:rPr lang="ru-RU" sz="2000" dirty="0"/>
              <a:t> активизировать процессы мышления, внимания и речи детей, развивать умственные способности и зрительное восприятие, </a:t>
            </a:r>
            <a:r>
              <a:rPr lang="ru-RU" sz="2000" b="1" dirty="0"/>
              <a:t>показать ценность и значимость совместного творчества детей и родителей. </a:t>
            </a:r>
          </a:p>
          <a:p>
            <a:r>
              <a:rPr lang="ru-RU" sz="2000" b="1" dirty="0"/>
              <a:t>Способствовать сближению детей, родителей, педагогов через игровое общение.</a:t>
            </a:r>
          </a:p>
          <a:p>
            <a:r>
              <a:rPr lang="ru-RU" sz="2000" dirty="0"/>
              <a:t>Создать атмосферу  эмоционального комфорта, взаимопонимания и поддержки, воспитывать самостоятельность, быстроту реакции, смекалку.</a:t>
            </a:r>
          </a:p>
          <a:p>
            <a:r>
              <a:rPr lang="ru-RU" sz="2000" b="1" dirty="0"/>
              <a:t>Материалы к игре: </a:t>
            </a:r>
            <a:r>
              <a:rPr lang="ru-RU" sz="2000" dirty="0"/>
              <a:t>плакат с вопросами к игре « А ты кто?», магнитная доска, карточки с цифрами, цветные карточки для задания « Придумай как можно больше предметов на каждый из цветов, набор пазлов-2 шт., ножницы – 24 шт., клей, кисточки, 2 ватмана, салфетки, кассете с </a:t>
            </a:r>
            <a:r>
              <a:rPr lang="ru-RU" sz="2000" dirty="0" err="1"/>
              <a:t>муз.сопровождением</a:t>
            </a:r>
            <a:r>
              <a:rPr lang="ru-RU" sz="2000" dirty="0"/>
              <a:t>, черный ящик, конверты с заданием « Литературная викторина»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Игра « Умники и умницы»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одержимое 1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« Игра – предмет, то чем играют, забава, установленная по правилам, и  вещи для того служащие»  В.Даль т. 2</a:t>
            </a:r>
          </a:p>
          <a:p>
            <a:endParaRPr lang="ru-RU" sz="2000" dirty="0"/>
          </a:p>
          <a:p>
            <a:r>
              <a:rPr lang="ru-RU" sz="2000" dirty="0"/>
              <a:t>« Занятие, служащее для развлечения, отдыха, спортивного соревнования» С.И. Ожегов</a:t>
            </a:r>
          </a:p>
          <a:p>
            <a:endParaRPr lang="ru-RU" sz="2000" dirty="0"/>
          </a:p>
          <a:p>
            <a:r>
              <a:rPr lang="ru-RU" sz="2000" dirty="0"/>
              <a:t>« Занятие, обусловленное совокупностью определенных правил, </a:t>
            </a:r>
            <a:r>
              <a:rPr lang="ru-RU" sz="2000" dirty="0" err="1"/>
              <a:t>приемлв</a:t>
            </a:r>
            <a:r>
              <a:rPr lang="ru-RU" sz="2000" dirty="0"/>
              <a:t> и служащие для заполнения досуга, для развлечения» </a:t>
            </a:r>
          </a:p>
          <a:p>
            <a:r>
              <a:rPr lang="ru-RU" sz="2000" dirty="0"/>
              <a:t>Словарь русского языка.</a:t>
            </a: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Что такое игра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Ход игры. Приветствие команд</a:t>
            </a:r>
            <a:br>
              <a:rPr lang="ru-RU" sz="2800" b="1" dirty="0"/>
            </a:br>
            <a:r>
              <a:rPr lang="ru-RU" sz="2800" dirty="0"/>
              <a:t>/домашнее задание/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G_040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301" y="1900512"/>
            <a:ext cx="4039985" cy="3029989"/>
          </a:xfrm>
        </p:spPr>
      </p:pic>
      <p:pic>
        <p:nvPicPr>
          <p:cNvPr id="10" name="Содержимое 9" descr="IMG_041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920" y="1900512"/>
            <a:ext cx="4039985" cy="3029989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Конверты с вопросами:  Против игроков играют сказочные герои – Злой разбойник </a:t>
            </a:r>
            <a:r>
              <a:rPr lang="ru-RU" sz="2800" dirty="0" err="1"/>
              <a:t>Бармалей</a:t>
            </a:r>
            <a:r>
              <a:rPr lang="ru-RU" sz="2800" dirty="0"/>
              <a:t>., Русалочка, Лиса Алиса и кот </a:t>
            </a:r>
            <a:r>
              <a:rPr lang="ru-RU" sz="2800" dirty="0" err="1"/>
              <a:t>Базилио</a:t>
            </a:r>
            <a:r>
              <a:rPr lang="ru-RU" sz="2800" dirty="0"/>
              <a:t>. Почтальон Печкин.</a:t>
            </a:r>
          </a:p>
          <a:p>
            <a:r>
              <a:rPr lang="ru-RU" sz="2800" b="1" dirty="0"/>
              <a:t>Вопросы:</a:t>
            </a:r>
          </a:p>
          <a:p>
            <a:r>
              <a:rPr lang="ru-RU" sz="2800" dirty="0"/>
              <a:t>Сколько работников вытаскивало репку?</a:t>
            </a:r>
          </a:p>
          <a:p>
            <a:r>
              <a:rPr lang="ru-RU" sz="2800" dirty="0"/>
              <a:t>Как звали девочку, вступившую в борьбу со Снежной королевой?</a:t>
            </a:r>
          </a:p>
          <a:p>
            <a:r>
              <a:rPr lang="ru-RU" sz="2800" dirty="0"/>
              <a:t>Какую фразу повторял кот Леопольд?</a:t>
            </a:r>
          </a:p>
          <a:p>
            <a:r>
              <a:rPr lang="ru-RU" sz="2800" dirty="0"/>
              <a:t>Где укрывалась девочка с братцем, спасаясь от гусей – лебедей?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Литературная викторина</a:t>
            </a:r>
            <a:br>
              <a:rPr lang="ru-RU" sz="2800" b="1" dirty="0"/>
            </a:br>
            <a:r>
              <a:rPr lang="ru-RU" sz="2800" b="1" dirty="0"/>
              <a:t>« Сказки и сказочные герои»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2400" dirty="0"/>
              <a:t>Собачка животное, а ты кто?</a:t>
            </a:r>
          </a:p>
          <a:p>
            <a:pPr algn="ctr"/>
            <a:r>
              <a:rPr lang="ru-RU" sz="2400" dirty="0"/>
              <a:t>Я взрослая, а ты кто?</a:t>
            </a:r>
          </a:p>
          <a:p>
            <a:pPr algn="ctr"/>
            <a:r>
              <a:rPr lang="ru-RU" sz="2400" dirty="0"/>
              <a:t>я женщина, а ты кто?</a:t>
            </a:r>
          </a:p>
          <a:p>
            <a:pPr algn="ctr"/>
            <a:r>
              <a:rPr lang="ru-RU" sz="2400" dirty="0"/>
              <a:t>Я Рива Аркадьевна , а ты кто?</a:t>
            </a:r>
          </a:p>
          <a:p>
            <a:pPr algn="ctr"/>
            <a:r>
              <a:rPr lang="ru-RU" sz="2400" dirty="0"/>
              <a:t>Для мамы, папы ты кто?</a:t>
            </a:r>
          </a:p>
          <a:p>
            <a:pPr algn="ctr"/>
            <a:r>
              <a:rPr lang="ru-RU" sz="2400" dirty="0"/>
              <a:t>Для бабушки , дедушки?</a:t>
            </a:r>
          </a:p>
          <a:p>
            <a:pPr algn="ctr"/>
            <a:r>
              <a:rPr lang="ru-RU" sz="2400" dirty="0"/>
              <a:t>В театре ты кто?</a:t>
            </a:r>
          </a:p>
          <a:p>
            <a:pPr algn="ctr"/>
            <a:r>
              <a:rPr lang="ru-RU" sz="2400" dirty="0"/>
              <a:t>В поликлинике?</a:t>
            </a:r>
          </a:p>
          <a:p>
            <a:pPr algn="ctr"/>
            <a:r>
              <a:rPr lang="ru-RU" sz="2400" dirty="0"/>
              <a:t>В парикмахерской?</a:t>
            </a:r>
          </a:p>
          <a:p>
            <a:pPr algn="ctr"/>
            <a:r>
              <a:rPr lang="ru-RU" sz="2400" dirty="0"/>
              <a:t>В магазине?</a:t>
            </a:r>
          </a:p>
          <a:p>
            <a:pPr algn="ctr"/>
            <a:r>
              <a:rPr lang="ru-RU" sz="2400" dirty="0"/>
              <a:t>В автобусе</a:t>
            </a:r>
          </a:p>
          <a:p>
            <a:endParaRPr lang="ru-RU" sz="1800" dirty="0"/>
          </a:p>
          <a:p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Конкурс « А ты кто?»</a:t>
            </a:r>
            <a:br>
              <a:rPr lang="ru-RU" sz="2800" b="1" dirty="0"/>
            </a:br>
            <a:endParaRPr lang="ru-RU" sz="28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500570"/>
            <a:ext cx="7481776" cy="571504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Конкурс: Царство математики. Игра  «Живые числа»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4857760"/>
            <a:ext cx="8501122" cy="185738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000" dirty="0"/>
              <a:t>Участвуют по 10 человек от команды. Каждый игрок берет одну карточку, на которой написана цифра, под музыку дети гуляют по залу, по сигналу « станьте по порядку!» обе команды должны построится в последовательности от 1 до 10, выигрывает команда, которая сделает быстрее и без ошибок.</a:t>
            </a:r>
          </a:p>
        </p:txBody>
      </p:sp>
      <p:pic>
        <p:nvPicPr>
          <p:cNvPr id="5" name="Содержимое 4" descr="IMG_043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214290"/>
            <a:ext cx="5572164" cy="4176858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/>
              <a:t>-Сколько колес у легкового автомобиля?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Кто ходит по тротуару?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Кто управляет автомобилем?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как называется место пересечения двух дорог?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По какой стороне проезжей части движется транспорт?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Что может произойти, если пешеход или водитель нарушит правила дорожного движения?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где нужно играть, чтобы не подвергаться опасности?</a:t>
            </a:r>
          </a:p>
          <a:p>
            <a:pPr marL="457200" indent="-457200" algn="ctr">
              <a:buNone/>
            </a:pPr>
            <a:r>
              <a:rPr lang="ru-RU" sz="2400" b="1" dirty="0"/>
              <a:t>Далее Дети читают стихи.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Конкурс по правилам дорожного движения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Конкур</a:t>
            </a:r>
            <a:r>
              <a:rPr lang="en-US" b="1" dirty="0"/>
              <a:t>c</a:t>
            </a:r>
            <a:r>
              <a:rPr lang="ru-RU" b="1" dirty="0" err="1"/>
              <a:t>ы</a:t>
            </a:r>
            <a:r>
              <a:rPr lang="ru-RU" b="1" dirty="0"/>
              <a:t> « Умелые руки и кто быстрее соберет картинку?»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Вырезать геометрические фигуры и собрать клоуна </a:t>
            </a:r>
            <a:r>
              <a:rPr lang="ru-RU" dirty="0" err="1"/>
              <a:t>Клепу</a:t>
            </a:r>
            <a:r>
              <a:rPr lang="ru-RU" dirty="0"/>
              <a:t>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/>
              <a:t>Собираем картинку</a:t>
            </a:r>
          </a:p>
        </p:txBody>
      </p:sp>
      <p:pic>
        <p:nvPicPr>
          <p:cNvPr id="7" name="Содержимое 6" descr="IMG_045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301" y="1900512"/>
            <a:ext cx="4039985" cy="3029989"/>
          </a:xfrm>
        </p:spPr>
      </p:pic>
      <p:pic>
        <p:nvPicPr>
          <p:cNvPr id="8" name="Содержимое 7" descr="IMG_044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920" y="1900512"/>
            <a:ext cx="4039985" cy="3029989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/>
              <a:t>Из черного ящика достаем цветной карандаш и на этот цвет – стихотворение на английском.</a:t>
            </a:r>
          </a:p>
          <a:p>
            <a:r>
              <a:rPr lang="ru-RU" sz="3600" dirty="0"/>
              <a:t>И Подведение итогов, Призы. Чаепитие.</a:t>
            </a:r>
          </a:p>
          <a:p>
            <a:endParaRPr lang="ru-RU" sz="3600" dirty="0"/>
          </a:p>
          <a:p>
            <a:pPr lvl="1" algn="ctr"/>
            <a:r>
              <a:rPr lang="ru-RU" sz="3600" dirty="0"/>
              <a:t>Спасибо!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«Черный ящик»</a:t>
            </a:r>
            <a:br>
              <a:rPr lang="ru-RU" dirty="0"/>
            </a:br>
            <a:r>
              <a:rPr lang="ru-RU" sz="2000" dirty="0"/>
              <a:t>/Если останется время/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/>
              <a:t>Цель: Поддерживать интерес к играм на материале английского языка. активизировать словарь по темам, развивать навыки общения, показать родителям как в игровой форме можно заинтересовать ребенка к изучению иностранного языка и какие игры можно проводить в домашних условиях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Английский КВН.</a:t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Нам очень интересно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Стихи на английском языке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Конкурс « Исключите лишнее»</a:t>
            </a:r>
          </a:p>
        </p:txBody>
      </p:sp>
      <p:pic>
        <p:nvPicPr>
          <p:cNvPr id="7" name="Содержимое 6" descr="IMG_062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301" y="1900512"/>
            <a:ext cx="4039985" cy="3029989"/>
          </a:xfrm>
        </p:spPr>
      </p:pic>
      <p:pic>
        <p:nvPicPr>
          <p:cNvPr id="8" name="Содержимое 7" descr="IMG_063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920" y="1900512"/>
            <a:ext cx="4039985" cy="3029989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IMG_05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52072" y="1357298"/>
            <a:ext cx="6120390" cy="509746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35729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00" dirty="0"/>
            </a:br>
            <a:r>
              <a:rPr lang="ru-RU" sz="2700" dirty="0"/>
              <a:t>Мы и пели, и читали стихи, и решали примеры, и делали зарядку, и танцевали вместе с нашими родителями</a:t>
            </a:r>
            <a:br>
              <a:rPr lang="ru-RU" sz="2700" dirty="0"/>
            </a:br>
            <a:endParaRPr lang="ru-RU" sz="2700" dirty="0"/>
          </a:p>
        </p:txBody>
      </p:sp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100CANON\IMG_04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3050"/>
            <a:ext cx="4038600" cy="3734606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При умелом  руководстве со стороны родителей, учителей и воспитателей, игра способна творить чудеса. « Ленивого она может сделать трудолюбивым, незнайку – знающим, неумелого – умельцем. </a:t>
            </a:r>
          </a:p>
          <a:p>
            <a:r>
              <a:rPr lang="ru-RU" dirty="0"/>
              <a:t>Словно волшебная палочка, игра может изменить отношение детей к тому, что кажется им порой слишком скучным, надоевшим» отмечал Е.М. </a:t>
            </a:r>
            <a:r>
              <a:rPr lang="ru-RU" dirty="0" err="1"/>
              <a:t>Минскин</a:t>
            </a:r>
            <a:r>
              <a:rPr lang="ru-RU" dirty="0"/>
              <a:t>, известный специалист по детской игре.</a:t>
            </a:r>
          </a:p>
          <a:p>
            <a:r>
              <a:rPr lang="ru-RU" b="1" dirty="0"/>
              <a:t>Основные педагогические методы: наглядный, словесный, практический. 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как неотъемлемая часть семейного досуга</a:t>
            </a:r>
          </a:p>
        </p:txBody>
      </p:sp>
    </p:spTree>
  </p:cSld>
  <p:clrMapOvr>
    <a:masterClrMapping/>
  </p:clrMapOvr>
  <p:transition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364373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Среди основных видов семейных игр и конкурсов выделяют настольные и подвижные.</a:t>
            </a:r>
            <a:endParaRPr lang="ru-RU" dirty="0"/>
          </a:p>
          <a:p>
            <a:r>
              <a:rPr lang="ru-RU" b="1" i="1" dirty="0"/>
              <a:t>Преимущество настольных игр в их простоте</a:t>
            </a:r>
            <a:r>
              <a:rPr lang="ru-RU" dirty="0"/>
              <a:t>. Ведь никакого дополнительного инвентаря обычно не нужно, да и места они занимают немного.  И вместе с тем, такие игры вызывают настоящий азарт у игроков.</a:t>
            </a:r>
          </a:p>
          <a:p>
            <a:r>
              <a:rPr lang="ru-RU" b="1" i="1" dirty="0"/>
              <a:t>Все настольные игры можно поделить на виды: карточные; кости; игры с машинками, куколками, железной дорогой; игры на бумаге; игры при помощи досок или картинок.</a:t>
            </a:r>
          </a:p>
          <a:p>
            <a:r>
              <a:rPr lang="ru-RU" dirty="0"/>
              <a:t>Детский организм нуждается в большем движении, чем взрослый. Их неугомонную энергию нужно направлять в правильное русло. </a:t>
            </a:r>
            <a:r>
              <a:rPr lang="ru-RU" b="1" i="1" dirty="0"/>
              <a:t>Подвижные игры</a:t>
            </a:r>
            <a:r>
              <a:rPr lang="ru-RU" dirty="0"/>
              <a:t> – отличный вариант. Такие игры лучше проводить на природе или спортивных площадках, потому что в квартире довольно ограниченное пространство. </a:t>
            </a:r>
          </a:p>
          <a:p>
            <a:r>
              <a:rPr lang="ru-RU" dirty="0"/>
              <a:t>Но если нет возможности выбраться из дома, то можно устроить, к примеру, забавную гимнастику с музыкой и стихами. Среди наиболее известных подвижных игр можно выделить такие: съедобное или несъедобное, море волнуется раз, прятки, салки, мини-футбол или же баскетбол, эстафеты.</a:t>
            </a:r>
          </a:p>
          <a:p>
            <a:r>
              <a:rPr lang="ru-RU" b="1" dirty="0"/>
              <a:t>Какими бы ни были семейные игры с детьми, </a:t>
            </a:r>
          </a:p>
          <a:p>
            <a:r>
              <a:rPr lang="ru-RU" b="1" dirty="0"/>
              <a:t>главное, чтобы они приносили удовольствие </a:t>
            </a:r>
          </a:p>
          <a:p>
            <a:r>
              <a:rPr lang="ru-RU" b="1" dirty="0"/>
              <a:t>и были полезными.</a:t>
            </a:r>
            <a:endParaRPr lang="ru-RU" dirty="0"/>
          </a:p>
          <a:p>
            <a:pPr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Autofit/>
          </a:bodyPr>
          <a:lstStyle/>
          <a:p>
            <a:pPr algn="ctr"/>
            <a:br>
              <a:rPr lang="ru-RU" sz="2000" dirty="0"/>
            </a:br>
            <a:r>
              <a:rPr lang="ru-RU" sz="2000" dirty="0"/>
              <a:t>Виды семейных игр и конкурсов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6" name="Picture 2" descr="G:\осень 2014\IMG_3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9" y="4518430"/>
            <a:ext cx="3119426" cy="2339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0"/>
            <a:ext cx="9144000" cy="628652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Играйте со своими детьми,</a:t>
            </a:r>
          </a:p>
          <a:p>
            <a:pPr>
              <a:buNone/>
            </a:pPr>
            <a:r>
              <a:rPr lang="ru-RU" dirty="0"/>
              <a:t> наслаждайтесь каждой </a:t>
            </a:r>
          </a:p>
          <a:p>
            <a:pPr>
              <a:buNone/>
            </a:pPr>
            <a:r>
              <a:rPr lang="ru-RU" dirty="0"/>
              <a:t>свободной минутой.</a:t>
            </a:r>
          </a:p>
          <a:p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>
              <a:buNone/>
            </a:pPr>
            <a:r>
              <a:rPr lang="ru-RU" sz="3900" b="1"/>
              <a:t>              Спасибо</a:t>
            </a:r>
            <a:endParaRPr lang="ru-RU" sz="3900" b="1" dirty="0"/>
          </a:p>
          <a:p>
            <a:pPr algn="r">
              <a:buNone/>
            </a:pPr>
            <a:r>
              <a:rPr lang="ru-RU" sz="2000" dirty="0"/>
              <a:t>Составила и провела:</a:t>
            </a:r>
          </a:p>
          <a:p>
            <a:pPr algn="r">
              <a:buNone/>
            </a:pPr>
            <a:r>
              <a:rPr lang="ru-RU" sz="2000" dirty="0"/>
              <a:t>Воспитатель</a:t>
            </a:r>
          </a:p>
          <a:p>
            <a:pPr algn="r">
              <a:buNone/>
            </a:pPr>
            <a:r>
              <a:rPr lang="ru-RU" sz="2000" dirty="0" err="1"/>
              <a:t>Прокопюк</a:t>
            </a:r>
            <a:r>
              <a:rPr lang="ru-RU" sz="2000" dirty="0"/>
              <a:t> Рива Аркадьевна</a:t>
            </a:r>
          </a:p>
          <a:p>
            <a:pPr algn="r">
              <a:buNone/>
            </a:pPr>
            <a:r>
              <a:rPr lang="ru-RU" sz="2000" dirty="0"/>
              <a:t>Отличник народного просвещения России</a:t>
            </a:r>
          </a:p>
          <a:p>
            <a:pPr algn="r">
              <a:buNone/>
            </a:pPr>
            <a:r>
              <a:rPr lang="ru-RU" sz="2000" dirty="0"/>
              <a:t>Высшая квалификационная категория</a:t>
            </a:r>
          </a:p>
          <a:p>
            <a:pPr algn="r"/>
            <a:endParaRPr lang="ru-RU" sz="2000" dirty="0"/>
          </a:p>
          <a:p>
            <a:pPr algn="ctr"/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/>
          <a:lstStyle/>
          <a:p>
            <a:r>
              <a:rPr lang="ru-RU" dirty="0"/>
              <a:t>Игра – это серьезно</a:t>
            </a:r>
          </a:p>
        </p:txBody>
      </p:sp>
      <p:pic>
        <p:nvPicPr>
          <p:cNvPr id="4" name="Рисунок 3" descr="C:\Users\user-pc\Desktop\фото 2015\на мет. объед. в д.с 35 ноябрь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214290"/>
            <a:ext cx="2466975" cy="354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одержимое 2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Игровое состояние детей – это гамма их переживаний в процессе игры, которые выплескиваются в различные игровые ( и не игровые) ситуации, действия, поступки. И родителям важно уметь радоваться и огорчаться вместе с ними, а при необходимости помочь справиться с непомерными для малыша переживаниями.  Особенно  актуально участие взрослого в играх с конфликтными ситуациями, которые чаще всего дети не могут решить самостоятельно,  а стремятся использовать знакомые им агрессивные способы насилия по отношению к детям и взрослым, участвующим в игре.</a:t>
            </a:r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Давайте, поиграем</a:t>
            </a:r>
          </a:p>
        </p:txBody>
      </p:sp>
    </p:spTree>
  </p:cSld>
  <p:clrMapOvr>
    <a:masterClrMapping/>
  </p:clrMapOvr>
  <p:transition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450059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ru-RU" sz="2800" dirty="0"/>
              <a:t>!</a:t>
            </a:r>
          </a:p>
        </p:txBody>
      </p:sp>
      <p:pic>
        <p:nvPicPr>
          <p:cNvPr id="1026" name="Picture 2" descr="C:\Users\user-pc\Desktop\IMG_22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642918"/>
            <a:ext cx="4578515" cy="314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G:\23 февраля 2013\IMG_28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857496"/>
            <a:ext cx="5334006" cy="4000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7754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 fontAlgn="base"/>
            <a:br>
              <a:rPr lang="ru-RU" sz="2000" i="1" dirty="0"/>
            </a:br>
            <a:br>
              <a:rPr lang="ru-RU" sz="2000" i="1" dirty="0"/>
            </a:br>
            <a:r>
              <a:rPr lang="ru-RU" sz="2000" i="1" dirty="0"/>
              <a:t>Целью воспитателей является формирование активной позиции родителей в развитии игровой деятельности детей.</a:t>
            </a:r>
            <a:br>
              <a:rPr lang="ru-RU" sz="2000" dirty="0"/>
            </a:br>
            <a:r>
              <a:rPr lang="ru-RU" sz="2000" i="1" dirty="0"/>
              <a:t>Достижение данной цели предполагает осуществлять через решение следующих задач, форм </a:t>
            </a:r>
            <a:r>
              <a:rPr lang="ru-RU" sz="2000" i="1"/>
              <a:t>и методов: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14282" y="1214422"/>
            <a:ext cx="4357718" cy="550072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fontAlgn="base"/>
            <a:r>
              <a:rPr lang="ru-RU" i="1" dirty="0"/>
              <a:t>1. Создание благоприятного </a:t>
            </a:r>
            <a:r>
              <a:rPr lang="ru-RU" i="1" dirty="0" err="1"/>
              <a:t>психоэмоционального</a:t>
            </a:r>
            <a:r>
              <a:rPr lang="ru-RU" i="1" dirty="0"/>
              <a:t> климата в семьях путем формирования положительных установок детско-родительских отношений.</a:t>
            </a:r>
            <a:endParaRPr lang="ru-RU" dirty="0"/>
          </a:p>
          <a:p>
            <a:pPr fontAlgn="base"/>
            <a:r>
              <a:rPr lang="ru-RU" i="1" dirty="0"/>
              <a:t>2. Расширение знаний родителей о видах игр и их роли в развитии ребенка.</a:t>
            </a:r>
            <a:endParaRPr lang="ru-RU" dirty="0"/>
          </a:p>
          <a:p>
            <a:pPr fontAlgn="base"/>
            <a:r>
              <a:rPr lang="ru-RU" i="1" dirty="0"/>
              <a:t>3. Формирование устойчивой потребности родителей и детей в совместной деятельности: труде, игре, активном отдыхе.</a:t>
            </a:r>
            <a:endParaRPr lang="ru-RU" dirty="0"/>
          </a:p>
          <a:p>
            <a:pPr fontAlgn="base"/>
            <a:r>
              <a:rPr lang="ru-RU" i="1" dirty="0"/>
              <a:t>4. Воспитание у родителей и детей чувства любви и привязанности к </a:t>
            </a:r>
          </a:p>
          <a:p>
            <a:pPr fontAlgn="base"/>
            <a:r>
              <a:rPr lang="ru-RU" i="1" dirty="0"/>
              <a:t>своей семье, уважения к ее </a:t>
            </a:r>
          </a:p>
          <a:p>
            <a:pPr fontAlgn="base"/>
            <a:r>
              <a:rPr lang="ru-RU" i="1" dirty="0"/>
              <a:t>традициям.</a:t>
            </a:r>
            <a:endParaRPr lang="ru-RU" dirty="0"/>
          </a:p>
          <a:p>
            <a:pPr fontAlgn="base"/>
            <a:r>
              <a:rPr lang="ru-RU" i="1" dirty="0"/>
              <a:t>5. Развитие творческого </a:t>
            </a:r>
          </a:p>
          <a:p>
            <a:pPr fontAlgn="base"/>
            <a:r>
              <a:rPr lang="ru-RU" i="1" dirty="0"/>
              <a:t>интереса родителей к изготовлению самодельных игрушек для игр с детьми.</a:t>
            </a:r>
            <a:endParaRPr lang="ru-RU" dirty="0"/>
          </a:p>
          <a:p>
            <a:r>
              <a:rPr lang="ru-RU" i="1" dirty="0"/>
              <a:t>6. Обучение приемам </a:t>
            </a:r>
          </a:p>
          <a:p>
            <a:r>
              <a:rPr lang="ru-RU" i="1" dirty="0"/>
              <a:t>расслабления, самоуспокоения, </a:t>
            </a:r>
          </a:p>
          <a:p>
            <a:r>
              <a:rPr lang="ru-RU" i="1" dirty="0"/>
              <a:t>снятия физического и э</a:t>
            </a:r>
          </a:p>
          <a:p>
            <a:r>
              <a:rPr lang="ru-RU" i="1" dirty="0" err="1"/>
              <a:t>моционального</a:t>
            </a:r>
            <a:r>
              <a:rPr lang="ru-RU" i="1" dirty="0"/>
              <a:t> напряжения.</a:t>
            </a:r>
            <a:br>
              <a:rPr lang="ru-RU" i="1" dirty="0"/>
            </a:br>
            <a:endParaRPr lang="ru-RU" dirty="0"/>
          </a:p>
        </p:txBody>
      </p:sp>
      <p:pic>
        <p:nvPicPr>
          <p:cNvPr id="1027" name="Picture 3" descr="C:\Users\Рива\Desktop\фото 2013- 2016 Рива\откр.зан. прогулка сент.2015\Camera\20151012_1608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85860"/>
            <a:ext cx="4572000" cy="2660068"/>
          </a:xfrm>
          <a:prstGeom prst="rect">
            <a:avLst/>
          </a:prstGeom>
          <a:noFill/>
        </p:spPr>
      </p:pic>
      <p:pic>
        <p:nvPicPr>
          <p:cNvPr id="1028" name="Picture 4" descr="C:\Users\Рива\Desktop\фото 2013- 2016 Рива\откр.зан. прогулка сент.2015\Camera\20151102_10533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7494" y="3201989"/>
            <a:ext cx="2056506" cy="3656011"/>
          </a:xfrm>
          <a:prstGeom prst="rect">
            <a:avLst/>
          </a:prstGeom>
          <a:noFill/>
        </p:spPr>
      </p:pic>
      <p:pic>
        <p:nvPicPr>
          <p:cNvPr id="1029" name="Picture 5" descr="C:\Users\Рива\Desktop\фото 2013- 2016 Рива\пожарн. семьяпразд.осень 2013 будни в д.с\пожарные. осень 2013\IMG_34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4000504"/>
            <a:ext cx="3071834" cy="28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/>
              <a:t>Вместе с родителями. Нам нравится!</a:t>
            </a:r>
          </a:p>
        </p:txBody>
      </p:sp>
      <p:pic>
        <p:nvPicPr>
          <p:cNvPr id="4" name="Picture 3" descr="G:\День матери, дерево любви, выст. книг для род. занятия детей\дерево любви, родители на празднике\241120111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3962914" cy="2972186"/>
          </a:xfrm>
          <a:prstGeom prst="rect">
            <a:avLst/>
          </a:prstGeom>
          <a:noFill/>
        </p:spPr>
      </p:pic>
      <p:pic>
        <p:nvPicPr>
          <p:cNvPr id="5" name="Picture 6" descr="G:\День матери, дерево любви, выст. книг для род. занятия детей\дерево любви, родители на празднике\24112011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4993" y="1140964"/>
            <a:ext cx="4003221" cy="3002416"/>
          </a:xfrm>
          <a:prstGeom prst="rect">
            <a:avLst/>
          </a:prstGeom>
          <a:noFill/>
        </p:spPr>
      </p:pic>
      <p:pic>
        <p:nvPicPr>
          <p:cNvPr id="6" name="Picture 5" descr="G:\День матери, дерево любви, выст. книг для род. занятия детей\дерево любви, родители на празднике\24112011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000504"/>
            <a:ext cx="3854989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Принципиальным Для родителей и специалистов , являются требования психологов к системе предметной среды, которая должна учитывать возрастные интересы развития детской деятельности.</a:t>
            </a:r>
          </a:p>
          <a:p>
            <a:r>
              <a:rPr lang="ru-RU" sz="1600" b="1" dirty="0"/>
              <a:t>Первое требование</a:t>
            </a:r>
            <a:r>
              <a:rPr lang="ru-RU" sz="1600" dirty="0"/>
              <a:t>: в каждый момент жизни ребенка и общение, и предметная, и игровая деятельность присутствуют одновременно, как и учебная деятельность, но  каждая из деятельностей проходит свой путь развития до момента, в которой она становится ведущей.</a:t>
            </a:r>
          </a:p>
          <a:p>
            <a:r>
              <a:rPr lang="ru-RU" sz="1600" b="1" dirty="0"/>
              <a:t>Вторым  требованием, </a:t>
            </a:r>
            <a:r>
              <a:rPr lang="ru-RU" sz="1600" dirty="0"/>
              <a:t>по мнению С.Л. </a:t>
            </a:r>
            <a:r>
              <a:rPr lang="ru-RU" sz="1600" dirty="0" err="1"/>
              <a:t>Новоселовой</a:t>
            </a:r>
            <a:r>
              <a:rPr lang="ru-RU" sz="1600" dirty="0"/>
              <a:t>, является соответствие предметной среды возможностям ребенка на грани перехода к следующему этапу его развития, т.е. создание через предметную среду зоны ближайшего психического развития. </a:t>
            </a:r>
          </a:p>
          <a:p>
            <a:r>
              <a:rPr lang="ru-RU" sz="1600" b="1" dirty="0"/>
              <a:t>Третье требование, </a:t>
            </a:r>
            <a:r>
              <a:rPr lang="ru-RU" sz="1600" dirty="0"/>
              <a:t>предметная среда должна содержать как консервативные /уже известные ребенку/ компоненты, так и проблемные, подлежащие исследованию.</a:t>
            </a:r>
          </a:p>
          <a:p>
            <a:r>
              <a:rPr lang="ru-RU" sz="1600" b="1" dirty="0"/>
              <a:t>И, наконец, четвертое требование </a:t>
            </a:r>
            <a:r>
              <a:rPr lang="ru-RU" sz="1600" dirty="0"/>
              <a:t>к предметной среде деятельности ребенка, вытекает из исходной инициативности ребенка, его стремления сразу же на деле применить те знания, как ясные, так и проблематичные.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Предметная  игровая среда </a:t>
            </a:r>
          </a:p>
        </p:txBody>
      </p:sp>
    </p:spTree>
  </p:cSld>
  <p:clrMapOvr>
    <a:masterClrMapping/>
  </p:clrMapOvr>
  <p:transition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/>
              <a:t>Тихие. </a:t>
            </a:r>
            <a:r>
              <a:rPr lang="ru-RU" dirty="0"/>
              <a:t>Спокойные, организуемые ребенком с игрушками, куклами, в процессе рисования,  лепки, и т.п.;</a:t>
            </a:r>
          </a:p>
          <a:p>
            <a:r>
              <a:rPr lang="ru-RU" b="1" dirty="0"/>
              <a:t>Сюжетно – ролевые </a:t>
            </a:r>
            <a:r>
              <a:rPr lang="ru-RU" dirty="0"/>
              <a:t>/по мотивам сказок или жизненных коллизий/ по отработке норм общения; </a:t>
            </a:r>
          </a:p>
          <a:p>
            <a:r>
              <a:rPr lang="ru-RU" b="1" dirty="0"/>
              <a:t>Подвижные, шуточные, шумные;</a:t>
            </a:r>
          </a:p>
          <a:p>
            <a:r>
              <a:rPr lang="ru-RU" dirty="0"/>
              <a:t>Игры ( упражнения), направленные на снятие мышечных напряжений.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/>
              <a:t>Какие же игры могут возникнуть в процессе взаимодействия с ребенком</a:t>
            </a:r>
            <a:r>
              <a:rPr lang="ru-RU" sz="2000" b="1" i="1" dirty="0"/>
              <a:t>?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350</TotalTime>
  <Words>2061</Words>
  <Application>Microsoft Office PowerPoint</Application>
  <PresentationFormat>Экран (4:3)</PresentationFormat>
  <Paragraphs>186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Calibri</vt:lpstr>
      <vt:lpstr>Lucida Sans Unicode</vt:lpstr>
      <vt:lpstr>Verdana</vt:lpstr>
      <vt:lpstr>Wingdings 2</vt:lpstr>
      <vt:lpstr>Wingdings 3</vt:lpstr>
      <vt:lpstr>Открытая</vt:lpstr>
      <vt:lpstr>   «Современные формы и методы обучения родителей игровой деятельности»  Выполнила:   воспитатель высшей  квалификационной категории Прокопюк Рива Аркадьевна   </vt:lpstr>
      <vt:lpstr>Что такое игра</vt:lpstr>
      <vt:lpstr>Игра как неотъемлемая часть семейного досуга</vt:lpstr>
      <vt:lpstr>Давайте, поиграем</vt:lpstr>
      <vt:lpstr>!</vt:lpstr>
      <vt:lpstr>  Целью воспитателей является формирование активной позиции родителей в развитии игровой деятельности детей. Достижение данной цели предполагает осуществлять через решение следующих задач, форм и методов: </vt:lpstr>
      <vt:lpstr>Вместе с родителями. Нам нравится!</vt:lpstr>
      <vt:lpstr>Предметная  игровая среда </vt:lpstr>
      <vt:lpstr>Какие же игры могут возникнуть в процессе взаимодействия с ребенком?</vt:lpstr>
      <vt:lpstr>Что даёт игра детям? </vt:lpstr>
      <vt:lpstr>Что говорят психологи?</vt:lpstr>
      <vt:lpstr>Презентация PowerPoint</vt:lpstr>
      <vt:lpstr>Презентация PowerPoint</vt:lpstr>
      <vt:lpstr>«Игра – это серьезно» /родительское собрание/ </vt:lpstr>
      <vt:lpstr>План собрания </vt:lpstr>
      <vt:lpstr>Презентация PowerPoint</vt:lpstr>
      <vt:lpstr>  Вопросы анкеты для  детей и родителей:                                                                                        .</vt:lpstr>
      <vt:lpstr>Презентация PowerPoint</vt:lpstr>
      <vt:lpstr>Игра « Умники и умницы» </vt:lpstr>
      <vt:lpstr>Ход игры. Приветствие команд /домашнее задание/</vt:lpstr>
      <vt:lpstr>Литературная викторина « Сказки и сказочные герои»</vt:lpstr>
      <vt:lpstr>Конкурс « А ты кто?» </vt:lpstr>
      <vt:lpstr>Конкурс: Царство математики. Игра  «Живые числа»</vt:lpstr>
      <vt:lpstr>Конкурс по правилам дорожного движения</vt:lpstr>
      <vt:lpstr>Конкурcы « Умелые руки и кто быстрее соберет картинку?»</vt:lpstr>
      <vt:lpstr>«Черный ящик» /Если останется время/</vt:lpstr>
      <vt:lpstr>Английский КВН. </vt:lpstr>
      <vt:lpstr>Нам очень интересно</vt:lpstr>
      <vt:lpstr> Мы и пели, и читали стихи, и решали примеры, и делали зарядку, и танцевали вместе с нашими родителями </vt:lpstr>
      <vt:lpstr> Виды семейных игр и конкурсов </vt:lpstr>
      <vt:lpstr>Игра – это серьезно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Игры ребенка в семье</dc:title>
  <dc:creator>Admin</dc:creator>
  <cp:lastModifiedBy>Рива Прокопюк</cp:lastModifiedBy>
  <cp:revision>60</cp:revision>
  <dcterms:created xsi:type="dcterms:W3CDTF">2010-09-25T10:10:17Z</dcterms:created>
  <dcterms:modified xsi:type="dcterms:W3CDTF">2024-03-15T17:35:34Z</dcterms:modified>
</cp:coreProperties>
</file>