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62" r:id="rId6"/>
    <p:sldId id="263" r:id="rId7"/>
    <p:sldId id="264" r:id="rId8"/>
    <p:sldId id="265" r:id="rId9"/>
    <p:sldId id="266" r:id="rId10"/>
    <p:sldId id="268" r:id="rId11"/>
    <p:sldId id="26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75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A1805-F600-4039-8805-C592F6C2900E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66869-2455-43E1-92F8-4758E3A606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57568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A1805-F600-4039-8805-C592F6C2900E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66869-2455-43E1-92F8-4758E3A606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660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A1805-F600-4039-8805-C592F6C2900E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66869-2455-43E1-92F8-4758E3A606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949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A1805-F600-4039-8805-C592F6C2900E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66869-2455-43E1-92F8-4758E3A606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0553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A1805-F600-4039-8805-C592F6C2900E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66869-2455-43E1-92F8-4758E3A606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415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A1805-F600-4039-8805-C592F6C2900E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66869-2455-43E1-92F8-4758E3A606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4192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A1805-F600-4039-8805-C592F6C2900E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66869-2455-43E1-92F8-4758E3A606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571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A1805-F600-4039-8805-C592F6C2900E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66869-2455-43E1-92F8-4758E3A606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5711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A1805-F600-4039-8805-C592F6C2900E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66869-2455-43E1-92F8-4758E3A606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1668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A1805-F600-4039-8805-C592F6C2900E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66869-2455-43E1-92F8-4758E3A606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4467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A1805-F600-4039-8805-C592F6C2900E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66869-2455-43E1-92F8-4758E3A606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185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EA1805-F600-4039-8805-C592F6C2900E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E66869-2455-43E1-92F8-4758E3A606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532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emf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793982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Игры по финансовой грамотности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73699" y="1054630"/>
            <a:ext cx="6630749" cy="5398706"/>
          </a:xfrm>
          <a:solidFill>
            <a:schemeClr val="bg2"/>
          </a:solidFill>
        </p:spPr>
        <p:txBody>
          <a:bodyPr>
            <a:normAutofit fontScale="92500" lnSpcReduction="10000"/>
          </a:bodyPr>
          <a:lstStyle/>
          <a:p>
            <a:pPr algn="l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Игра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удобный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инструмент 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для получения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новых и 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закрепления 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имеющихся знаний,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безопасной тренировки 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необходимых для реальной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жизни навыков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специально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смоделированном 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пространстве.</a:t>
            </a:r>
          </a:p>
          <a:p>
            <a:pPr algn="l"/>
            <a:endParaRPr lang="ru-RU" sz="2800" dirty="0"/>
          </a:p>
        </p:txBody>
      </p:sp>
      <p:pic>
        <p:nvPicPr>
          <p:cNvPr id="4" name="image2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3528" y="1054630"/>
            <a:ext cx="1800200" cy="2590394"/>
          </a:xfrm>
          <a:prstGeom prst="rect">
            <a:avLst/>
          </a:prstGeom>
        </p:spPr>
      </p:pic>
      <p:pic>
        <p:nvPicPr>
          <p:cNvPr id="1026" name="Picture 2" descr="C:\Users\user-pc\Desktop\Фото ПОДГ.ГР.2021-2023\Магазин\IMG_20210430_1612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4307" y="1340768"/>
            <a:ext cx="3001554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56838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dirty="0"/>
              <a:t>Знаете ли </a:t>
            </a:r>
            <a:r>
              <a:rPr lang="ru-RU" dirty="0" smtClean="0"/>
              <a:t>вы</a:t>
            </a:r>
            <a:r>
              <a:rPr lang="ru-RU" sz="1800" dirty="0"/>
              <a:t> </a:t>
            </a:r>
            <a:r>
              <a:rPr lang="ru-RU" sz="1800" dirty="0" smtClean="0"/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(Игра со зрителями)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544616"/>
          </a:xfrm>
          <a:solidFill>
            <a:schemeClr val="bg2"/>
          </a:solidFill>
        </p:spPr>
        <p:txBody>
          <a:bodyPr>
            <a:normAutofit fontScale="925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называются деньги разных стран.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 называются деньги, которые получает человек за работу ?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.Как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называются деньги, которые, которые он тратит на что-то?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400" dirty="0"/>
              <a:t>И конфеты, и вкуснейший сыр, в магазине нам пробьёт </a:t>
            </a:r>
            <a:r>
              <a:rPr lang="ru-RU" sz="2400" dirty="0" smtClean="0"/>
              <a:t>…….</a:t>
            </a:r>
            <a:endParaRPr lang="ru-RU" sz="2400" dirty="0"/>
          </a:p>
          <a:p>
            <a:pPr marL="0" indent="0">
              <a:buNone/>
            </a:pPr>
            <a:r>
              <a:rPr lang="ru-RU" sz="2400" b="1" dirty="0" smtClean="0"/>
              <a:t>5</a:t>
            </a:r>
            <a:r>
              <a:rPr lang="ru-RU" sz="2400" dirty="0" smtClean="0"/>
              <a:t>. Как </a:t>
            </a:r>
            <a:r>
              <a:rPr lang="ru-RU" sz="2400" dirty="0"/>
              <a:t>звали героя известной</a:t>
            </a:r>
            <a:r>
              <a:rPr lang="ru-RU" sz="2400" dirty="0"/>
              <a:t> </a:t>
            </a:r>
            <a:r>
              <a:rPr lang="ru-RU" sz="2400" dirty="0"/>
              <a:t>сказки, поверившего</a:t>
            </a:r>
            <a:r>
              <a:rPr lang="ru-RU" sz="2400" dirty="0"/>
              <a:t> </a:t>
            </a:r>
            <a:r>
              <a:rPr lang="ru-RU" sz="2400" dirty="0"/>
              <a:t>мошенникам, что на Поле чудес</a:t>
            </a:r>
            <a:r>
              <a:rPr lang="ru-RU" sz="2400" dirty="0"/>
              <a:t> </a:t>
            </a:r>
            <a:r>
              <a:rPr lang="ru-RU" sz="2400" dirty="0"/>
              <a:t>он сможет вырастить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из </a:t>
            </a:r>
            <a:r>
              <a:rPr lang="ru-RU" sz="2400" dirty="0"/>
              <a:t>монет</a:t>
            </a:r>
            <a:r>
              <a:rPr lang="ru-RU" sz="2400" dirty="0"/>
              <a:t> </a:t>
            </a:r>
            <a:r>
              <a:rPr lang="ru-RU" sz="2400" dirty="0"/>
              <a:t>огромное</a:t>
            </a:r>
            <a:r>
              <a:rPr lang="ru-RU" sz="2400" dirty="0"/>
              <a:t> </a:t>
            </a:r>
            <a:r>
              <a:rPr lang="ru-RU" sz="2400" dirty="0"/>
              <a:t>денежное</a:t>
            </a:r>
            <a:r>
              <a:rPr lang="ru-RU" sz="2400" dirty="0"/>
              <a:t> </a:t>
            </a:r>
            <a:r>
              <a:rPr lang="ru-RU" sz="2400" dirty="0"/>
              <a:t>дерево?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Разгадай анаграммы </a:t>
            </a:r>
            <a:r>
              <a:rPr lang="ru-RU" sz="2400" dirty="0"/>
              <a:t>: </a:t>
            </a:r>
            <a:endParaRPr lang="ru-RU" sz="2400" dirty="0" smtClean="0"/>
          </a:p>
          <a:p>
            <a:pPr marL="0" indent="0">
              <a:spcBef>
                <a:spcPts val="0"/>
              </a:spcBef>
              <a:buNone/>
            </a:pPr>
            <a:endParaRPr lang="ru-RU" sz="2400" dirty="0"/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ГИНЬЕД.  </a:t>
            </a:r>
            <a:r>
              <a:rPr lang="ru-RU" sz="2400" b="1" dirty="0" smtClean="0">
                <a:solidFill>
                  <a:srgbClr val="00B050"/>
                </a:solidFill>
              </a:rPr>
              <a:t> </a:t>
            </a:r>
            <a:r>
              <a:rPr lang="ru-RU" sz="2400" b="1" dirty="0">
                <a:solidFill>
                  <a:srgbClr val="00B050"/>
                </a:solidFill>
              </a:rPr>
              <a:t>ТЕНОМА.</a:t>
            </a:r>
            <a:r>
              <a:rPr lang="ru-RU" sz="2400" b="1" dirty="0">
                <a:solidFill>
                  <a:srgbClr val="C00000"/>
                </a:solidFill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  ЕНАЦ</a:t>
            </a:r>
            <a:r>
              <a:rPr lang="ru-RU" sz="2400" b="1" dirty="0">
                <a:solidFill>
                  <a:srgbClr val="C00000"/>
                </a:solidFill>
              </a:rPr>
              <a:t>.</a:t>
            </a:r>
            <a:endParaRPr lang="ru-RU" sz="2400" b="1" dirty="0" smtClean="0">
              <a:solidFill>
                <a:srgbClr val="C0000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b="1" dirty="0">
              <a:solidFill>
                <a:srgbClr val="C0000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0070C0"/>
                </a:solidFill>
              </a:rPr>
              <a:t>ЛУЬРБ</a:t>
            </a:r>
            <a:r>
              <a:rPr lang="ru-RU" sz="2400" b="1" dirty="0">
                <a:solidFill>
                  <a:srgbClr val="0070C0"/>
                </a:solidFill>
              </a:rPr>
              <a:t>. </a:t>
            </a:r>
            <a:r>
              <a:rPr lang="ru-RU" sz="2400" b="1" dirty="0">
                <a:solidFill>
                  <a:srgbClr val="C00000"/>
                </a:solidFill>
              </a:rPr>
              <a:t>  </a:t>
            </a: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</a:rPr>
              <a:t>ДАКЛВ.</a:t>
            </a:r>
            <a:r>
              <a:rPr lang="ru-RU" sz="2400" b="1" dirty="0">
                <a:solidFill>
                  <a:srgbClr val="C00000"/>
                </a:solidFill>
              </a:rPr>
              <a:t> </a:t>
            </a:r>
            <a:r>
              <a:rPr lang="ru-RU" sz="2400" b="1" dirty="0">
                <a:solidFill>
                  <a:srgbClr val="7030A0"/>
                </a:solidFill>
              </a:rPr>
              <a:t>КАБН.</a:t>
            </a:r>
            <a:r>
              <a:rPr lang="ru-RU" sz="2400" b="1" dirty="0">
                <a:solidFill>
                  <a:srgbClr val="C00000"/>
                </a:solidFill>
              </a:rPr>
              <a:t> </a:t>
            </a:r>
            <a:endParaRPr lang="ru-RU" sz="2400" b="1" dirty="0" smtClean="0">
              <a:solidFill>
                <a:srgbClr val="C0000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b="1" dirty="0">
              <a:solidFill>
                <a:srgbClr val="C0000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>
                <a:solidFill>
                  <a:srgbClr val="002060"/>
                </a:solidFill>
              </a:rPr>
              <a:t>АНКОБМАТ.</a:t>
            </a:r>
            <a:r>
              <a:rPr lang="ru-RU" sz="2400" b="1" dirty="0">
                <a:solidFill>
                  <a:srgbClr val="C00000"/>
                </a:solidFill>
              </a:rPr>
              <a:t> </a:t>
            </a:r>
            <a:r>
              <a:rPr lang="ru-RU" sz="2400" b="1" dirty="0">
                <a:solidFill>
                  <a:srgbClr val="00B050"/>
                </a:solidFill>
              </a:rPr>
              <a:t>АВКОБСКАЯ АТРАК.  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5" descr="C:\Users\user-pc\AppData\Local\Microsoft\Windows\INetCache\IE\HHYVYHUN\W1siZiIsIjIwMTcvMTIvMjQvODNwbWduOWtxZl8yMjY2MTU4MjlfMjk3MjMzXzE1MTI3NTczOTY3NjcxMzgyNzMxLmpwZyJdLFsicCIsInRodW1iIiwiOTI0eCJdXQ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708920"/>
            <a:ext cx="2528342" cy="1685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C:\Users\user-pc\AppData\Local\Microsoft\Windows\INetCache\IE\0ENU0ESJ\file[2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0524" y="4509119"/>
            <a:ext cx="3439240" cy="180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03428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264696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marL="0" indent="0" algn="ctr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user-pc\Desktop\Фото ПОДГ.ГР.2021-2023\ФОТО Умники и умницы-21\IMG_20211123_1613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594968"/>
            <a:ext cx="2362189" cy="2872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-pc\Desktop\Фото ПОДГ.ГР.2021-2023\Фото. Викторины\IMG_20220928_1548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627" y="875924"/>
            <a:ext cx="3360373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-pc\Desktop\Фото ПОДГ.ГР.2021-2023\Магазин\IMG_20230116_1536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627" y="3573016"/>
            <a:ext cx="3616986" cy="2677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user-pc\AppData\Local\Microsoft\Windows\INetCache\IE\12JUPMO0\moneykids-book-front[1]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941342"/>
            <a:ext cx="2486900" cy="263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061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вы думаете, какую роль играют деньги в нашей жизни?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124744"/>
            <a:ext cx="4316288" cy="5184576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тыс. лет назад Древнегреческий философ Софокл говорил: « Ничто не содействует в такой мере, как деньги, установлению среди людей дурных законов и дурных нравов, деньги поселяют раздоры в городах и изгоняют людей из жилищ, деньги обращают мысли людей самых благородных ко всему постыдному и гибельному для человека…».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как вы думает, виноваты ли деньги во всех тех преступлениях, в которых их обвиняет Софокл?</a:t>
            </a:r>
          </a:p>
          <a:p>
            <a:r>
              <a:rPr lang="ru-RU" sz="1400" dirty="0" smtClean="0"/>
              <a:t>(Обсуждения)</a:t>
            </a:r>
            <a:endParaRPr lang="ru-RU" sz="1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16186" y="2785324"/>
            <a:ext cx="632933" cy="1232353"/>
          </a:xfrm>
        </p:spPr>
        <p:txBody>
          <a:bodyPr>
            <a:normAutofit/>
          </a:bodyPr>
          <a:lstStyle/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user-pc\AppData\Local\Microsoft\Windows\INetCache\IE\HHYVYHUN\money_PNG3523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168660" y="1625902"/>
            <a:ext cx="2226300" cy="13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4382" y="4788492"/>
            <a:ext cx="1621799" cy="1479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0308" y="3645024"/>
            <a:ext cx="1939044" cy="12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 descr="C:\Users\user-pc\AppData\Local\Microsoft\Windows\INetCache\IE\12JUPMO0\moneykids-book-front[1]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559" y="1196752"/>
            <a:ext cx="2466910" cy="261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291372"/>
            <a:ext cx="2529343" cy="1601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1598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Вывод: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современном мире деньги могут способствовать добру, а могут помогать или даже совершать  зло. Все зависит от того, в чьих руках они находятся.</a:t>
            </a:r>
            <a:endParaRPr lang="ru-RU" sz="2000" dirty="0"/>
          </a:p>
        </p:txBody>
      </p:sp>
      <p:pic>
        <p:nvPicPr>
          <p:cNvPr id="4098" name="Picture 2" descr="C:\Users\user-pc\Desktop\Фото ПОДГ.ГР.2021-2023\Магазин\IMG202301161520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3169047" cy="316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-pc\Desktop\Фото ПОДГ.ГР.2021-2023\Магазин\IMG_20230116_1536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019472"/>
            <a:ext cx="3240051" cy="2398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user-pc\Desktop\Фото ПОДГ.ГР.2021-2023\Магазин\IMG_20210430_1613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866751"/>
            <a:ext cx="2355541" cy="3140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9136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мы понимаем под финансовой грамотностью?</a:t>
            </a:r>
            <a:b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altLang="ru-RU" sz="2400" dirty="0" smtClean="0"/>
              <a:t>достаточный уровень знаний и умений в области финансов, который позволяет правильно оценивать ситуацию на рынке и принимать разумные финансовые решения.</a:t>
            </a:r>
          </a:p>
          <a:p>
            <a:endParaRPr lang="ru-RU" sz="2400" dirty="0"/>
          </a:p>
        </p:txBody>
      </p:sp>
      <p:pic>
        <p:nvPicPr>
          <p:cNvPr id="4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56992"/>
            <a:ext cx="3523520" cy="219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C:\Users\user-pc\Desktop\Все фото\фото .2015-2020\откр. зан. Рива Арк\IMG_20180404_0930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6264" y="2789062"/>
            <a:ext cx="4213624" cy="3160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82597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Блицопрос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(Со зрителями).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«Знатоки финансовой грамотности»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4330824" cy="5400600"/>
          </a:xfr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Что делает с рублем копейка?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Что известная пословица предлагает взамен ста рублей?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3.Как называется место продажи новогодних ёлок?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Какое животное всегда при деньгах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Какие деньги родители выдают своим детям?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Продукцию какого народного промысла называют золотой?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О каком любимом детьми продукте экономисты говорят: «Это умение продать одну картофелину по цене одного килограмма»?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196752"/>
            <a:ext cx="4316288" cy="5472608"/>
          </a:xfrm>
          <a:solidFill>
            <a:schemeClr val="bg2"/>
          </a:solidFill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нашей викторины мы повторили некоторые термины связанные с финансовой грамотностью. Какие?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image25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16016" y="3356992"/>
            <a:ext cx="4093457" cy="2314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3547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584176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команды – по три человека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(«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Зкономики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«Рублики», «Финансисты».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(Денежки – «кары»). Правильный ответ приносит команде 1 кар.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Загадки.</a:t>
            </a:r>
            <a:endParaRPr lang="ru-RU" sz="24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114800" cy="4525963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Это крупный магазин. 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него не счесть витрин. Все найдется на прилавке-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одежды до булавки. </a:t>
            </a:r>
          </a:p>
          <a:p>
            <a:pPr marL="0" indent="0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Все, что в жизни продается, Одинаково зовется: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крупа , и самовар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Называется …..(…..).</a:t>
            </a:r>
          </a:p>
          <a:p>
            <a:pPr marL="0" indent="0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фирме прибыль он считает, 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Всем зарплату начисляет,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И считать ему не лень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Все налоги целый день.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0" y="1700808"/>
            <a:ext cx="4114800" cy="4425355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 1. За сметану, хлеб и сыр </a:t>
            </a:r>
          </a:p>
          <a:p>
            <a:pPr marL="0" indent="0">
              <a:buNone/>
            </a:pPr>
            <a:r>
              <a:rPr lang="ru-RU" sz="2000" dirty="0" smtClean="0"/>
              <a:t>В кассе чек пробьет (……).</a:t>
            </a:r>
          </a:p>
          <a:p>
            <a:pPr marL="0" indent="0">
              <a:buNone/>
            </a:pPr>
            <a:r>
              <a:rPr lang="ru-RU" sz="2000" b="1" dirty="0"/>
              <a:t> </a:t>
            </a:r>
            <a:r>
              <a:rPr lang="ru-RU" sz="2000" b="1" dirty="0" smtClean="0"/>
              <a:t> 2.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Мебель, хлеб и огурцы, 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Продают нам (……).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.И врачу, и акробату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Выдают за труд (……).</a:t>
            </a:r>
          </a:p>
          <a:p>
            <a:pPr marL="0" indent="0">
              <a:buNone/>
            </a:pPr>
            <a:endParaRPr lang="ru-RU" sz="2000" dirty="0" smtClean="0"/>
          </a:p>
          <a:p>
            <a:endParaRPr lang="ru-RU" sz="2000" dirty="0"/>
          </a:p>
        </p:txBody>
      </p:sp>
      <p:pic>
        <p:nvPicPr>
          <p:cNvPr id="5" name="image30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88024" y="4437112"/>
            <a:ext cx="3322320" cy="1410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059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Кроссворд </a:t>
            </a:r>
            <a:endParaRPr lang="ru-RU" sz="32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052736"/>
            <a:ext cx="4038600" cy="5073427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План расходов и доходов семьи.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Деньги, которые люди получают за труд.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Как называют хозяина банка.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Доход бюджета превышает расходы бюджета.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 descr="C:\Users\user-pc\Desktop\IMG_20230117_1129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640" y="1340768"/>
            <a:ext cx="3504445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-pc\Desktop\Фото ПОДГ.ГР.2021-2023\Группа\IMG20230116152404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499566"/>
            <a:ext cx="3018248" cy="3018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user-pc\Desktop\Все фото\2018 -2019 уч.г. фото ПОДГ,ГР,\Фото Занятие С матем.в сказку\IMG_20181120_09520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494215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77606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rmAutofit/>
          </a:bodyPr>
          <a:lstStyle/>
          <a:p>
            <a:r>
              <a:rPr lang="ru-RU" dirty="0" smtClean="0"/>
              <a:t>                                      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60648"/>
            <a:ext cx="4038600" cy="61206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Ответы кроссворда.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1. Бюджет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2. Зарплата.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Банкир.4.Экономия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Смотрите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впереди аллея Задач.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Паучок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Чок-Чок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зарабатывает 20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гравиков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месяц. При этом в месяц он тратит 5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гравиков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содержание квартиры,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гравиков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еду,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гравик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проезд в автобусе. Сколько месяцев потребуется паучку, чтобы накопить на новое кресло-качалку, цена которого 18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гравиков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если на его покупку он будет откладывать все оставшиеся деньги? </a:t>
            </a:r>
          </a:p>
          <a:p>
            <a:pPr marL="0" indent="0">
              <a:buNone/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196752"/>
            <a:ext cx="4038600" cy="4929411"/>
          </a:xfrm>
        </p:spPr>
        <p:txBody>
          <a:bodyPr>
            <a:normAutofit/>
          </a:bodyPr>
          <a:lstStyle/>
          <a:p>
            <a:pPr>
              <a:spcBef>
                <a:spcPts val="45"/>
              </a:spcBef>
              <a:spcAft>
                <a:spcPts val="0"/>
              </a:spcAft>
            </a:pPr>
            <a:r>
              <a:rPr lang="ru-RU" sz="100" dirty="0">
                <a:latin typeface="Tahoma"/>
                <a:ea typeface="Microsoft Sans Serif"/>
                <a:cs typeface="Microsoft Sans Serif"/>
              </a:rPr>
              <a:t> </a:t>
            </a:r>
            <a:endParaRPr lang="ru-RU" sz="800" dirty="0">
              <a:latin typeface="Microsoft Sans Serif"/>
              <a:ea typeface="Microsoft Sans Serif"/>
            </a:endParaRPr>
          </a:p>
          <a:p>
            <a:pPr>
              <a:spcBef>
                <a:spcPts val="15"/>
              </a:spcBef>
              <a:spcAft>
                <a:spcPts val="0"/>
              </a:spcAft>
            </a:pPr>
            <a:r>
              <a:rPr lang="ru-RU" sz="100" dirty="0">
                <a:latin typeface="Tahoma"/>
                <a:ea typeface="Microsoft Sans Serif"/>
                <a:cs typeface="Microsoft Sans Serif"/>
              </a:rPr>
              <a:t> </a:t>
            </a:r>
            <a:endParaRPr lang="ru-RU" sz="800" dirty="0">
              <a:latin typeface="Microsoft Sans Serif"/>
              <a:ea typeface="Microsoft Sans Serif"/>
            </a:endParaRPr>
          </a:p>
          <a:p>
            <a:endParaRPr lang="ru-RU" sz="1400" dirty="0"/>
          </a:p>
          <a:p>
            <a:endParaRPr lang="ru-RU" sz="1400" dirty="0"/>
          </a:p>
          <a:p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 </a:t>
            </a:r>
          </a:p>
          <a:p>
            <a:r>
              <a:rPr lang="ru-RU" sz="1400" dirty="0"/>
              <a:t> </a:t>
            </a:r>
          </a:p>
          <a:p>
            <a:endParaRPr lang="ru-RU" sz="1400" dirty="0" smtClean="0"/>
          </a:p>
          <a:p>
            <a:endParaRPr lang="ru-RU" sz="1400" dirty="0" smtClean="0"/>
          </a:p>
        </p:txBody>
      </p:sp>
      <p:grpSp>
        <p:nvGrpSpPr>
          <p:cNvPr id="5" name="Группа 4"/>
          <p:cNvGrpSpPr>
            <a:grpSpLocks/>
          </p:cNvGrpSpPr>
          <p:nvPr/>
        </p:nvGrpSpPr>
        <p:grpSpPr bwMode="auto">
          <a:xfrm>
            <a:off x="4427984" y="476672"/>
            <a:ext cx="4536504" cy="5760640"/>
            <a:chOff x="0" y="5092"/>
            <a:chExt cx="11623" cy="11349"/>
          </a:xfrm>
        </p:grpSpPr>
        <p:sp>
          <p:nvSpPr>
            <p:cNvPr id="6" name="AutoShape 997"/>
            <p:cNvSpPr>
              <a:spLocks/>
            </p:cNvSpPr>
            <p:nvPr/>
          </p:nvSpPr>
          <p:spPr bwMode="auto">
            <a:xfrm>
              <a:off x="0" y="5888"/>
              <a:ext cx="3281" cy="2984"/>
            </a:xfrm>
            <a:custGeom>
              <a:avLst/>
              <a:gdLst>
                <a:gd name="T0" fmla="*/ 296 w 3281"/>
                <a:gd name="T1" fmla="+- 0 8627 5889"/>
                <a:gd name="T2" fmla="*/ 8627 h 2984"/>
                <a:gd name="T3" fmla="*/ 456 w 3281"/>
                <a:gd name="T4" fmla="+- 0 8770 5889"/>
                <a:gd name="T5" fmla="*/ 8770 h 2984"/>
                <a:gd name="T6" fmla="*/ 661 w 3281"/>
                <a:gd name="T7" fmla="+- 0 8855 5889"/>
                <a:gd name="T8" fmla="*/ 8855 h 2984"/>
                <a:gd name="T9" fmla="*/ 896 w 3281"/>
                <a:gd name="T10" fmla="+- 0 8868 5889"/>
                <a:gd name="T11" fmla="*/ 8868 h 2984"/>
                <a:gd name="T12" fmla="*/ 1118 w 3281"/>
                <a:gd name="T13" fmla="+- 0 8802 5889"/>
                <a:gd name="T14" fmla="*/ 8802 h 2984"/>
                <a:gd name="T15" fmla="*/ 1297 w 3281"/>
                <a:gd name="T16" fmla="+- 0 8670 5889"/>
                <a:gd name="T17" fmla="*/ 8670 h 2984"/>
                <a:gd name="T18" fmla="*/ 2728 w 3281"/>
                <a:gd name="T19" fmla="+- 0 8609 5889"/>
                <a:gd name="T20" fmla="*/ 8609 h 2984"/>
                <a:gd name="T21" fmla="*/ 2714 w 3281"/>
                <a:gd name="T22" fmla="+- 0 8614 5889"/>
                <a:gd name="T23" fmla="*/ 8614 h 2984"/>
                <a:gd name="T24" fmla="*/ 2394 w 3281"/>
                <a:gd name="T25" fmla="+- 0 8662 5889"/>
                <a:gd name="T26" fmla="*/ 8662 h 2984"/>
                <a:gd name="T27" fmla="*/ 2585 w 3281"/>
                <a:gd name="T28" fmla="+- 0 8649 5889"/>
                <a:gd name="T29" fmla="*/ 8649 h 2984"/>
                <a:gd name="T30" fmla="*/ 0 w 3281"/>
                <a:gd name="T31" fmla="+- 0 6722 5889"/>
                <a:gd name="T32" fmla="*/ 6722 h 2984"/>
                <a:gd name="T33" fmla="*/ 111 w 3281"/>
                <a:gd name="T34" fmla="+- 0 8638 5889"/>
                <a:gd name="T35" fmla="*/ 8638 h 2984"/>
                <a:gd name="T36" fmla="*/ 2820 w 3281"/>
                <a:gd name="T37" fmla="+- 0 8568 5889"/>
                <a:gd name="T38" fmla="*/ 8568 h 2984"/>
                <a:gd name="T39" fmla="*/ 2979 w 3281"/>
                <a:gd name="T40" fmla="+- 0 8463 5889"/>
                <a:gd name="T41" fmla="*/ 8463 h 2984"/>
                <a:gd name="T42" fmla="*/ 3125 w 3281"/>
                <a:gd name="T43" fmla="+- 0 8304 5889"/>
                <a:gd name="T44" fmla="*/ 8304 h 2984"/>
                <a:gd name="T45" fmla="*/ 3227 w 3281"/>
                <a:gd name="T46" fmla="+- 0 8111 5889"/>
                <a:gd name="T47" fmla="*/ 8111 h 2984"/>
                <a:gd name="T48" fmla="*/ 3277 w 3281"/>
                <a:gd name="T49" fmla="+- 0 7892 5889"/>
                <a:gd name="T50" fmla="*/ 7892 h 2984"/>
                <a:gd name="T51" fmla="*/ 3266 w 3281"/>
                <a:gd name="T52" fmla="+- 0 7663 5889"/>
                <a:gd name="T53" fmla="*/ 7663 h 2984"/>
                <a:gd name="T54" fmla="*/ 3198 w 3281"/>
                <a:gd name="T55" fmla="+- 0 7451 5889"/>
                <a:gd name="T56" fmla="*/ 7451 h 2984"/>
                <a:gd name="T57" fmla="*/ 3079 w 3281"/>
                <a:gd name="T58" fmla="+- 0 7268 5889"/>
                <a:gd name="T59" fmla="*/ 7268 h 2984"/>
                <a:gd name="T60" fmla="*/ 2919 w 3281"/>
                <a:gd name="T61" fmla="+- 0 7122 5889"/>
                <a:gd name="T62" fmla="*/ 7122 h 2984"/>
                <a:gd name="T63" fmla="*/ 2725 w 3281"/>
                <a:gd name="T64" fmla="+- 0 7020 5889"/>
                <a:gd name="T65" fmla="*/ 7020 h 2984"/>
                <a:gd name="T66" fmla="*/ 2584 w 3281"/>
                <a:gd name="T67" fmla="+- 0 6960 5889"/>
                <a:gd name="T68" fmla="*/ 6960 h 2984"/>
                <a:gd name="T69" fmla="*/ 2588 w 3281"/>
                <a:gd name="T70" fmla="+- 0 6894 5889"/>
                <a:gd name="T71" fmla="*/ 6894 h 2984"/>
                <a:gd name="T72" fmla="*/ 297 w 3281"/>
                <a:gd name="T73" fmla="+- 0 6795 5889"/>
                <a:gd name="T74" fmla="*/ 6795 h 2984"/>
                <a:gd name="T75" fmla="*/ 71 w 3281"/>
                <a:gd name="T76" fmla="+- 0 6726 5889"/>
                <a:gd name="T77" fmla="*/ 6726 h 2984"/>
                <a:gd name="T78" fmla="*/ 1050 w 3281"/>
                <a:gd name="T79" fmla="+- 0 5892 5889"/>
                <a:gd name="T80" fmla="*/ 5892 h 2984"/>
                <a:gd name="T81" fmla="*/ 835 w 3281"/>
                <a:gd name="T82" fmla="+- 0 5941 5889"/>
                <a:gd name="T83" fmla="*/ 5941 h 2984"/>
                <a:gd name="T84" fmla="*/ 646 w 3281"/>
                <a:gd name="T85" fmla="+- 0 6041 5889"/>
                <a:gd name="T86" fmla="*/ 6041 h 2984"/>
                <a:gd name="T87" fmla="*/ 489 w 3281"/>
                <a:gd name="T88" fmla="+- 0 6185 5889"/>
                <a:gd name="T89" fmla="*/ 6185 h 2984"/>
                <a:gd name="T90" fmla="*/ 374 w 3281"/>
                <a:gd name="T91" fmla="+- 0 6365 5889"/>
                <a:gd name="T92" fmla="*/ 6365 h 2984"/>
                <a:gd name="T93" fmla="*/ 307 w 3281"/>
                <a:gd name="T94" fmla="+- 0 6572 5889"/>
                <a:gd name="T95" fmla="*/ 6572 h 2984"/>
                <a:gd name="T96" fmla="*/ 294 w 3281"/>
                <a:gd name="T97" fmla="+- 0 6740 5889"/>
                <a:gd name="T98" fmla="*/ 6740 h 2984"/>
                <a:gd name="T99" fmla="*/ 297 w 3281"/>
                <a:gd name="T100" fmla="+- 0 6795 5889"/>
                <a:gd name="T101" fmla="*/ 6795 h 2984"/>
                <a:gd name="T102" fmla="*/ 2542 w 3281"/>
                <a:gd name="T103" fmla="+- 0 6683 5889"/>
                <a:gd name="T104" fmla="*/ 6683 h 2984"/>
                <a:gd name="T105" fmla="*/ 2416 w 3281"/>
                <a:gd name="T106" fmla="+- 0 6516 5889"/>
                <a:gd name="T107" fmla="*/ 6516 h 2984"/>
                <a:gd name="T108" fmla="*/ 2266 w 3281"/>
                <a:gd name="T109" fmla="+- 0 6427 5889"/>
                <a:gd name="T110" fmla="*/ 6427 h 2984"/>
                <a:gd name="T111" fmla="*/ 1837 w 3281"/>
                <a:gd name="T112" fmla="+- 0 6289 5889"/>
                <a:gd name="T113" fmla="*/ 6289 h 2984"/>
                <a:gd name="T114" fmla="*/ 1693 w 3281"/>
                <a:gd name="T115" fmla="+- 0 6112 5889"/>
                <a:gd name="T116" fmla="*/ 6112 h 2984"/>
                <a:gd name="T117" fmla="*/ 1506 w 3281"/>
                <a:gd name="T118" fmla="+- 0 5981 5889"/>
                <a:gd name="T119" fmla="*/ 5981 h 2984"/>
                <a:gd name="T120" fmla="*/ 1286 w 3281"/>
                <a:gd name="T121" fmla="+- 0 5904 5889"/>
                <a:gd name="T122" fmla="*/ 5904 h 2984"/>
                <a:gd name="T123" fmla="*/ 2087 w 3281"/>
                <a:gd name="T124" fmla="+- 0 6393 5889"/>
                <a:gd name="T125" fmla="*/ 6393 h 2984"/>
                <a:gd name="T126" fmla="*/ 1948 w 3281"/>
                <a:gd name="T127" fmla="+- 0 6412 5889"/>
                <a:gd name="T128" fmla="*/ 6412 h 2984"/>
                <a:gd name="T129" fmla="*/ 2232 w 3281"/>
                <a:gd name="T130" fmla="+- 0 6414 5889"/>
                <a:gd name="T131" fmla="*/ 6414 h 2984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  <a:cxn ang="0">
                  <a:pos x="T15" y="T17"/>
                </a:cxn>
                <a:cxn ang="0">
                  <a:pos x="T18" y="T20"/>
                </a:cxn>
                <a:cxn ang="0">
                  <a:pos x="T21" y="T23"/>
                </a:cxn>
                <a:cxn ang="0">
                  <a:pos x="T24" y="T26"/>
                </a:cxn>
                <a:cxn ang="0">
                  <a:pos x="T27" y="T29"/>
                </a:cxn>
                <a:cxn ang="0">
                  <a:pos x="T30" y="T32"/>
                </a:cxn>
                <a:cxn ang="0">
                  <a:pos x="T33" y="T35"/>
                </a:cxn>
                <a:cxn ang="0">
                  <a:pos x="T36" y="T38"/>
                </a:cxn>
                <a:cxn ang="0">
                  <a:pos x="T39" y="T41"/>
                </a:cxn>
                <a:cxn ang="0">
                  <a:pos x="T42" y="T44"/>
                </a:cxn>
                <a:cxn ang="0">
                  <a:pos x="T45" y="T47"/>
                </a:cxn>
                <a:cxn ang="0">
                  <a:pos x="T48" y="T50"/>
                </a:cxn>
                <a:cxn ang="0">
                  <a:pos x="T51" y="T53"/>
                </a:cxn>
                <a:cxn ang="0">
                  <a:pos x="T54" y="T56"/>
                </a:cxn>
                <a:cxn ang="0">
                  <a:pos x="T57" y="T59"/>
                </a:cxn>
                <a:cxn ang="0">
                  <a:pos x="T60" y="T62"/>
                </a:cxn>
                <a:cxn ang="0">
                  <a:pos x="T63" y="T65"/>
                </a:cxn>
                <a:cxn ang="0">
                  <a:pos x="T66" y="T68"/>
                </a:cxn>
                <a:cxn ang="0">
                  <a:pos x="T69" y="T71"/>
                </a:cxn>
                <a:cxn ang="0">
                  <a:pos x="T72" y="T74"/>
                </a:cxn>
                <a:cxn ang="0">
                  <a:pos x="T75" y="T77"/>
                </a:cxn>
                <a:cxn ang="0">
                  <a:pos x="T78" y="T80"/>
                </a:cxn>
                <a:cxn ang="0">
                  <a:pos x="T81" y="T83"/>
                </a:cxn>
                <a:cxn ang="0">
                  <a:pos x="T84" y="T86"/>
                </a:cxn>
                <a:cxn ang="0">
                  <a:pos x="T87" y="T89"/>
                </a:cxn>
                <a:cxn ang="0">
                  <a:pos x="T90" y="T92"/>
                </a:cxn>
                <a:cxn ang="0">
                  <a:pos x="T93" y="T95"/>
                </a:cxn>
                <a:cxn ang="0">
                  <a:pos x="T96" y="T98"/>
                </a:cxn>
                <a:cxn ang="0">
                  <a:pos x="T99" y="T101"/>
                </a:cxn>
                <a:cxn ang="0">
                  <a:pos x="T102" y="T104"/>
                </a:cxn>
                <a:cxn ang="0">
                  <a:pos x="T105" y="T107"/>
                </a:cxn>
                <a:cxn ang="0">
                  <a:pos x="T108" y="T110"/>
                </a:cxn>
                <a:cxn ang="0">
                  <a:pos x="T111" y="T113"/>
                </a:cxn>
                <a:cxn ang="0">
                  <a:pos x="T114" y="T116"/>
                </a:cxn>
                <a:cxn ang="0">
                  <a:pos x="T117" y="T119"/>
                </a:cxn>
                <a:cxn ang="0">
                  <a:pos x="T120" y="T122"/>
                </a:cxn>
                <a:cxn ang="0">
                  <a:pos x="T123" y="T125"/>
                </a:cxn>
                <a:cxn ang="0">
                  <a:pos x="T126" y="T128"/>
                </a:cxn>
                <a:cxn ang="0">
                  <a:pos x="T129" y="T131"/>
                </a:cxn>
              </a:cxnLst>
              <a:rect l="0" t="0" r="r" b="b"/>
              <a:pathLst>
                <a:path w="3281" h="2984">
                  <a:moveTo>
                    <a:pt x="2820" y="2679"/>
                  </a:moveTo>
                  <a:lnTo>
                    <a:pt x="255" y="2679"/>
                  </a:lnTo>
                  <a:lnTo>
                    <a:pt x="296" y="2738"/>
                  </a:lnTo>
                  <a:lnTo>
                    <a:pt x="343" y="2791"/>
                  </a:lnTo>
                  <a:lnTo>
                    <a:pt x="397" y="2839"/>
                  </a:lnTo>
                  <a:lnTo>
                    <a:pt x="456" y="2881"/>
                  </a:lnTo>
                  <a:lnTo>
                    <a:pt x="520" y="2916"/>
                  </a:lnTo>
                  <a:lnTo>
                    <a:pt x="588" y="2945"/>
                  </a:lnTo>
                  <a:lnTo>
                    <a:pt x="661" y="2966"/>
                  </a:lnTo>
                  <a:lnTo>
                    <a:pt x="736" y="2979"/>
                  </a:lnTo>
                  <a:lnTo>
                    <a:pt x="815" y="2983"/>
                  </a:lnTo>
                  <a:lnTo>
                    <a:pt x="896" y="2979"/>
                  </a:lnTo>
                  <a:lnTo>
                    <a:pt x="974" y="2965"/>
                  </a:lnTo>
                  <a:lnTo>
                    <a:pt x="1048" y="2943"/>
                  </a:lnTo>
                  <a:lnTo>
                    <a:pt x="1118" y="2913"/>
                  </a:lnTo>
                  <a:lnTo>
                    <a:pt x="1183" y="2875"/>
                  </a:lnTo>
                  <a:lnTo>
                    <a:pt x="1243" y="2831"/>
                  </a:lnTo>
                  <a:lnTo>
                    <a:pt x="1297" y="2781"/>
                  </a:lnTo>
                  <a:lnTo>
                    <a:pt x="1344" y="2725"/>
                  </a:lnTo>
                  <a:lnTo>
                    <a:pt x="2714" y="2725"/>
                  </a:lnTo>
                  <a:lnTo>
                    <a:pt x="2728" y="2720"/>
                  </a:lnTo>
                  <a:lnTo>
                    <a:pt x="2796" y="2692"/>
                  </a:lnTo>
                  <a:lnTo>
                    <a:pt x="2820" y="2679"/>
                  </a:lnTo>
                  <a:close/>
                  <a:moveTo>
                    <a:pt x="2714" y="2725"/>
                  </a:moveTo>
                  <a:lnTo>
                    <a:pt x="1344" y="2725"/>
                  </a:lnTo>
                  <a:lnTo>
                    <a:pt x="2233" y="2769"/>
                  </a:lnTo>
                  <a:lnTo>
                    <a:pt x="2394" y="2773"/>
                  </a:lnTo>
                  <a:lnTo>
                    <a:pt x="2433" y="2773"/>
                  </a:lnTo>
                  <a:lnTo>
                    <a:pt x="2510" y="2770"/>
                  </a:lnTo>
                  <a:lnTo>
                    <a:pt x="2585" y="2760"/>
                  </a:lnTo>
                  <a:lnTo>
                    <a:pt x="2658" y="2743"/>
                  </a:lnTo>
                  <a:lnTo>
                    <a:pt x="2714" y="2725"/>
                  </a:lnTo>
                  <a:close/>
                  <a:moveTo>
                    <a:pt x="0" y="833"/>
                  </a:moveTo>
                  <a:lnTo>
                    <a:pt x="0" y="2769"/>
                  </a:lnTo>
                  <a:lnTo>
                    <a:pt x="31" y="2767"/>
                  </a:lnTo>
                  <a:lnTo>
                    <a:pt x="111" y="2749"/>
                  </a:lnTo>
                  <a:lnTo>
                    <a:pt x="186" y="2719"/>
                  </a:lnTo>
                  <a:lnTo>
                    <a:pt x="255" y="2679"/>
                  </a:lnTo>
                  <a:lnTo>
                    <a:pt x="2820" y="2679"/>
                  </a:lnTo>
                  <a:lnTo>
                    <a:pt x="2860" y="2658"/>
                  </a:lnTo>
                  <a:lnTo>
                    <a:pt x="2921" y="2618"/>
                  </a:lnTo>
                  <a:lnTo>
                    <a:pt x="2979" y="2574"/>
                  </a:lnTo>
                  <a:lnTo>
                    <a:pt x="3032" y="2525"/>
                  </a:lnTo>
                  <a:lnTo>
                    <a:pt x="3081" y="2472"/>
                  </a:lnTo>
                  <a:lnTo>
                    <a:pt x="3125" y="2415"/>
                  </a:lnTo>
                  <a:lnTo>
                    <a:pt x="3164" y="2354"/>
                  </a:lnTo>
                  <a:lnTo>
                    <a:pt x="3198" y="2289"/>
                  </a:lnTo>
                  <a:lnTo>
                    <a:pt x="3227" y="2222"/>
                  </a:lnTo>
                  <a:lnTo>
                    <a:pt x="3250" y="2151"/>
                  </a:lnTo>
                  <a:lnTo>
                    <a:pt x="3266" y="2079"/>
                  </a:lnTo>
                  <a:lnTo>
                    <a:pt x="3277" y="2003"/>
                  </a:lnTo>
                  <a:lnTo>
                    <a:pt x="3280" y="1926"/>
                  </a:lnTo>
                  <a:lnTo>
                    <a:pt x="3277" y="1849"/>
                  </a:lnTo>
                  <a:lnTo>
                    <a:pt x="3266" y="1774"/>
                  </a:lnTo>
                  <a:lnTo>
                    <a:pt x="3250" y="1700"/>
                  </a:lnTo>
                  <a:lnTo>
                    <a:pt x="3227" y="1630"/>
                  </a:lnTo>
                  <a:lnTo>
                    <a:pt x="3198" y="1562"/>
                  </a:lnTo>
                  <a:lnTo>
                    <a:pt x="3164" y="1498"/>
                  </a:lnTo>
                  <a:lnTo>
                    <a:pt x="3124" y="1436"/>
                  </a:lnTo>
                  <a:lnTo>
                    <a:pt x="3079" y="1379"/>
                  </a:lnTo>
                  <a:lnTo>
                    <a:pt x="3030" y="1326"/>
                  </a:lnTo>
                  <a:lnTo>
                    <a:pt x="2977" y="1277"/>
                  </a:lnTo>
                  <a:lnTo>
                    <a:pt x="2919" y="1233"/>
                  </a:lnTo>
                  <a:lnTo>
                    <a:pt x="2858" y="1193"/>
                  </a:lnTo>
                  <a:lnTo>
                    <a:pt x="2793" y="1159"/>
                  </a:lnTo>
                  <a:lnTo>
                    <a:pt x="2725" y="1131"/>
                  </a:lnTo>
                  <a:lnTo>
                    <a:pt x="2654" y="1108"/>
                  </a:lnTo>
                  <a:lnTo>
                    <a:pt x="2581" y="1092"/>
                  </a:lnTo>
                  <a:lnTo>
                    <a:pt x="2584" y="1071"/>
                  </a:lnTo>
                  <a:lnTo>
                    <a:pt x="2587" y="1049"/>
                  </a:lnTo>
                  <a:lnTo>
                    <a:pt x="2588" y="1027"/>
                  </a:lnTo>
                  <a:lnTo>
                    <a:pt x="2588" y="1005"/>
                  </a:lnTo>
                  <a:lnTo>
                    <a:pt x="2583" y="931"/>
                  </a:lnTo>
                  <a:lnTo>
                    <a:pt x="2577" y="906"/>
                  </a:lnTo>
                  <a:lnTo>
                    <a:pt x="297" y="906"/>
                  </a:lnTo>
                  <a:lnTo>
                    <a:pt x="225" y="875"/>
                  </a:lnTo>
                  <a:lnTo>
                    <a:pt x="150" y="851"/>
                  </a:lnTo>
                  <a:lnTo>
                    <a:pt x="71" y="837"/>
                  </a:lnTo>
                  <a:lnTo>
                    <a:pt x="0" y="833"/>
                  </a:lnTo>
                  <a:close/>
                  <a:moveTo>
                    <a:pt x="1126" y="0"/>
                  </a:moveTo>
                  <a:lnTo>
                    <a:pt x="1050" y="3"/>
                  </a:lnTo>
                  <a:lnTo>
                    <a:pt x="976" y="13"/>
                  </a:lnTo>
                  <a:lnTo>
                    <a:pt x="905" y="30"/>
                  </a:lnTo>
                  <a:lnTo>
                    <a:pt x="835" y="52"/>
                  </a:lnTo>
                  <a:lnTo>
                    <a:pt x="769" y="80"/>
                  </a:lnTo>
                  <a:lnTo>
                    <a:pt x="706" y="114"/>
                  </a:lnTo>
                  <a:lnTo>
                    <a:pt x="646" y="152"/>
                  </a:lnTo>
                  <a:lnTo>
                    <a:pt x="590" y="196"/>
                  </a:lnTo>
                  <a:lnTo>
                    <a:pt x="537" y="244"/>
                  </a:lnTo>
                  <a:lnTo>
                    <a:pt x="489" y="296"/>
                  </a:lnTo>
                  <a:lnTo>
                    <a:pt x="446" y="352"/>
                  </a:lnTo>
                  <a:lnTo>
                    <a:pt x="407" y="412"/>
                  </a:lnTo>
                  <a:lnTo>
                    <a:pt x="374" y="476"/>
                  </a:lnTo>
                  <a:lnTo>
                    <a:pt x="346" y="542"/>
                  </a:lnTo>
                  <a:lnTo>
                    <a:pt x="323" y="611"/>
                  </a:lnTo>
                  <a:lnTo>
                    <a:pt x="307" y="683"/>
                  </a:lnTo>
                  <a:lnTo>
                    <a:pt x="297" y="756"/>
                  </a:lnTo>
                  <a:lnTo>
                    <a:pt x="293" y="832"/>
                  </a:lnTo>
                  <a:lnTo>
                    <a:pt x="294" y="851"/>
                  </a:lnTo>
                  <a:lnTo>
                    <a:pt x="294" y="869"/>
                  </a:lnTo>
                  <a:lnTo>
                    <a:pt x="295" y="888"/>
                  </a:lnTo>
                  <a:lnTo>
                    <a:pt x="297" y="906"/>
                  </a:lnTo>
                  <a:lnTo>
                    <a:pt x="2577" y="906"/>
                  </a:lnTo>
                  <a:lnTo>
                    <a:pt x="2567" y="860"/>
                  </a:lnTo>
                  <a:lnTo>
                    <a:pt x="2542" y="794"/>
                  </a:lnTo>
                  <a:lnTo>
                    <a:pt x="2508" y="732"/>
                  </a:lnTo>
                  <a:lnTo>
                    <a:pt x="2465" y="676"/>
                  </a:lnTo>
                  <a:lnTo>
                    <a:pt x="2416" y="627"/>
                  </a:lnTo>
                  <a:lnTo>
                    <a:pt x="2360" y="584"/>
                  </a:lnTo>
                  <a:lnTo>
                    <a:pt x="2298" y="550"/>
                  </a:lnTo>
                  <a:lnTo>
                    <a:pt x="2266" y="538"/>
                  </a:lnTo>
                  <a:lnTo>
                    <a:pt x="1904" y="538"/>
                  </a:lnTo>
                  <a:lnTo>
                    <a:pt x="1874" y="467"/>
                  </a:lnTo>
                  <a:lnTo>
                    <a:pt x="1837" y="400"/>
                  </a:lnTo>
                  <a:lnTo>
                    <a:pt x="1794" y="337"/>
                  </a:lnTo>
                  <a:lnTo>
                    <a:pt x="1746" y="278"/>
                  </a:lnTo>
                  <a:lnTo>
                    <a:pt x="1693" y="223"/>
                  </a:lnTo>
                  <a:lnTo>
                    <a:pt x="1634" y="174"/>
                  </a:lnTo>
                  <a:lnTo>
                    <a:pt x="1572" y="130"/>
                  </a:lnTo>
                  <a:lnTo>
                    <a:pt x="1506" y="92"/>
                  </a:lnTo>
                  <a:lnTo>
                    <a:pt x="1435" y="60"/>
                  </a:lnTo>
                  <a:lnTo>
                    <a:pt x="1362" y="34"/>
                  </a:lnTo>
                  <a:lnTo>
                    <a:pt x="1286" y="15"/>
                  </a:lnTo>
                  <a:lnTo>
                    <a:pt x="1207" y="4"/>
                  </a:lnTo>
                  <a:lnTo>
                    <a:pt x="1126" y="0"/>
                  </a:lnTo>
                  <a:close/>
                  <a:moveTo>
                    <a:pt x="2087" y="504"/>
                  </a:moveTo>
                  <a:lnTo>
                    <a:pt x="2039" y="506"/>
                  </a:lnTo>
                  <a:lnTo>
                    <a:pt x="1993" y="513"/>
                  </a:lnTo>
                  <a:lnTo>
                    <a:pt x="1948" y="523"/>
                  </a:lnTo>
                  <a:lnTo>
                    <a:pt x="1904" y="538"/>
                  </a:lnTo>
                  <a:lnTo>
                    <a:pt x="2266" y="538"/>
                  </a:lnTo>
                  <a:lnTo>
                    <a:pt x="2232" y="525"/>
                  </a:lnTo>
                  <a:lnTo>
                    <a:pt x="2161" y="509"/>
                  </a:lnTo>
                  <a:lnTo>
                    <a:pt x="2087" y="5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ru-RU"/>
            </a:p>
          </p:txBody>
        </p:sp>
        <p:pic>
          <p:nvPicPr>
            <p:cNvPr id="7" name="Picture 99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092"/>
              <a:ext cx="11623" cy="113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364234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Ребус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1475656" y="836712"/>
            <a:ext cx="6408712" cy="5616625"/>
            <a:chOff x="0" y="1173"/>
            <a:chExt cx="11623" cy="15268"/>
          </a:xfrm>
        </p:grpSpPr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244"/>
              <a:ext cx="11623" cy="111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384"/>
              <a:ext cx="11623" cy="1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6" y="1173"/>
              <a:ext cx="6833" cy="11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4798725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951</TotalTime>
  <Words>596</Words>
  <Application>Microsoft Office PowerPoint</Application>
  <PresentationFormat>Экран (4:3)</PresentationFormat>
  <Paragraphs>81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 Игры по финансовой грамотности </vt:lpstr>
      <vt:lpstr>Как вы думаете, какую роль играют деньги в нашей жизни?</vt:lpstr>
      <vt:lpstr>Вывод: в современном мире деньги могут способствовать добру, а могут помогать или даже совершать  зло. Все зависит от того, в чьих руках они находятся.</vt:lpstr>
      <vt:lpstr> Что мы понимаем под финансовой грамотностью? </vt:lpstr>
      <vt:lpstr>Блицопрос (Со зрителями).  «Знатоки финансовой грамотности»</vt:lpstr>
      <vt:lpstr>3 команды – по три человека («Зкономики», «Рублики», «Финансисты». (Денежки – «кары»). Правильный ответ приносит команде 1 кар. Загадки.</vt:lpstr>
      <vt:lpstr>Кроссворд </vt:lpstr>
      <vt:lpstr>                                        </vt:lpstr>
      <vt:lpstr>Ребус</vt:lpstr>
      <vt:lpstr>Знаете ли вы  ? (Игра со зрителями)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Давайте поиграем</dc:title>
  <dc:creator>user-pc</dc:creator>
  <cp:lastModifiedBy>user-pc</cp:lastModifiedBy>
  <cp:revision>49</cp:revision>
  <dcterms:created xsi:type="dcterms:W3CDTF">2023-01-16T05:08:30Z</dcterms:created>
  <dcterms:modified xsi:type="dcterms:W3CDTF">2023-01-19T05:29:24Z</dcterms:modified>
</cp:coreProperties>
</file>