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88" r:id="rId7"/>
    <p:sldId id="263" r:id="rId8"/>
    <p:sldId id="309" r:id="rId9"/>
    <p:sldId id="264" r:id="rId10"/>
    <p:sldId id="306" r:id="rId11"/>
    <p:sldId id="265" r:id="rId12"/>
    <p:sldId id="299" r:id="rId13"/>
    <p:sldId id="266" r:id="rId14"/>
    <p:sldId id="293" r:id="rId15"/>
    <p:sldId id="267" r:id="rId16"/>
    <p:sldId id="308" r:id="rId17"/>
    <p:sldId id="268" r:id="rId18"/>
    <p:sldId id="297" r:id="rId19"/>
    <p:sldId id="269" r:id="rId20"/>
    <p:sldId id="292" r:id="rId21"/>
    <p:sldId id="270" r:id="rId22"/>
    <p:sldId id="296" r:id="rId23"/>
    <p:sldId id="271" r:id="rId24"/>
    <p:sldId id="298" r:id="rId25"/>
    <p:sldId id="272" r:id="rId26"/>
    <p:sldId id="303" r:id="rId27"/>
    <p:sldId id="310" r:id="rId28"/>
    <p:sldId id="311" r:id="rId29"/>
    <p:sldId id="273" r:id="rId30"/>
    <p:sldId id="295" r:id="rId31"/>
    <p:sldId id="274" r:id="rId32"/>
    <p:sldId id="300" r:id="rId33"/>
    <p:sldId id="275" r:id="rId34"/>
    <p:sldId id="301" r:id="rId35"/>
    <p:sldId id="276" r:id="rId36"/>
    <p:sldId id="304" r:id="rId37"/>
    <p:sldId id="277" r:id="rId38"/>
    <p:sldId id="302" r:id="rId39"/>
    <p:sldId id="278" r:id="rId40"/>
    <p:sldId id="305" r:id="rId41"/>
    <p:sldId id="279" r:id="rId42"/>
    <p:sldId id="307" r:id="rId43"/>
    <p:sldId id="280" r:id="rId44"/>
    <p:sldId id="290" r:id="rId45"/>
    <p:sldId id="281" r:id="rId46"/>
    <p:sldId id="294" r:id="rId47"/>
    <p:sldId id="282" r:id="rId48"/>
    <p:sldId id="289" r:id="rId49"/>
    <p:sldId id="283" r:id="rId50"/>
    <p:sldId id="287" r:id="rId51"/>
    <p:sldId id="284" r:id="rId52"/>
    <p:sldId id="286" r:id="rId53"/>
  </p:sldIdLst>
  <p:sldSz cx="12192000" cy="6858000"/>
  <p:notesSz cx="6858000" cy="9144000"/>
  <p:defaultTextStyle>
    <a:defPPr>
      <a:defRPr lang="aa-E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льзователь Windows" initials="ПW" lastIdx="1" clrIdx="0">
    <p:extLst>
      <p:ext uri="{19B8F6BF-5375-455C-9EA6-DF929625EA0E}">
        <p15:presenceInfo xmlns:p15="http://schemas.microsoft.com/office/powerpoint/2012/main" userId="Пользователь Window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0704"/>
    <a:srgbClr val="D16DBE"/>
    <a:srgbClr val="D56B00"/>
    <a:srgbClr val="6537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51"/>
  </p:normalViewPr>
  <p:slideViewPr>
    <p:cSldViewPr snapToGrid="0">
      <p:cViewPr varScale="1">
        <p:scale>
          <a:sx n="108" d="100"/>
          <a:sy n="108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Изображение выглядит как текст, доска&#10;&#10;Автоматически созданное описание">
            <a:extLst>
              <a:ext uri="{FF2B5EF4-FFF2-40B4-BE49-F238E27FC236}">
                <a16:creationId xmlns="" xmlns:a16="http://schemas.microsoft.com/office/drawing/2014/main" id="{80CE5240-D1D5-667F-3DC7-D57463EA4FA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2B04FB3-8108-4665-7291-C441BAF182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09800" y="2503123"/>
            <a:ext cx="7703127" cy="1450038"/>
          </a:xfrm>
        </p:spPr>
        <p:txBody>
          <a:bodyPr anchor="ctr" anchorCtr="0">
            <a:normAutofit/>
          </a:bodyPr>
          <a:lstStyle>
            <a:lvl1pPr algn="ctr">
              <a:defRPr sz="6600" b="1"/>
            </a:lvl1pPr>
          </a:lstStyle>
          <a:p>
            <a:r>
              <a:rPr lang="ru-RU" dirty="0"/>
              <a:t>Образец заголовка</a:t>
            </a:r>
            <a:endParaRPr lang="aa-ET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9C4B5A2C-EC28-51A4-6597-B73F9A63FF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33253" y="3953161"/>
            <a:ext cx="6456219" cy="452581"/>
          </a:xfrm>
        </p:spPr>
        <p:txBody>
          <a:bodyPr anchor="ctr" anchorCtr="0"/>
          <a:lstStyle>
            <a:lvl1pPr marL="0" indent="0" algn="ctr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  <a:endParaRPr lang="aa-ET" dirty="0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D9DC38E-68B1-7B34-F2B3-20C1640DB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5090-4FBA-4338-9648-B885F6D2CA0D}" type="datetimeFigureOut">
              <a:rPr lang="aa-ET" smtClean="0"/>
              <a:t>15/03/2024</a:t>
            </a:fld>
            <a:endParaRPr lang="aa-ET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51F79B1-02DA-ABC6-26E8-2C64726092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CFD7482-21A8-6BE0-0251-EA5CD052D7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93E5C-A8AF-4A14-A6FE-2A52143F4B10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4204950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3BDA3F8-BF96-8FCD-3CAA-0C7B0DF83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aa-ET"/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26A6F086-6511-6EE3-CC01-B5D55DB454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a-ET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11161899-A42C-6A98-0AEC-FFB2D15AF0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D39FDF59-A18D-0450-D6F2-A201814839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5090-4FBA-4338-9648-B885F6D2CA0D}" type="datetimeFigureOut">
              <a:rPr lang="aa-ET" smtClean="0"/>
              <a:t>15/03/2024</a:t>
            </a:fld>
            <a:endParaRPr lang="aa-ET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34DEE3EE-8BD5-D74E-AB30-16D7616E2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87E79F65-1FC5-3CFD-A82C-686AADA88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93E5C-A8AF-4A14-A6FE-2A52143F4B10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993622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1D07F43-5C48-CBF1-FAC4-CE8B2D341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aa-ET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A94E7BE3-419E-F5E1-6C3B-049E35592F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aa-ET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F2CE375-9774-0C87-ACF9-03E01AB6BF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5090-4FBA-4338-9648-B885F6D2CA0D}" type="datetimeFigureOut">
              <a:rPr lang="aa-ET" smtClean="0"/>
              <a:t>15/03/2024</a:t>
            </a:fld>
            <a:endParaRPr lang="aa-ET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54BDECE-78B6-7629-4A3E-9F921DD904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A44DEAE-CDAD-F46C-C9DB-65F9AE6E7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93E5C-A8AF-4A14-A6FE-2A52143F4B10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2776905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9F474241-D808-F10F-CA6B-66AAB68362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aa-ET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6A67E2F7-31E6-7B7D-A274-418A9A38B8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aa-ET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BF8FF79-9D6F-E969-64CD-80CCB3212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5090-4FBA-4338-9648-B885F6D2CA0D}" type="datetimeFigureOut">
              <a:rPr lang="aa-ET" smtClean="0"/>
              <a:t>15/03/2024</a:t>
            </a:fld>
            <a:endParaRPr lang="aa-ET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7BECF9D-185D-09B4-2740-8E824DC8D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C5801992-528B-3D29-EA28-2ACDC8CE89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93E5C-A8AF-4A14-A6FE-2A52143F4B10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494531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1DF7A10-DC79-EC94-FF16-E7762FF0B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aa-ET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0998E15-B948-F903-7885-66B494DA1B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aa-ET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93FB89B-B0C6-AFCB-F44C-3AE14BA9E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5090-4FBA-4338-9648-B885F6D2CA0D}" type="datetimeFigureOut">
              <a:rPr lang="aa-ET" smtClean="0"/>
              <a:t>15/03/2024</a:t>
            </a:fld>
            <a:endParaRPr lang="aa-ET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B8F90DD-A82F-5F64-17D1-65C6E4BB4E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013F5D7-3F9B-3D86-ABAD-4E01282C5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93E5C-A8AF-4A14-A6FE-2A52143F4B10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934670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EACE3CC-2917-CEA2-AB05-584BE3C1C6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aa-ET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CAC3DE20-1B20-CC81-9827-BD68985EB2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7EDF17B-9841-A921-A8F1-231E305D55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5090-4FBA-4338-9648-B885F6D2CA0D}" type="datetimeFigureOut">
              <a:rPr lang="aa-ET" smtClean="0"/>
              <a:t>15/03/2024</a:t>
            </a:fld>
            <a:endParaRPr lang="aa-ET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58665549-1704-2CE6-B5B4-36E8AA70D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C4DC1FC-2E85-5B6A-1286-990D1480F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93E5C-A8AF-4A14-A6FE-2A52143F4B10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1646648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5013AD8-AB5E-E262-98B0-2CE55F7847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aa-ET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6AA7AA0-11F5-BEE4-B6BE-A5B30E1BAB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aa-ET"/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911CA39-2CD1-55A8-75EB-888712D812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aa-ET"/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05D586F1-D796-C948-EC29-5BDCFB1C86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5090-4FBA-4338-9648-B885F6D2CA0D}" type="datetimeFigureOut">
              <a:rPr lang="aa-ET" smtClean="0"/>
              <a:t>15/03/2024</a:t>
            </a:fld>
            <a:endParaRPr lang="aa-ET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BA1396B8-1E48-55A8-67F3-F33775EF8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37BCC8DE-29D0-834F-10BD-1740BCF04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93E5C-A8AF-4A14-A6FE-2A52143F4B10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2866109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531339D-BAFB-D0E0-E71C-52927822D6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aa-ET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D1067B96-EC9D-C50B-C78A-603A0D568F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D5847749-8A2E-281F-551A-34E231403E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aa-ET"/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6720E537-F334-443C-1E0C-21643A1475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270DCEEF-CB51-14F5-69FA-AEB82C722C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aa-ET"/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5A1F59F8-2C5B-B108-2249-B1EF261BC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5090-4FBA-4338-9648-B885F6D2CA0D}" type="datetimeFigureOut">
              <a:rPr lang="aa-ET" smtClean="0"/>
              <a:t>15/03/2024</a:t>
            </a:fld>
            <a:endParaRPr lang="aa-ET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6A42E62C-283D-EFAC-4972-1AFDAD3B06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0DE7A390-2B5D-B59D-F2CC-C5962F595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93E5C-A8AF-4A14-A6FE-2A52143F4B10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3844816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Вопро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C7293A1-FB2C-57DC-5F5A-16DE92FC3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3872" y="2473642"/>
            <a:ext cx="5424256" cy="521566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dirty="0"/>
              <a:t>Образец заголовка</a:t>
            </a:r>
            <a:endParaRPr lang="aa-ET" dirty="0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1569AFAC-33E4-5060-D12B-E38CC56C2C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5090-4FBA-4338-9648-B885F6D2CA0D}" type="datetimeFigureOut">
              <a:rPr lang="aa-ET" smtClean="0"/>
              <a:t>15/03/2024</a:t>
            </a:fld>
            <a:endParaRPr lang="aa-ET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E3FFD648-3245-FD54-F265-6A8215D6C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09881B7-F9EA-E8EA-3B9C-5BFF75FD5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93E5C-A8AF-4A14-A6FE-2A52143F4B10}" type="slidenum">
              <a:rPr lang="aa-ET" smtClean="0"/>
              <a:t>‹#›</a:t>
            </a:fld>
            <a:endParaRPr lang="aa-ET"/>
          </a:p>
        </p:txBody>
      </p:sp>
      <p:sp>
        <p:nvSpPr>
          <p:cNvPr id="7" name="Прямоугольник 6">
            <a:hlinkClick r:id="" action="ppaction://hlinkshowjump?jump=nextslide"/>
          </p:cNvPr>
          <p:cNvSpPr/>
          <p:nvPr userDrawn="1"/>
        </p:nvSpPr>
        <p:spPr>
          <a:xfrm>
            <a:off x="4776926" y="5530788"/>
            <a:ext cx="2638147" cy="63031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+mj-lt"/>
              </a:rPr>
              <a:t>Узнать</a:t>
            </a:r>
            <a:r>
              <a:rPr lang="ru-RU" sz="2800" baseline="0" dirty="0" smtClean="0">
                <a:solidFill>
                  <a:schemeClr val="tx1"/>
                </a:solidFill>
                <a:latin typeface="+mj-lt"/>
              </a:rPr>
              <a:t> ответ</a:t>
            </a:r>
            <a:endParaRPr lang="ru-RU" sz="280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12341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ильный отв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270221" y="2207313"/>
            <a:ext cx="5651557" cy="521566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dirty="0" smtClean="0"/>
              <a:t>Ответ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5090-4FBA-4338-9648-B885F6D2CA0D}" type="datetimeFigureOut">
              <a:rPr lang="aa-ET" smtClean="0"/>
              <a:t>15/03/2024</a:t>
            </a:fld>
            <a:endParaRPr lang="aa-ET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93E5C-A8AF-4A14-A6FE-2A52143F4B10}" type="slidenum">
              <a:rPr lang="aa-ET" smtClean="0"/>
              <a:t>‹#›</a:t>
            </a:fld>
            <a:endParaRPr lang="aa-ET"/>
          </a:p>
        </p:txBody>
      </p:sp>
      <p:sp>
        <p:nvSpPr>
          <p:cNvPr id="6" name="TextBox 5">
            <a:hlinkClick r:id="rId2" action="ppaction://hlinksldjump"/>
          </p:cNvPr>
          <p:cNvSpPr txBox="1"/>
          <p:nvPr userDrawn="1"/>
        </p:nvSpPr>
        <p:spPr>
          <a:xfrm>
            <a:off x="3712344" y="5584054"/>
            <a:ext cx="47673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Вернуться к выбору тем -</a:t>
            </a:r>
            <a:r>
              <a:rPr lang="en-US" sz="2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&gt;</a:t>
            </a:r>
            <a:r>
              <a:rPr lang="ru-RU" sz="2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endParaRPr lang="ru-RU" sz="28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78673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F6AE6255-0E3F-1C04-A2A6-708B0D3EA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5090-4FBA-4338-9648-B885F6D2CA0D}" type="datetimeFigureOut">
              <a:rPr lang="aa-ET" smtClean="0"/>
              <a:t>15/03/2024</a:t>
            </a:fld>
            <a:endParaRPr lang="aa-ET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5289AC37-93A2-41BE-1845-FE191C124E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1CCB53B6-CB6D-5FA0-BD11-5DEDC799A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93E5C-A8AF-4A14-A6FE-2A52143F4B10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3650407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1EF898B-CE3C-E269-F40F-393134605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aa-ET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3C3ABE8-E771-B9FA-5F6F-CD6282257A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aa-ET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945CF044-5A77-66D1-E800-12A49A8DAB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85492A61-ADFE-D6CD-D8DC-8B77561714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5090-4FBA-4338-9648-B885F6D2CA0D}" type="datetimeFigureOut">
              <a:rPr lang="aa-ET" smtClean="0"/>
              <a:t>15/03/2024</a:t>
            </a:fld>
            <a:endParaRPr lang="aa-ET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4858AF76-0CEE-C1A6-7BA1-05A5F2460E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55FABAF4-FD84-CFC8-E853-688BF6697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93E5C-A8AF-4A14-A6FE-2A52143F4B10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1995218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631E5ECE-69C7-9633-F8B1-DC39A86F79A9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043"/>
            <a:ext cx="12192000" cy="6847957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DEA9598-EA20-3A8B-D43E-830BD5E76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781" y="396268"/>
            <a:ext cx="10515600" cy="5215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aa-ET" dirty="0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37C1C109-D454-634D-EAD8-0710667F7A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aa-ET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FA691A9-833F-208B-456E-0FA4FDB899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215090-4FBA-4338-9648-B885F6D2CA0D}" type="datetimeFigureOut">
              <a:rPr lang="aa-ET" smtClean="0"/>
              <a:t>15/03/2024</a:t>
            </a:fld>
            <a:endParaRPr lang="aa-ET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2EB8A12-E0A1-1EFA-763E-420CCC4D71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a-ET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A398375-0DDC-40BF-C916-5DD1A67AFB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C93E5C-A8AF-4A14-A6FE-2A52143F4B10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3100346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0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400704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00704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400704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400704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00704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00704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a-E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9.xml"/><Relationship Id="rId18" Type="http://schemas.openxmlformats.org/officeDocument/2006/relationships/slide" Target="slide31.xml"/><Relationship Id="rId26" Type="http://schemas.openxmlformats.org/officeDocument/2006/relationships/slide" Target="slide51.xml"/><Relationship Id="rId3" Type="http://schemas.openxmlformats.org/officeDocument/2006/relationships/slide" Target="slide13.xml"/><Relationship Id="rId21" Type="http://schemas.openxmlformats.org/officeDocument/2006/relationships/slide" Target="slide39.xml"/><Relationship Id="rId7" Type="http://schemas.openxmlformats.org/officeDocument/2006/relationships/slide" Target="slide5.xml"/><Relationship Id="rId12" Type="http://schemas.openxmlformats.org/officeDocument/2006/relationships/slide" Target="slide17.xml"/><Relationship Id="rId17" Type="http://schemas.openxmlformats.org/officeDocument/2006/relationships/slide" Target="slide29.xml"/><Relationship Id="rId25" Type="http://schemas.openxmlformats.org/officeDocument/2006/relationships/slide" Target="slide49.xml"/><Relationship Id="rId2" Type="http://schemas.openxmlformats.org/officeDocument/2006/relationships/slide" Target="slide3.xml"/><Relationship Id="rId16" Type="http://schemas.openxmlformats.org/officeDocument/2006/relationships/slide" Target="slide27.xml"/><Relationship Id="rId20" Type="http://schemas.openxmlformats.org/officeDocument/2006/relationships/slide" Target="slide3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3.xml"/><Relationship Id="rId11" Type="http://schemas.openxmlformats.org/officeDocument/2006/relationships/slide" Target="slide15.xml"/><Relationship Id="rId24" Type="http://schemas.openxmlformats.org/officeDocument/2006/relationships/slide" Target="slide47.xml"/><Relationship Id="rId5" Type="http://schemas.openxmlformats.org/officeDocument/2006/relationships/slide" Target="slide33.xml"/><Relationship Id="rId15" Type="http://schemas.openxmlformats.org/officeDocument/2006/relationships/slide" Target="slide25.xml"/><Relationship Id="rId23" Type="http://schemas.openxmlformats.org/officeDocument/2006/relationships/slide" Target="slide45.xml"/><Relationship Id="rId10" Type="http://schemas.openxmlformats.org/officeDocument/2006/relationships/slide" Target="slide11.xml"/><Relationship Id="rId19" Type="http://schemas.openxmlformats.org/officeDocument/2006/relationships/slide" Target="slide35.xml"/><Relationship Id="rId4" Type="http://schemas.openxmlformats.org/officeDocument/2006/relationships/slide" Target="slide23.xml"/><Relationship Id="rId9" Type="http://schemas.openxmlformats.org/officeDocument/2006/relationships/slide" Target="slide9.xml"/><Relationship Id="rId14" Type="http://schemas.openxmlformats.org/officeDocument/2006/relationships/slide" Target="slide21.xml"/><Relationship Id="rId22" Type="http://schemas.openxmlformats.org/officeDocument/2006/relationships/slide" Target="slide4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035A857-90DD-9147-1DA5-36944AE21BB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dirty="0" smtClean="0"/>
              <a:t>Своя игра </a:t>
            </a:r>
            <a:br>
              <a:rPr lang="ru-RU" dirty="0" smtClean="0"/>
            </a:br>
            <a:r>
              <a:rPr lang="ru-RU" dirty="0" smtClean="0"/>
              <a:t>«В мире финансов»</a:t>
            </a:r>
            <a:endParaRPr lang="aa-ET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6600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78588" y="2203424"/>
            <a:ext cx="7018998" cy="1201712"/>
          </a:xfrm>
        </p:spPr>
        <p:txBody>
          <a:bodyPr>
            <a:normAutofit/>
          </a:bodyPr>
          <a:lstStyle/>
          <a:p>
            <a:r>
              <a:rPr lang="ru-RU" sz="5400" dirty="0" smtClean="0"/>
              <a:t>Январь, февраль, март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412327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9097" y="1303796"/>
            <a:ext cx="8866128" cy="3692433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Папа Ивана открыл небольшую хлебопекарню. </a:t>
            </a:r>
            <a:r>
              <a:rPr lang="ru-RU" b="1" dirty="0"/>
              <a:t>И</a:t>
            </a:r>
            <a:r>
              <a:rPr lang="ru-RU" b="1" dirty="0" smtClean="0"/>
              <a:t>вану стало очень интересно, как его отец ведет свое дело, и он решил как следует все разузнать. Он столкнулся с некоторыми новыми для себя словами. Оказывается, разница между доходами и расходами предпринимателя называется - …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726" y="121069"/>
            <a:ext cx="1530229" cy="1182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196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7307" y="2207313"/>
            <a:ext cx="6143745" cy="1101944"/>
          </a:xfrm>
        </p:spPr>
        <p:txBody>
          <a:bodyPr>
            <a:normAutofit/>
          </a:bodyPr>
          <a:lstStyle/>
          <a:p>
            <a:r>
              <a:rPr lang="ru-RU" sz="6000" dirty="0" smtClean="0"/>
              <a:t>Прибыль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599132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3658" y="-74418"/>
            <a:ext cx="9083906" cy="4119154"/>
          </a:xfrm>
        </p:spPr>
        <p:txBody>
          <a:bodyPr>
            <a:noAutofit/>
          </a:bodyPr>
          <a:lstStyle/>
          <a:p>
            <a:r>
              <a:rPr lang="ru-RU" sz="3200" b="1" dirty="0"/>
              <a:t>Юля учится составлять семейный бюджет.</a:t>
            </a:r>
            <a:br>
              <a:rPr lang="ru-RU" sz="3200" b="1" dirty="0"/>
            </a:br>
            <a:r>
              <a:rPr lang="ru-RU" sz="3200" b="1" dirty="0"/>
              <a:t>Она знает, что он состоит из доходов и расходов семьи. Что следует записать Юле в графу </a:t>
            </a:r>
            <a:r>
              <a:rPr lang="ru-RU" sz="3200" b="1" dirty="0" smtClean="0"/>
              <a:t>расходов:</a:t>
            </a:r>
            <a:r>
              <a:rPr lang="ru-RU" sz="3200" b="1" dirty="0"/>
              <a:t/>
            </a:r>
            <a:br>
              <a:rPr lang="ru-RU" sz="3200" b="1" dirty="0"/>
            </a:br>
            <a:endParaRPr lang="ru-RU" sz="32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279296" y="244538"/>
            <a:ext cx="1184362" cy="8436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20</a:t>
            </a:r>
            <a:endParaRPr lang="ru-RU" sz="4800" b="1" dirty="0">
              <a:solidFill>
                <a:srgbClr val="400704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22254" y="2419927"/>
            <a:ext cx="812800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3200" b="1" dirty="0">
                <a:solidFill>
                  <a:srgbClr val="400704"/>
                </a:solidFill>
                <a:latin typeface="+mj-lt"/>
              </a:rPr>
              <a:t>стипендию старшей сестры</a:t>
            </a:r>
            <a:r>
              <a:rPr lang="ru-RU" sz="3200" b="1" dirty="0" smtClean="0">
                <a:solidFill>
                  <a:srgbClr val="400704"/>
                </a:solidFill>
                <a:latin typeface="+mj-lt"/>
              </a:rPr>
              <a:t>,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3200" b="1" dirty="0">
                <a:solidFill>
                  <a:srgbClr val="400704"/>
                </a:solidFill>
                <a:latin typeface="+mj-lt"/>
              </a:rPr>
              <a:t>﻿﻿оплату курсов иностранного </a:t>
            </a:r>
            <a:r>
              <a:rPr lang="ru-RU" sz="3200" b="1" dirty="0" smtClean="0">
                <a:solidFill>
                  <a:srgbClr val="400704"/>
                </a:solidFill>
                <a:latin typeface="+mj-lt"/>
              </a:rPr>
              <a:t>языка,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3200" b="1" dirty="0" smtClean="0">
                <a:solidFill>
                  <a:srgbClr val="400704"/>
                </a:solidFill>
                <a:latin typeface="+mj-lt"/>
              </a:rPr>
              <a:t>деньги</a:t>
            </a:r>
            <a:r>
              <a:rPr lang="ru-RU" sz="3200" b="1" dirty="0">
                <a:solidFill>
                  <a:srgbClr val="400704"/>
                </a:solidFill>
                <a:latin typeface="+mj-lt"/>
              </a:rPr>
              <a:t>, полученные за аренду дачного участка</a:t>
            </a:r>
            <a:r>
              <a:rPr lang="ru-RU" sz="3200" b="1" dirty="0" smtClean="0">
                <a:solidFill>
                  <a:srgbClr val="400704"/>
                </a:solidFill>
                <a:latin typeface="+mj-lt"/>
              </a:rPr>
              <a:t>,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3200" b="1" dirty="0">
                <a:solidFill>
                  <a:srgbClr val="400704"/>
                </a:solidFill>
                <a:latin typeface="+mj-lt"/>
              </a:rPr>
              <a:t>﻿﻿пенсию </a:t>
            </a:r>
            <a:r>
              <a:rPr lang="ru-RU" sz="3200" b="1" dirty="0" smtClean="0">
                <a:solidFill>
                  <a:srgbClr val="400704"/>
                </a:solidFill>
                <a:latin typeface="+mj-lt"/>
              </a:rPr>
              <a:t>бабушки,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3200" b="1" dirty="0" smtClean="0">
                <a:solidFill>
                  <a:srgbClr val="400704"/>
                </a:solidFill>
                <a:latin typeface="+mj-lt"/>
              </a:rPr>
              <a:t>ежемесячный </a:t>
            </a:r>
            <a:r>
              <a:rPr lang="ru-RU" sz="3200" b="1" dirty="0">
                <a:solidFill>
                  <a:srgbClr val="400704"/>
                </a:solidFill>
                <a:latin typeface="+mj-lt"/>
              </a:rPr>
              <a:t>поход в театр.</a:t>
            </a:r>
            <a:br>
              <a:rPr lang="ru-RU" sz="3200" b="1" dirty="0">
                <a:solidFill>
                  <a:srgbClr val="400704"/>
                </a:solidFill>
                <a:latin typeface="+mj-lt"/>
              </a:rPr>
            </a:br>
            <a:endParaRPr lang="ru-RU" sz="3200" b="1" dirty="0">
              <a:solidFill>
                <a:srgbClr val="400704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72321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47113" y="1771885"/>
            <a:ext cx="7937710" cy="2016344"/>
          </a:xfrm>
        </p:spPr>
        <p:txBody>
          <a:bodyPr>
            <a:noAutofit/>
          </a:bodyPr>
          <a:lstStyle/>
          <a:p>
            <a:r>
              <a:rPr lang="ru-RU" sz="6000" dirty="0" smtClean="0"/>
              <a:t>Оплата курсов иностранного языка и ежемесячный поход в театр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399183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9726" y="1358537"/>
            <a:ext cx="8473440" cy="3169919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Составив семейный бюджет, семья Бондаревых обнаружила, что придется отказаться от некоторых необязательных расходов в следующем месяце. Выберите расходы, от которых откажется семья Бондаревых: </a:t>
            </a:r>
            <a:r>
              <a:rPr lang="ru-RU" sz="3600" b="1" i="1" dirty="0" smtClean="0"/>
              <a:t>квартплата, продукты питания, семейный поход в кино, оплата мобильного интернета и связи.</a:t>
            </a:r>
            <a:endParaRPr lang="ru-RU" sz="3600" b="1" i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219616" y="253986"/>
            <a:ext cx="1173481" cy="84289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00704"/>
                </a:solidFill>
                <a:latin typeface="+mj-lt"/>
              </a:rPr>
              <a:t>4</a:t>
            </a:r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0</a:t>
            </a:r>
            <a:endParaRPr lang="ru-RU" sz="3600" b="1" dirty="0">
              <a:solidFill>
                <a:srgbClr val="400704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15078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31181" y="2189896"/>
            <a:ext cx="6222122" cy="1006150"/>
          </a:xfrm>
        </p:spPr>
        <p:txBody>
          <a:bodyPr>
            <a:noAutofit/>
          </a:bodyPr>
          <a:lstStyle/>
          <a:p>
            <a:r>
              <a:rPr lang="ru-RU" sz="6600" dirty="0" smtClean="0"/>
              <a:t>Семейный поход в кино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84421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4809" y="818208"/>
            <a:ext cx="3870370" cy="5826033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На диаграмме показано распределение средств семейного бюджета семьи Петровых за месяц.</a:t>
            </a:r>
            <a:br>
              <a:rPr lang="ru-RU" sz="3600" dirty="0"/>
            </a:br>
            <a:r>
              <a:rPr lang="ru-RU" sz="3600" dirty="0"/>
              <a:t> Сколько было потрачено рублей на проезд и питание, если весь бюджет составил </a:t>
            </a:r>
            <a:br>
              <a:rPr lang="ru-RU" sz="3600" dirty="0"/>
            </a:br>
            <a:r>
              <a:rPr lang="ru-RU" sz="3600" dirty="0"/>
              <a:t>80 000 руб.?</a:t>
            </a:r>
            <a:br>
              <a:rPr lang="ru-RU" sz="3600" dirty="0"/>
            </a:br>
            <a:r>
              <a:rPr lang="ru-RU" sz="3600" dirty="0"/>
              <a:t> 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084809" y="83933"/>
            <a:ext cx="1197431" cy="83877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00704"/>
                </a:solidFill>
                <a:latin typeface="+mj-lt"/>
              </a:rPr>
              <a:t>6</a:t>
            </a:r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0</a:t>
            </a:r>
            <a:endParaRPr lang="ru-RU" sz="4800" b="1" dirty="0">
              <a:solidFill>
                <a:srgbClr val="400704"/>
              </a:solidFill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4660" t="10335" r="5691" b="3202"/>
          <a:stretch/>
        </p:blipFill>
        <p:spPr>
          <a:xfrm>
            <a:off x="5799908" y="818208"/>
            <a:ext cx="6061167" cy="438041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262949" y="356543"/>
            <a:ext cx="3631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Расходы семьи на месяц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969316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0221" y="2207312"/>
            <a:ext cx="6195996" cy="1110653"/>
          </a:xfrm>
        </p:spPr>
        <p:txBody>
          <a:bodyPr>
            <a:noAutofit/>
          </a:bodyPr>
          <a:lstStyle/>
          <a:p>
            <a:r>
              <a:rPr lang="ru-RU" sz="6600" dirty="0" smtClean="0"/>
              <a:t>40 000 рублей 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332462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77882" y="1201385"/>
            <a:ext cx="8581705" cy="3631872"/>
          </a:xfrm>
        </p:spPr>
        <p:txBody>
          <a:bodyPr>
            <a:noAutofit/>
          </a:bodyPr>
          <a:lstStyle/>
          <a:p>
            <a:r>
              <a:rPr lang="ru-RU" b="1" dirty="0"/>
              <a:t>Стоимость муки в розницу составляет 45 руб</a:t>
            </a:r>
            <a:r>
              <a:rPr lang="ru-RU" b="1" dirty="0" smtClean="0"/>
              <a:t>. за </a:t>
            </a:r>
            <a:r>
              <a:rPr lang="ru-RU" b="1" dirty="0"/>
              <a:t>1 кг, </a:t>
            </a:r>
            <a:br>
              <a:rPr lang="ru-RU" b="1" dirty="0"/>
            </a:br>
            <a:r>
              <a:rPr lang="ru-RU" b="1" dirty="0"/>
              <a:t>а мешок муки 50 кг стоит 1500 руб. </a:t>
            </a:r>
            <a:br>
              <a:rPr lang="ru-RU" b="1" dirty="0"/>
            </a:br>
            <a:r>
              <a:rPr lang="ru-RU" b="1" dirty="0"/>
              <a:t>Как выгоднее покупать муку?   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169984" y="285719"/>
            <a:ext cx="1203988" cy="84599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00704"/>
                </a:solidFill>
                <a:latin typeface="+mj-lt"/>
              </a:rPr>
              <a:t>8</a:t>
            </a:r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0</a:t>
            </a:r>
            <a:endParaRPr lang="ru-RU" sz="4800" b="1" dirty="0">
              <a:solidFill>
                <a:srgbClr val="400704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01015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Скругленный прямоугольник 38"/>
          <p:cNvSpPr/>
          <p:nvPr/>
        </p:nvSpPr>
        <p:spPr>
          <a:xfrm>
            <a:off x="3977478" y="486590"/>
            <a:ext cx="1184362" cy="82078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rgbClr val="400704"/>
              </a:solidFill>
              <a:latin typeface="+mj-lt"/>
            </a:endParaRP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1027612" y="487680"/>
            <a:ext cx="2542902" cy="81860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400704"/>
                </a:solidFill>
                <a:latin typeface="+mj-lt"/>
              </a:rPr>
              <a:t>Доходы</a:t>
            </a:r>
            <a:endParaRPr lang="ru-RU" sz="3600" b="1" dirty="0">
              <a:solidFill>
                <a:srgbClr val="400704"/>
              </a:solidFill>
              <a:latin typeface="+mj-lt"/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1027612" y="1695601"/>
            <a:ext cx="2542902" cy="838199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400704"/>
                </a:solidFill>
                <a:latin typeface="+mj-lt"/>
              </a:rPr>
              <a:t>Расходы</a:t>
            </a:r>
            <a:endParaRPr lang="ru-RU" sz="3600" b="1" dirty="0">
              <a:solidFill>
                <a:srgbClr val="400704"/>
              </a:solidFill>
              <a:latin typeface="+mj-lt"/>
            </a:endParaRP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1027612" y="2923115"/>
            <a:ext cx="2542902" cy="849081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400704"/>
                </a:solidFill>
                <a:latin typeface="+mj-lt"/>
              </a:rPr>
              <a:t>Деньги</a:t>
            </a:r>
            <a:endParaRPr lang="ru-RU" sz="3600" b="1" dirty="0">
              <a:solidFill>
                <a:srgbClr val="400704"/>
              </a:solidFill>
              <a:latin typeface="+mj-lt"/>
            </a:endParaRP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1027612" y="4161511"/>
            <a:ext cx="2542902" cy="85943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400704"/>
                </a:solidFill>
                <a:latin typeface="+mj-lt"/>
              </a:rPr>
              <a:t>Расчёты</a:t>
            </a:r>
            <a:endParaRPr lang="ru-RU" sz="3600" b="1" dirty="0">
              <a:solidFill>
                <a:srgbClr val="400704"/>
              </a:solidFill>
              <a:latin typeface="+mj-lt"/>
            </a:endParaRP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1027612" y="5410259"/>
            <a:ext cx="2542902" cy="861057"/>
          </a:xfrm>
          <a:prstGeom prst="roundRect">
            <a:avLst/>
          </a:prstGeom>
          <a:solidFill>
            <a:srgbClr val="D16DBE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400704"/>
                </a:solidFill>
                <a:latin typeface="+mj-lt"/>
              </a:rPr>
              <a:t>Ребусы</a:t>
            </a:r>
            <a:endParaRPr lang="ru-RU" sz="3600" b="1" dirty="0">
              <a:solidFill>
                <a:srgbClr val="400704"/>
              </a:solidFill>
              <a:latin typeface="+mj-lt"/>
            </a:endParaRPr>
          </a:p>
        </p:txBody>
      </p:sp>
      <p:sp>
        <p:nvSpPr>
          <p:cNvPr id="66" name="Скругленный прямоугольник 65">
            <a:hlinkClick r:id="rId2" action="ppaction://hlinksldjump"/>
          </p:cNvPr>
          <p:cNvSpPr/>
          <p:nvPr/>
        </p:nvSpPr>
        <p:spPr>
          <a:xfrm>
            <a:off x="3988372" y="486589"/>
            <a:ext cx="1184362" cy="82078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20</a:t>
            </a:r>
            <a:endParaRPr lang="ru-RU" sz="4400" b="1" dirty="0">
              <a:solidFill>
                <a:srgbClr val="400704"/>
              </a:solidFill>
              <a:latin typeface="+mj-lt"/>
            </a:endParaRPr>
          </a:p>
        </p:txBody>
      </p:sp>
      <p:sp>
        <p:nvSpPr>
          <p:cNvPr id="67" name="Скругленный прямоугольник 66">
            <a:hlinkClick r:id="rId3" action="ppaction://hlinksldjump"/>
          </p:cNvPr>
          <p:cNvSpPr/>
          <p:nvPr/>
        </p:nvSpPr>
        <p:spPr>
          <a:xfrm>
            <a:off x="3970245" y="1690161"/>
            <a:ext cx="1184362" cy="8436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20</a:t>
            </a:r>
            <a:endParaRPr lang="ru-RU" sz="4800" b="1" dirty="0">
              <a:solidFill>
                <a:srgbClr val="400704"/>
              </a:solidFill>
              <a:latin typeface="+mj-lt"/>
            </a:endParaRPr>
          </a:p>
        </p:txBody>
      </p:sp>
      <p:sp>
        <p:nvSpPr>
          <p:cNvPr id="68" name="Скругленный прямоугольник 67">
            <a:hlinkClick r:id="rId4" action="ppaction://hlinksldjump"/>
          </p:cNvPr>
          <p:cNvSpPr/>
          <p:nvPr/>
        </p:nvSpPr>
        <p:spPr>
          <a:xfrm>
            <a:off x="3971103" y="2923114"/>
            <a:ext cx="1150826" cy="849081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20</a:t>
            </a:r>
            <a:endParaRPr lang="ru-RU" sz="4800" b="1" dirty="0">
              <a:solidFill>
                <a:srgbClr val="400704"/>
              </a:solidFill>
              <a:latin typeface="+mj-lt"/>
            </a:endParaRPr>
          </a:p>
        </p:txBody>
      </p:sp>
      <p:sp>
        <p:nvSpPr>
          <p:cNvPr id="69" name="Скругленный прямоугольник 68">
            <a:hlinkClick r:id="rId5" action="ppaction://hlinksldjump"/>
          </p:cNvPr>
          <p:cNvSpPr/>
          <p:nvPr/>
        </p:nvSpPr>
        <p:spPr>
          <a:xfrm>
            <a:off x="3970245" y="4161511"/>
            <a:ext cx="1154965" cy="85943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20</a:t>
            </a:r>
            <a:endParaRPr lang="ru-RU" sz="3600" b="1" dirty="0">
              <a:solidFill>
                <a:srgbClr val="400704"/>
              </a:solidFill>
              <a:latin typeface="+mj-lt"/>
            </a:endParaRPr>
          </a:p>
        </p:txBody>
      </p:sp>
      <p:sp>
        <p:nvSpPr>
          <p:cNvPr id="71" name="Скругленный прямоугольник 70">
            <a:hlinkClick r:id="rId6" action="ppaction://hlinksldjump"/>
          </p:cNvPr>
          <p:cNvSpPr/>
          <p:nvPr/>
        </p:nvSpPr>
        <p:spPr>
          <a:xfrm>
            <a:off x="3970245" y="5410259"/>
            <a:ext cx="1151683" cy="861057"/>
          </a:xfrm>
          <a:prstGeom prst="roundRect">
            <a:avLst/>
          </a:prstGeom>
          <a:solidFill>
            <a:srgbClr val="D16DBE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20</a:t>
            </a:r>
            <a:endParaRPr lang="ru-RU" sz="4800" b="1" dirty="0">
              <a:solidFill>
                <a:srgbClr val="400704"/>
              </a:solidFill>
              <a:latin typeface="+mj-lt"/>
            </a:endParaRPr>
          </a:p>
        </p:txBody>
      </p:sp>
      <p:sp>
        <p:nvSpPr>
          <p:cNvPr id="72" name="Скругленный прямоугольник 71">
            <a:hlinkClick r:id="rId7" action="ppaction://hlinksldjump"/>
          </p:cNvPr>
          <p:cNvSpPr/>
          <p:nvPr/>
        </p:nvSpPr>
        <p:spPr>
          <a:xfrm>
            <a:off x="5489449" y="483870"/>
            <a:ext cx="1173484" cy="81697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00704"/>
                </a:solidFill>
                <a:latin typeface="+mj-lt"/>
              </a:rPr>
              <a:t>4</a:t>
            </a:r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0</a:t>
            </a:r>
            <a:endParaRPr lang="ru-RU" sz="4400" b="1" dirty="0">
              <a:solidFill>
                <a:srgbClr val="400704"/>
              </a:solidFill>
              <a:latin typeface="+mj-lt"/>
            </a:endParaRPr>
          </a:p>
        </p:txBody>
      </p:sp>
      <p:sp>
        <p:nvSpPr>
          <p:cNvPr id="73" name="Скругленный прямоугольник 72">
            <a:hlinkClick r:id="rId8" action="ppaction://hlinksldjump"/>
          </p:cNvPr>
          <p:cNvSpPr/>
          <p:nvPr/>
        </p:nvSpPr>
        <p:spPr>
          <a:xfrm>
            <a:off x="7098143" y="483870"/>
            <a:ext cx="1197438" cy="81316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00704"/>
                </a:solidFill>
                <a:latin typeface="+mj-lt"/>
              </a:rPr>
              <a:t>6</a:t>
            </a:r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0</a:t>
            </a:r>
            <a:endParaRPr lang="ru-RU" sz="4400" b="1" dirty="0">
              <a:solidFill>
                <a:srgbClr val="400704"/>
              </a:solidFill>
              <a:latin typeface="+mj-lt"/>
            </a:endParaRPr>
          </a:p>
        </p:txBody>
      </p:sp>
      <p:sp>
        <p:nvSpPr>
          <p:cNvPr id="74" name="Скругленный прямоугольник 73">
            <a:hlinkClick r:id="rId9" action="ppaction://hlinksldjump"/>
          </p:cNvPr>
          <p:cNvSpPr/>
          <p:nvPr/>
        </p:nvSpPr>
        <p:spPr>
          <a:xfrm>
            <a:off x="8661223" y="474619"/>
            <a:ext cx="1219537" cy="83455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00704"/>
                </a:solidFill>
                <a:latin typeface="+mj-lt"/>
              </a:rPr>
              <a:t>8</a:t>
            </a:r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0</a:t>
            </a:r>
            <a:endParaRPr lang="ru-RU" sz="4400" b="1" dirty="0">
              <a:solidFill>
                <a:srgbClr val="400704"/>
              </a:solidFill>
              <a:latin typeface="+mj-lt"/>
            </a:endParaRPr>
          </a:p>
        </p:txBody>
      </p:sp>
      <p:sp>
        <p:nvSpPr>
          <p:cNvPr id="75" name="Скругленный прямоугольник 74">
            <a:hlinkClick r:id="rId10" action="ppaction://hlinksldjump"/>
          </p:cNvPr>
          <p:cNvSpPr/>
          <p:nvPr/>
        </p:nvSpPr>
        <p:spPr>
          <a:xfrm>
            <a:off x="10215604" y="474619"/>
            <a:ext cx="1279707" cy="83455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100</a:t>
            </a:r>
            <a:endParaRPr lang="ru-RU" sz="4400" b="1" dirty="0">
              <a:solidFill>
                <a:srgbClr val="400704"/>
              </a:solidFill>
              <a:latin typeface="+mj-lt"/>
            </a:endParaRPr>
          </a:p>
        </p:txBody>
      </p:sp>
      <p:sp>
        <p:nvSpPr>
          <p:cNvPr id="76" name="Скругленный прямоугольник 75">
            <a:hlinkClick r:id="rId11" action="ppaction://hlinksldjump"/>
          </p:cNvPr>
          <p:cNvSpPr/>
          <p:nvPr/>
        </p:nvSpPr>
        <p:spPr>
          <a:xfrm>
            <a:off x="5521650" y="1690900"/>
            <a:ext cx="1173481" cy="84289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00704"/>
                </a:solidFill>
                <a:latin typeface="+mj-lt"/>
              </a:rPr>
              <a:t>4</a:t>
            </a:r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0</a:t>
            </a:r>
            <a:endParaRPr lang="ru-RU" sz="3600" b="1" dirty="0">
              <a:solidFill>
                <a:srgbClr val="400704"/>
              </a:solidFill>
              <a:latin typeface="+mj-lt"/>
            </a:endParaRPr>
          </a:p>
        </p:txBody>
      </p:sp>
      <p:sp>
        <p:nvSpPr>
          <p:cNvPr id="77" name="Скругленный прямоугольник 76">
            <a:hlinkClick r:id="rId12" action="ppaction://hlinksldjump"/>
          </p:cNvPr>
          <p:cNvSpPr/>
          <p:nvPr/>
        </p:nvSpPr>
        <p:spPr>
          <a:xfrm>
            <a:off x="7112306" y="1695019"/>
            <a:ext cx="1197431" cy="83877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00704"/>
                </a:solidFill>
                <a:latin typeface="+mj-lt"/>
              </a:rPr>
              <a:t>6</a:t>
            </a:r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0</a:t>
            </a:r>
            <a:endParaRPr lang="ru-RU" sz="4800" b="1" dirty="0">
              <a:solidFill>
                <a:srgbClr val="400704"/>
              </a:solidFill>
              <a:latin typeface="+mj-lt"/>
            </a:endParaRPr>
          </a:p>
        </p:txBody>
      </p:sp>
      <p:sp>
        <p:nvSpPr>
          <p:cNvPr id="78" name="Скругленный прямоугольник 77">
            <a:hlinkClick r:id="rId13" action="ppaction://hlinksldjump"/>
          </p:cNvPr>
          <p:cNvSpPr/>
          <p:nvPr/>
        </p:nvSpPr>
        <p:spPr>
          <a:xfrm>
            <a:off x="8676773" y="1687799"/>
            <a:ext cx="1203988" cy="84599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00704"/>
                </a:solidFill>
                <a:latin typeface="+mj-lt"/>
              </a:rPr>
              <a:t>8</a:t>
            </a:r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0</a:t>
            </a:r>
            <a:endParaRPr lang="ru-RU" sz="4800" b="1" dirty="0">
              <a:solidFill>
                <a:srgbClr val="400704"/>
              </a:solidFill>
              <a:latin typeface="+mj-lt"/>
            </a:endParaRPr>
          </a:p>
        </p:txBody>
      </p:sp>
      <p:sp>
        <p:nvSpPr>
          <p:cNvPr id="80" name="Скругленный прямоугольник 79">
            <a:hlinkClick r:id="rId14" action="ppaction://hlinksldjump"/>
          </p:cNvPr>
          <p:cNvSpPr/>
          <p:nvPr/>
        </p:nvSpPr>
        <p:spPr>
          <a:xfrm>
            <a:off x="10215604" y="1687799"/>
            <a:ext cx="1279707" cy="83970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100</a:t>
            </a:r>
            <a:endParaRPr lang="ru-RU" sz="5400" b="1" dirty="0">
              <a:solidFill>
                <a:srgbClr val="400704"/>
              </a:solidFill>
              <a:latin typeface="+mj-lt"/>
            </a:endParaRPr>
          </a:p>
        </p:txBody>
      </p:sp>
      <p:sp>
        <p:nvSpPr>
          <p:cNvPr id="81" name="Скругленный прямоугольник 80">
            <a:hlinkClick r:id="rId15" action="ppaction://hlinksldjump"/>
          </p:cNvPr>
          <p:cNvSpPr/>
          <p:nvPr/>
        </p:nvSpPr>
        <p:spPr>
          <a:xfrm>
            <a:off x="5521659" y="2923115"/>
            <a:ext cx="1173472" cy="84769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00704"/>
                </a:solidFill>
                <a:latin typeface="+mj-lt"/>
              </a:rPr>
              <a:t>4</a:t>
            </a:r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0</a:t>
            </a:r>
            <a:endParaRPr lang="ru-RU" sz="4800" b="1" dirty="0">
              <a:solidFill>
                <a:srgbClr val="400704"/>
              </a:solidFill>
              <a:latin typeface="+mj-lt"/>
            </a:endParaRPr>
          </a:p>
        </p:txBody>
      </p:sp>
      <p:sp>
        <p:nvSpPr>
          <p:cNvPr id="82" name="Скругленный прямоугольник 81">
            <a:hlinkClick r:id="rId16" action="ppaction://hlinksldjump"/>
          </p:cNvPr>
          <p:cNvSpPr/>
          <p:nvPr/>
        </p:nvSpPr>
        <p:spPr>
          <a:xfrm>
            <a:off x="7099225" y="2912420"/>
            <a:ext cx="1182193" cy="858391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00704"/>
                </a:solidFill>
                <a:latin typeface="+mj-lt"/>
              </a:rPr>
              <a:t>6</a:t>
            </a:r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0</a:t>
            </a:r>
            <a:endParaRPr lang="ru-RU" sz="4800" b="1" dirty="0">
              <a:solidFill>
                <a:srgbClr val="400704"/>
              </a:solidFill>
              <a:latin typeface="+mj-lt"/>
            </a:endParaRPr>
          </a:p>
        </p:txBody>
      </p:sp>
      <p:sp>
        <p:nvSpPr>
          <p:cNvPr id="83" name="Скругленный прямоугольник 82">
            <a:hlinkClick r:id="rId17" action="ppaction://hlinksldjump"/>
          </p:cNvPr>
          <p:cNvSpPr/>
          <p:nvPr/>
        </p:nvSpPr>
        <p:spPr>
          <a:xfrm>
            <a:off x="8681148" y="2912419"/>
            <a:ext cx="1203988" cy="84677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00704"/>
                </a:solidFill>
                <a:latin typeface="+mj-lt"/>
              </a:rPr>
              <a:t>8</a:t>
            </a:r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0</a:t>
            </a:r>
            <a:endParaRPr lang="ru-RU" sz="4800" b="1" dirty="0">
              <a:solidFill>
                <a:srgbClr val="400704"/>
              </a:solidFill>
              <a:latin typeface="+mj-lt"/>
            </a:endParaRPr>
          </a:p>
        </p:txBody>
      </p:sp>
      <p:sp>
        <p:nvSpPr>
          <p:cNvPr id="84" name="Скругленный прямоугольник 83">
            <a:hlinkClick r:id="rId18" action="ppaction://hlinksldjump"/>
          </p:cNvPr>
          <p:cNvSpPr/>
          <p:nvPr/>
        </p:nvSpPr>
        <p:spPr>
          <a:xfrm>
            <a:off x="10215605" y="2923114"/>
            <a:ext cx="1279707" cy="850171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100</a:t>
            </a:r>
            <a:endParaRPr lang="ru-RU" sz="4800" b="1" dirty="0">
              <a:solidFill>
                <a:srgbClr val="400704"/>
              </a:solidFill>
              <a:latin typeface="+mj-lt"/>
            </a:endParaRPr>
          </a:p>
        </p:txBody>
      </p:sp>
      <p:sp>
        <p:nvSpPr>
          <p:cNvPr id="85" name="Скругленный прямоугольник 84">
            <a:hlinkClick r:id="rId19" action="ppaction://hlinksldjump"/>
          </p:cNvPr>
          <p:cNvSpPr/>
          <p:nvPr/>
        </p:nvSpPr>
        <p:spPr>
          <a:xfrm>
            <a:off x="5530381" y="4158199"/>
            <a:ext cx="1182194" cy="86274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00704"/>
                </a:solidFill>
                <a:latin typeface="+mj-lt"/>
              </a:rPr>
              <a:t>4</a:t>
            </a:r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0</a:t>
            </a:r>
            <a:endParaRPr lang="ru-RU" sz="3600" b="1" dirty="0">
              <a:solidFill>
                <a:srgbClr val="400704"/>
              </a:solidFill>
              <a:latin typeface="+mj-lt"/>
            </a:endParaRPr>
          </a:p>
        </p:txBody>
      </p:sp>
      <p:sp>
        <p:nvSpPr>
          <p:cNvPr id="86" name="Скругленный прямоугольник 85">
            <a:hlinkClick r:id="rId20" action="ppaction://hlinksldjump"/>
          </p:cNvPr>
          <p:cNvSpPr/>
          <p:nvPr/>
        </p:nvSpPr>
        <p:spPr>
          <a:xfrm>
            <a:off x="7112306" y="4167719"/>
            <a:ext cx="1188729" cy="85322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60</a:t>
            </a:r>
            <a:endParaRPr lang="ru-RU" sz="3600" b="1" dirty="0">
              <a:solidFill>
                <a:srgbClr val="400704"/>
              </a:solidFill>
              <a:latin typeface="+mj-lt"/>
            </a:endParaRPr>
          </a:p>
        </p:txBody>
      </p:sp>
      <p:sp>
        <p:nvSpPr>
          <p:cNvPr id="87" name="Скругленный прямоугольник 86">
            <a:hlinkClick r:id="rId21" action="ppaction://hlinksldjump"/>
          </p:cNvPr>
          <p:cNvSpPr/>
          <p:nvPr/>
        </p:nvSpPr>
        <p:spPr>
          <a:xfrm>
            <a:off x="8681148" y="4165493"/>
            <a:ext cx="1199613" cy="84723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00704"/>
                </a:solidFill>
                <a:latin typeface="+mj-lt"/>
              </a:rPr>
              <a:t>8</a:t>
            </a:r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0</a:t>
            </a:r>
            <a:endParaRPr lang="ru-RU" sz="3600" b="1" dirty="0">
              <a:solidFill>
                <a:srgbClr val="400704"/>
              </a:solidFill>
              <a:latin typeface="+mj-lt"/>
            </a:endParaRPr>
          </a:p>
        </p:txBody>
      </p:sp>
      <p:sp>
        <p:nvSpPr>
          <p:cNvPr id="88" name="Скругленный прямоугольник 87">
            <a:hlinkClick r:id="rId22" action="ppaction://hlinksldjump"/>
          </p:cNvPr>
          <p:cNvSpPr/>
          <p:nvPr/>
        </p:nvSpPr>
        <p:spPr>
          <a:xfrm>
            <a:off x="10215605" y="4158198"/>
            <a:ext cx="1279707" cy="854527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100</a:t>
            </a:r>
            <a:endParaRPr lang="ru-RU" sz="3600" b="1" dirty="0">
              <a:solidFill>
                <a:srgbClr val="400704"/>
              </a:solidFill>
              <a:latin typeface="+mj-lt"/>
            </a:endParaRPr>
          </a:p>
        </p:txBody>
      </p:sp>
      <p:sp>
        <p:nvSpPr>
          <p:cNvPr id="93" name="Скругленный прямоугольник 92">
            <a:hlinkClick r:id="rId23" action="ppaction://hlinksldjump"/>
          </p:cNvPr>
          <p:cNvSpPr/>
          <p:nvPr/>
        </p:nvSpPr>
        <p:spPr>
          <a:xfrm>
            <a:off x="5521659" y="5408332"/>
            <a:ext cx="1190916" cy="862984"/>
          </a:xfrm>
          <a:prstGeom prst="roundRect">
            <a:avLst/>
          </a:prstGeom>
          <a:solidFill>
            <a:srgbClr val="D16DBE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40</a:t>
            </a:r>
            <a:endParaRPr lang="ru-RU" sz="3600" b="1" dirty="0">
              <a:solidFill>
                <a:srgbClr val="400704"/>
              </a:solidFill>
              <a:latin typeface="+mj-lt"/>
            </a:endParaRPr>
          </a:p>
        </p:txBody>
      </p:sp>
      <p:sp>
        <p:nvSpPr>
          <p:cNvPr id="94" name="Скругленный прямоугольник 93">
            <a:hlinkClick r:id="rId24" action="ppaction://hlinksldjump"/>
          </p:cNvPr>
          <p:cNvSpPr/>
          <p:nvPr/>
        </p:nvSpPr>
        <p:spPr>
          <a:xfrm>
            <a:off x="7112306" y="5408332"/>
            <a:ext cx="1169112" cy="862984"/>
          </a:xfrm>
          <a:prstGeom prst="roundRect">
            <a:avLst/>
          </a:prstGeom>
          <a:solidFill>
            <a:srgbClr val="D16DBE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00704"/>
                </a:solidFill>
                <a:latin typeface="+mj-lt"/>
              </a:rPr>
              <a:t>6</a:t>
            </a:r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0</a:t>
            </a:r>
            <a:endParaRPr lang="ru-RU" sz="4800" b="1" dirty="0">
              <a:solidFill>
                <a:srgbClr val="400704"/>
              </a:solidFill>
              <a:latin typeface="+mj-lt"/>
            </a:endParaRPr>
          </a:p>
        </p:txBody>
      </p:sp>
      <p:sp>
        <p:nvSpPr>
          <p:cNvPr id="95" name="Скругленный прямоугольник 94">
            <a:hlinkClick r:id="rId25" action="ppaction://hlinksldjump"/>
          </p:cNvPr>
          <p:cNvSpPr/>
          <p:nvPr/>
        </p:nvSpPr>
        <p:spPr>
          <a:xfrm>
            <a:off x="8681149" y="5408332"/>
            <a:ext cx="1199613" cy="862984"/>
          </a:xfrm>
          <a:prstGeom prst="roundRect">
            <a:avLst/>
          </a:prstGeom>
          <a:solidFill>
            <a:srgbClr val="D16DBE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00704"/>
                </a:solidFill>
                <a:latin typeface="+mj-lt"/>
              </a:rPr>
              <a:t>8</a:t>
            </a:r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0</a:t>
            </a:r>
            <a:endParaRPr lang="ru-RU" sz="4800" b="1" dirty="0">
              <a:solidFill>
                <a:srgbClr val="400704"/>
              </a:solidFill>
              <a:latin typeface="+mj-lt"/>
            </a:endParaRPr>
          </a:p>
        </p:txBody>
      </p:sp>
      <p:sp>
        <p:nvSpPr>
          <p:cNvPr id="96" name="Скругленный прямоугольник 95">
            <a:hlinkClick r:id="rId26" action="ppaction://hlinksldjump"/>
          </p:cNvPr>
          <p:cNvSpPr/>
          <p:nvPr/>
        </p:nvSpPr>
        <p:spPr>
          <a:xfrm>
            <a:off x="10280492" y="5408332"/>
            <a:ext cx="1214821" cy="862984"/>
          </a:xfrm>
          <a:prstGeom prst="roundRect">
            <a:avLst/>
          </a:prstGeom>
          <a:solidFill>
            <a:srgbClr val="D16DBE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100</a:t>
            </a:r>
            <a:endParaRPr lang="ru-RU" sz="4800" b="1" dirty="0">
              <a:solidFill>
                <a:srgbClr val="400704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3107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0221" y="2207312"/>
            <a:ext cx="6213413" cy="1206447"/>
          </a:xfrm>
        </p:spPr>
        <p:txBody>
          <a:bodyPr>
            <a:noAutofit/>
          </a:bodyPr>
          <a:lstStyle/>
          <a:p>
            <a:r>
              <a:rPr lang="ru-RU" sz="6600" dirty="0" smtClean="0"/>
              <a:t>Мешок 50 кг.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3682513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1746" y="839708"/>
            <a:ext cx="9710060" cy="4894218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Представь, что тебе удалось скопить 2000 рублей. В начале года ты мог бы на эти деньги сходить 8 раз в кино. А в конце года, в результате инфляции, билеты стали стоить на 20 рублей дороже. Сколько раз ты сможешь сходить в кино?</a:t>
            </a:r>
            <a:r>
              <a:rPr lang="ru-RU" sz="3600" b="1" dirty="0"/>
              <a:t/>
            </a:r>
            <a:br>
              <a:rPr lang="ru-RU" sz="3600" b="1" dirty="0"/>
            </a:br>
            <a:endParaRPr lang="ru-RU" sz="3600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115147" y="0"/>
            <a:ext cx="1279707" cy="83970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100</a:t>
            </a:r>
            <a:endParaRPr lang="ru-RU" sz="5400" b="1" dirty="0">
              <a:solidFill>
                <a:srgbClr val="400704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71572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3672" y="1728340"/>
            <a:ext cx="9426876" cy="2477900"/>
          </a:xfrm>
        </p:spPr>
        <p:txBody>
          <a:bodyPr>
            <a:noAutofit/>
          </a:bodyPr>
          <a:lstStyle/>
          <a:p>
            <a:r>
              <a:rPr lang="ru-RU" sz="4800" dirty="0" smtClean="0"/>
              <a:t>1) 2000 : 8 = 250</a:t>
            </a:r>
            <a:br>
              <a:rPr lang="ru-RU" sz="4800" dirty="0" smtClean="0"/>
            </a:br>
            <a:r>
              <a:rPr lang="ru-RU" sz="4800" dirty="0" smtClean="0"/>
              <a:t>2) 250 + 20 = 270</a:t>
            </a:r>
            <a:br>
              <a:rPr lang="ru-RU" sz="4800" dirty="0" smtClean="0"/>
            </a:br>
            <a:r>
              <a:rPr lang="ru-RU" sz="4800" dirty="0" smtClean="0"/>
              <a:t>3) 2000 : 270 = 7 </a:t>
            </a:r>
            <a:br>
              <a:rPr lang="ru-RU" sz="4800" dirty="0" smtClean="0"/>
            </a:br>
            <a:r>
              <a:rPr lang="ru-RU" sz="4800" dirty="0" smtClean="0"/>
              <a:t>Ответ: можно сходить 7 раз в кино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440541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4111" y="1968543"/>
            <a:ext cx="9461272" cy="2141902"/>
          </a:xfrm>
        </p:spPr>
        <p:txBody>
          <a:bodyPr>
            <a:noAutofit/>
          </a:bodyPr>
          <a:lstStyle/>
          <a:p>
            <a:r>
              <a:rPr lang="ru-RU" sz="5400" b="1" dirty="0"/>
              <a:t>В каком виде могут быть деньги?</a:t>
            </a:r>
            <a:br>
              <a:rPr lang="ru-RU" sz="5400" b="1" dirty="0"/>
            </a:br>
            <a:endParaRPr lang="ru-RU" sz="5400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254029" y="240874"/>
            <a:ext cx="1150826" cy="849081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20</a:t>
            </a:r>
            <a:endParaRPr lang="ru-RU" sz="4800" b="1" dirty="0">
              <a:solidFill>
                <a:srgbClr val="400704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05373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61216" y="1998306"/>
            <a:ext cx="6927516" cy="1877007"/>
          </a:xfrm>
        </p:spPr>
        <p:txBody>
          <a:bodyPr>
            <a:noAutofit/>
          </a:bodyPr>
          <a:lstStyle/>
          <a:p>
            <a:r>
              <a:rPr lang="ru-RU" sz="6600" dirty="0" smtClean="0"/>
              <a:t>Банкноты, монеты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3855336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78773" y="1803080"/>
            <a:ext cx="6744197" cy="2533787"/>
          </a:xfrm>
        </p:spPr>
        <p:txBody>
          <a:bodyPr>
            <a:noAutofit/>
          </a:bodyPr>
          <a:lstStyle/>
          <a:p>
            <a:r>
              <a:rPr lang="ru-RU" sz="4800" b="1" dirty="0"/>
              <a:t>Как называется лицевая </a:t>
            </a:r>
            <a:br>
              <a:rPr lang="ru-RU" sz="4800" b="1" dirty="0"/>
            </a:br>
            <a:r>
              <a:rPr lang="ru-RU" sz="4800" b="1" dirty="0"/>
              <a:t>и оборотная сторона монеты?</a:t>
            </a:r>
            <a:br>
              <a:rPr lang="ru-RU" sz="4800" b="1" dirty="0"/>
            </a:br>
            <a:endParaRPr lang="ru-RU" sz="48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273191" y="247598"/>
            <a:ext cx="1182193" cy="858391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00704"/>
                </a:solidFill>
                <a:latin typeface="+mj-lt"/>
              </a:rPr>
              <a:t>4</a:t>
            </a:r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0</a:t>
            </a:r>
            <a:endParaRPr lang="ru-RU" sz="4800" b="1" dirty="0">
              <a:solidFill>
                <a:srgbClr val="400704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67412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2313" y="395931"/>
            <a:ext cx="8111882" cy="1676709"/>
          </a:xfrm>
        </p:spPr>
        <p:txBody>
          <a:bodyPr>
            <a:noAutofit/>
          </a:bodyPr>
          <a:lstStyle/>
          <a:p>
            <a:r>
              <a:rPr lang="ru-RU" dirty="0"/>
              <a:t>Аверс (орёл)- лицевая. </a:t>
            </a:r>
            <a:br>
              <a:rPr lang="ru-RU" dirty="0"/>
            </a:br>
            <a:r>
              <a:rPr lang="ru-RU" dirty="0"/>
              <a:t>Реверс (решка) – оборотная.</a:t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0407" y="1691485"/>
            <a:ext cx="4749196" cy="359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693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9540" y="1219199"/>
            <a:ext cx="9339352" cy="3675018"/>
          </a:xfrm>
        </p:spPr>
        <p:txBody>
          <a:bodyPr>
            <a:noAutofit/>
          </a:bodyPr>
          <a:lstStyle/>
          <a:p>
            <a:r>
              <a:rPr lang="ru-RU" b="1" dirty="0"/>
              <a:t>Как называется особый, универсальный товар, используемый при обмене? 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400782" y="291139"/>
            <a:ext cx="1203988" cy="84677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00704"/>
                </a:solidFill>
                <a:latin typeface="+mj-lt"/>
              </a:rPr>
              <a:t>6</a:t>
            </a:r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0</a:t>
            </a:r>
            <a:endParaRPr lang="ru-RU" sz="4800" b="1" dirty="0">
              <a:solidFill>
                <a:srgbClr val="400704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96796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26380" y="2181186"/>
            <a:ext cx="6056659" cy="1537373"/>
          </a:xfrm>
        </p:spPr>
        <p:txBody>
          <a:bodyPr>
            <a:noAutofit/>
          </a:bodyPr>
          <a:lstStyle/>
          <a:p>
            <a:r>
              <a:rPr lang="ru-RU" sz="7200" dirty="0" smtClean="0"/>
              <a:t>Деньги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681518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0762" y="1933709"/>
            <a:ext cx="8215945" cy="2289947"/>
          </a:xfrm>
        </p:spPr>
        <p:txBody>
          <a:bodyPr>
            <a:noAutofit/>
          </a:bodyPr>
          <a:lstStyle/>
          <a:p>
            <a:r>
              <a:rPr lang="ru-RU" sz="6000" b="1" dirty="0"/>
              <a:t>Обмен товарами или услугами по договоренности – это …</a:t>
            </a:r>
            <a:br>
              <a:rPr lang="ru-RU" sz="6000" b="1" dirty="0"/>
            </a:br>
            <a:endParaRPr lang="ru-RU" sz="6000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400782" y="291139"/>
            <a:ext cx="1203988" cy="84677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00704"/>
                </a:solidFill>
                <a:latin typeface="+mj-lt"/>
              </a:rPr>
              <a:t>8</a:t>
            </a:r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0</a:t>
            </a:r>
            <a:endParaRPr lang="ru-RU" sz="4800" b="1" dirty="0">
              <a:solidFill>
                <a:srgbClr val="400704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39189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4364" y="1331651"/>
            <a:ext cx="8361285" cy="3266982"/>
          </a:xfrm>
        </p:spPr>
        <p:txBody>
          <a:bodyPr>
            <a:noAutofit/>
          </a:bodyPr>
          <a:lstStyle/>
          <a:p>
            <a:r>
              <a:rPr lang="ru-RU" sz="4800" b="1" dirty="0" smtClean="0"/>
              <a:t>И врачу, и акробату </a:t>
            </a:r>
            <a:br>
              <a:rPr lang="ru-RU" sz="4800" b="1" dirty="0" smtClean="0"/>
            </a:br>
            <a:r>
              <a:rPr lang="ru-RU" sz="4800" b="1" dirty="0" smtClean="0"/>
              <a:t>Выдают за труд … </a:t>
            </a:r>
            <a:r>
              <a:rPr lang="ru-RU" sz="4800" b="1" dirty="0"/>
              <a:t/>
            </a:r>
            <a:br>
              <a:rPr lang="ru-RU" sz="4800" b="1" dirty="0"/>
            </a:br>
            <a:endParaRPr lang="ru-RU" sz="4800" b="1" dirty="0"/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1191906" y="368823"/>
            <a:ext cx="1184362" cy="82078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20</a:t>
            </a:r>
            <a:endParaRPr lang="ru-RU" sz="4400" b="1" dirty="0">
              <a:solidFill>
                <a:srgbClr val="400704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07961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87638" y="2372776"/>
            <a:ext cx="5651557" cy="521566"/>
          </a:xfrm>
        </p:spPr>
        <p:txBody>
          <a:bodyPr>
            <a:noAutofit/>
          </a:bodyPr>
          <a:lstStyle/>
          <a:p>
            <a:r>
              <a:rPr lang="ru-RU" sz="9600" dirty="0" smtClean="0"/>
              <a:t>Бартер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1720300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7585" y="1541824"/>
            <a:ext cx="8581705" cy="2969216"/>
          </a:xfrm>
        </p:spPr>
        <p:txBody>
          <a:bodyPr>
            <a:noAutofit/>
          </a:bodyPr>
          <a:lstStyle/>
          <a:p>
            <a:r>
              <a:rPr lang="ru-RU" sz="5400" b="1" dirty="0"/>
              <a:t>Коль собрался ты в Китай, </a:t>
            </a:r>
            <a:br>
              <a:rPr lang="ru-RU" sz="5400" b="1" dirty="0"/>
            </a:br>
            <a:r>
              <a:rPr lang="ru-RU" sz="5400" b="1" dirty="0"/>
              <a:t>Как зовут их деньги – знай!</a:t>
            </a:r>
            <a:br>
              <a:rPr lang="ru-RU" sz="5400" b="1" dirty="0"/>
            </a:br>
            <a:endParaRPr lang="ru-RU" sz="5400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280611" y="258291"/>
            <a:ext cx="1279707" cy="850171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100</a:t>
            </a:r>
            <a:endParaRPr lang="ru-RU" sz="4800" b="1" dirty="0">
              <a:solidFill>
                <a:srgbClr val="400704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62042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9593" y="2233438"/>
            <a:ext cx="6579173" cy="1284824"/>
          </a:xfrm>
        </p:spPr>
        <p:txBody>
          <a:bodyPr>
            <a:noAutofit/>
          </a:bodyPr>
          <a:lstStyle/>
          <a:p>
            <a:r>
              <a:rPr lang="ru-RU" sz="6600" dirty="0" smtClean="0"/>
              <a:t>Китайский юань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249453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9311" y="2272937"/>
            <a:ext cx="3600402" cy="2368324"/>
          </a:xfrm>
        </p:spPr>
        <p:txBody>
          <a:bodyPr>
            <a:noAutofit/>
          </a:bodyPr>
          <a:lstStyle/>
          <a:p>
            <a:r>
              <a:rPr lang="ru-RU" b="1" dirty="0"/>
              <a:t>Рассмотри кассовый чек. Определи дату и время покупки.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296714" y="294905"/>
            <a:ext cx="1154965" cy="85943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20</a:t>
            </a:r>
            <a:endParaRPr lang="ru-RU" sz="3600" b="1" dirty="0">
              <a:solidFill>
                <a:srgbClr val="400704"/>
              </a:solidFill>
              <a:latin typeface="+mj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3778" y="294904"/>
            <a:ext cx="5205790" cy="5234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614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3900" y="2111518"/>
            <a:ext cx="8407973" cy="2373397"/>
          </a:xfrm>
        </p:spPr>
        <p:txBody>
          <a:bodyPr>
            <a:noAutofit/>
          </a:bodyPr>
          <a:lstStyle/>
          <a:p>
            <a:r>
              <a:rPr lang="ru-RU" sz="6000" dirty="0"/>
              <a:t> 9 июля 2020, 16ч10мин</a:t>
            </a:r>
            <a:br>
              <a:rPr lang="ru-RU" sz="6000" dirty="0"/>
            </a:b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4259585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589" y="2168842"/>
            <a:ext cx="4645433" cy="2159318"/>
          </a:xfrm>
        </p:spPr>
        <p:txBody>
          <a:bodyPr>
            <a:noAutofit/>
          </a:bodyPr>
          <a:lstStyle/>
          <a:p>
            <a:r>
              <a:rPr lang="ru-RU" sz="4800" b="1" dirty="0"/>
              <a:t>Какова цена</a:t>
            </a:r>
            <a:br>
              <a:rPr lang="ru-RU" sz="4800" b="1" dirty="0"/>
            </a:br>
            <a:r>
              <a:rPr lang="ru-RU" sz="4800" b="1" dirty="0"/>
              <a:t> кофе</a:t>
            </a:r>
            <a:br>
              <a:rPr lang="ru-RU" sz="4800" b="1" dirty="0"/>
            </a:br>
            <a:r>
              <a:rPr lang="ru-RU" sz="4800" b="1" dirty="0"/>
              <a:t> «</a:t>
            </a:r>
            <a:r>
              <a:rPr lang="ru-RU" sz="4800" b="1" dirty="0" err="1"/>
              <a:t>Nescafe</a:t>
            </a:r>
            <a:r>
              <a:rPr lang="ru-RU" sz="4800" b="1" dirty="0"/>
              <a:t> </a:t>
            </a:r>
            <a:r>
              <a:rPr lang="ru-RU" sz="4800" b="1" dirty="0" err="1"/>
              <a:t>Gold</a:t>
            </a:r>
            <a:r>
              <a:rPr lang="ru-RU" sz="4800" b="1" dirty="0"/>
              <a:t>»?</a:t>
            </a:r>
            <a:br>
              <a:rPr lang="ru-RU" sz="4800" b="1" dirty="0"/>
            </a:br>
            <a:endParaRPr lang="ru-RU" sz="4800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305422" y="190403"/>
            <a:ext cx="1154965" cy="85943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00704"/>
                </a:solidFill>
                <a:latin typeface="+mj-lt"/>
              </a:rPr>
              <a:t>4</a:t>
            </a:r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0</a:t>
            </a:r>
            <a:endParaRPr lang="ru-RU" sz="3600" b="1" dirty="0">
              <a:solidFill>
                <a:srgbClr val="400704"/>
              </a:solidFill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3405" y="190403"/>
            <a:ext cx="3753371" cy="6344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104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0221" y="2207313"/>
            <a:ext cx="6222122" cy="1319658"/>
          </a:xfrm>
        </p:spPr>
        <p:txBody>
          <a:bodyPr>
            <a:noAutofit/>
          </a:bodyPr>
          <a:lstStyle/>
          <a:p>
            <a:r>
              <a:rPr lang="ru-RU" sz="7200" dirty="0" smtClean="0"/>
              <a:t>300 рублей 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4089537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69767" y="217572"/>
            <a:ext cx="8006939" cy="1612273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Стоимость железнодорожного билета  для школьника составляет половину от стоимости взрослого. Сколько стоит билет для школьника?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235754" y="164276"/>
            <a:ext cx="1154965" cy="85943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00704"/>
                </a:solidFill>
                <a:latin typeface="+mj-lt"/>
              </a:rPr>
              <a:t>6</a:t>
            </a:r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0</a:t>
            </a:r>
            <a:endParaRPr lang="ru-RU" sz="3600" b="1" dirty="0">
              <a:solidFill>
                <a:srgbClr val="400704"/>
              </a:solidFill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1205" y="2138888"/>
            <a:ext cx="7744061" cy="3272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2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0221" y="2207313"/>
            <a:ext cx="5978282" cy="892938"/>
          </a:xfrm>
        </p:spPr>
        <p:txBody>
          <a:bodyPr>
            <a:noAutofit/>
          </a:bodyPr>
          <a:lstStyle/>
          <a:p>
            <a:r>
              <a:rPr lang="ru-RU" sz="7200" dirty="0" smtClean="0"/>
              <a:t>3 426 рублей 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904566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39734" y="242654"/>
            <a:ext cx="7362505" cy="2646998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Для учеников 4В класса купили 20 билетов в цирк на Ледовое шоу. Сколько рублей заплатили за все билеты?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261879" y="242654"/>
            <a:ext cx="1154965" cy="85943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00704"/>
                </a:solidFill>
                <a:latin typeface="+mj-lt"/>
              </a:rPr>
              <a:t>8</a:t>
            </a:r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0</a:t>
            </a:r>
            <a:endParaRPr lang="ru-RU" sz="3600" b="1" dirty="0">
              <a:solidFill>
                <a:srgbClr val="400704"/>
              </a:solidFill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5494" y="2354229"/>
            <a:ext cx="7017104" cy="307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86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4912" y="2482521"/>
            <a:ext cx="6006944" cy="775584"/>
          </a:xfrm>
        </p:spPr>
        <p:txBody>
          <a:bodyPr>
            <a:noAutofit/>
          </a:bodyPr>
          <a:lstStyle/>
          <a:p>
            <a:r>
              <a:rPr lang="ru-RU" sz="5400" dirty="0" smtClean="0"/>
              <a:t>Зарплата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4176293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65718" y="2337942"/>
            <a:ext cx="6248248" cy="1189030"/>
          </a:xfrm>
        </p:spPr>
        <p:txBody>
          <a:bodyPr>
            <a:noAutofit/>
          </a:bodyPr>
          <a:lstStyle/>
          <a:p>
            <a:r>
              <a:rPr lang="ru-RU" sz="7200" dirty="0" smtClean="0"/>
              <a:t>18 000 рублей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525623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5894" y="710147"/>
            <a:ext cx="7301545" cy="1828798"/>
          </a:xfrm>
        </p:spPr>
        <p:txBody>
          <a:bodyPr>
            <a:noAutofit/>
          </a:bodyPr>
          <a:lstStyle/>
          <a:p>
            <a:r>
              <a:rPr lang="ru-RU" b="1" dirty="0"/>
              <a:t>Что изображено на купюре номиналом 100руб.?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254485" y="282884"/>
            <a:ext cx="1279707" cy="854527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100</a:t>
            </a:r>
            <a:endParaRPr lang="ru-RU" sz="3600" b="1" dirty="0">
              <a:solidFill>
                <a:srgbClr val="400704"/>
              </a:solidFill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015" t="21251" r="3691" b="4086"/>
          <a:stretch/>
        </p:blipFill>
        <p:spPr>
          <a:xfrm>
            <a:off x="3166157" y="2360022"/>
            <a:ext cx="6017623" cy="270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53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03272" y="1597711"/>
            <a:ext cx="8686648" cy="3052665"/>
          </a:xfrm>
        </p:spPr>
        <p:txBody>
          <a:bodyPr>
            <a:noAutofit/>
          </a:bodyPr>
          <a:lstStyle/>
          <a:p>
            <a:r>
              <a:rPr lang="ru-RU" sz="4800" dirty="0"/>
              <a:t>На лицевой стороне – квадрига Аполлона, на оборотной – Большой театр </a:t>
            </a:r>
            <a:r>
              <a:rPr lang="ru-RU" sz="4800" dirty="0" err="1"/>
              <a:t>г.Москвы</a:t>
            </a:r>
            <a:r>
              <a:rPr lang="ru-RU" sz="4800" dirty="0"/>
              <a:t/>
            </a:r>
            <a:br>
              <a:rPr lang="ru-RU" sz="4800" dirty="0"/>
            </a:b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947937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88672" y="407112"/>
            <a:ext cx="5424256" cy="521566"/>
          </a:xfrm>
        </p:spPr>
        <p:txBody>
          <a:bodyPr>
            <a:noAutofit/>
          </a:bodyPr>
          <a:lstStyle/>
          <a:p>
            <a:r>
              <a:rPr lang="ru-RU" sz="6000" b="1" dirty="0" smtClean="0"/>
              <a:t>Разгадай ребус</a:t>
            </a:r>
            <a:endParaRPr lang="ru-RU" sz="6000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253171" y="237367"/>
            <a:ext cx="1151683" cy="861057"/>
          </a:xfrm>
          <a:prstGeom prst="roundRect">
            <a:avLst/>
          </a:prstGeom>
          <a:solidFill>
            <a:srgbClr val="D16DBE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20</a:t>
            </a:r>
            <a:endParaRPr lang="ru-RU" sz="4800" b="1" dirty="0">
              <a:solidFill>
                <a:srgbClr val="400704"/>
              </a:solidFill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8672" y="1541825"/>
            <a:ext cx="4347938" cy="3456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604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7307" y="2494696"/>
            <a:ext cx="5651557" cy="521566"/>
          </a:xfrm>
        </p:spPr>
        <p:txBody>
          <a:bodyPr>
            <a:noAutofit/>
          </a:bodyPr>
          <a:lstStyle/>
          <a:p>
            <a:r>
              <a:rPr lang="ru-RU" sz="8800" dirty="0" smtClean="0"/>
              <a:t>Траты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415629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296714" y="289619"/>
            <a:ext cx="1151683" cy="861057"/>
          </a:xfrm>
          <a:prstGeom prst="roundRect">
            <a:avLst/>
          </a:prstGeom>
          <a:solidFill>
            <a:srgbClr val="D16DBE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00704"/>
                </a:solidFill>
                <a:latin typeface="+mj-lt"/>
              </a:rPr>
              <a:t>4</a:t>
            </a:r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0</a:t>
            </a:r>
            <a:endParaRPr lang="ru-RU" sz="4800" b="1" dirty="0">
              <a:solidFill>
                <a:srgbClr val="400704"/>
              </a:solidFill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9535" y="924253"/>
            <a:ext cx="4521653" cy="3940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414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66015" y="2294398"/>
            <a:ext cx="5651557" cy="521566"/>
          </a:xfrm>
        </p:spPr>
        <p:txBody>
          <a:bodyPr>
            <a:noAutofit/>
          </a:bodyPr>
          <a:lstStyle/>
          <a:p>
            <a:r>
              <a:rPr lang="ru-RU" sz="9600" dirty="0" smtClean="0"/>
              <a:t>Бюджет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91407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270588" y="176408"/>
            <a:ext cx="1151683" cy="861057"/>
          </a:xfrm>
          <a:prstGeom prst="roundRect">
            <a:avLst/>
          </a:prstGeom>
          <a:solidFill>
            <a:srgbClr val="D16DBE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00704"/>
                </a:solidFill>
                <a:latin typeface="+mj-lt"/>
              </a:rPr>
              <a:t>6</a:t>
            </a:r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0</a:t>
            </a:r>
            <a:endParaRPr lang="ru-RU" sz="4800" b="1" dirty="0">
              <a:solidFill>
                <a:srgbClr val="400704"/>
              </a:solidFill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5279" y="1722937"/>
            <a:ext cx="5139418" cy="2668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357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7969" y="2224730"/>
            <a:ext cx="6492087" cy="1345784"/>
          </a:xfrm>
        </p:spPr>
        <p:txBody>
          <a:bodyPr>
            <a:noAutofit/>
          </a:bodyPr>
          <a:lstStyle/>
          <a:p>
            <a:r>
              <a:rPr lang="ru-RU" sz="11500" dirty="0" smtClean="0"/>
              <a:t>Процент</a:t>
            </a:r>
            <a:endParaRPr lang="ru-RU" sz="11500" dirty="0"/>
          </a:p>
        </p:txBody>
      </p:sp>
    </p:spTree>
    <p:extLst>
      <p:ext uri="{BB962C8B-B14F-4D97-AF65-F5344CB8AC3E}">
        <p14:creationId xmlns:p14="http://schemas.microsoft.com/office/powerpoint/2010/main" val="1250100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279296" y="219951"/>
            <a:ext cx="1151683" cy="861057"/>
          </a:xfrm>
          <a:prstGeom prst="roundRect">
            <a:avLst/>
          </a:prstGeom>
          <a:solidFill>
            <a:srgbClr val="D16DBE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00704"/>
                </a:solidFill>
                <a:latin typeface="+mj-lt"/>
              </a:rPr>
              <a:t>8</a:t>
            </a:r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0</a:t>
            </a:r>
            <a:endParaRPr lang="ru-RU" sz="4800" b="1" dirty="0">
              <a:solidFill>
                <a:srgbClr val="400704"/>
              </a:solidFill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714" y="1897108"/>
            <a:ext cx="7540640" cy="2526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83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3343" y="1686757"/>
            <a:ext cx="9160276" cy="3400145"/>
          </a:xfrm>
        </p:spPr>
        <p:txBody>
          <a:bodyPr>
            <a:normAutofit/>
          </a:bodyPr>
          <a:lstStyle/>
          <a:p>
            <a:r>
              <a:rPr lang="ru-RU" b="1" dirty="0" smtClean="0"/>
              <a:t>Ежемесячные государственные выплаты бабушкам и дедушкам …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281433" y="350704"/>
            <a:ext cx="1173484" cy="81697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00704"/>
                </a:solidFill>
                <a:latin typeface="+mj-lt"/>
              </a:rPr>
              <a:t>4</a:t>
            </a:r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0</a:t>
            </a:r>
            <a:endParaRPr lang="ru-RU" sz="4400" b="1" dirty="0">
              <a:solidFill>
                <a:srgbClr val="400704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28474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0221" y="2207312"/>
            <a:ext cx="6100202" cy="1119361"/>
          </a:xfrm>
        </p:spPr>
        <p:txBody>
          <a:bodyPr>
            <a:noAutofit/>
          </a:bodyPr>
          <a:lstStyle/>
          <a:p>
            <a:r>
              <a:rPr lang="ru-RU" sz="7200" dirty="0" smtClean="0"/>
              <a:t>Производство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74249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232286" y="139647"/>
            <a:ext cx="1214821" cy="862984"/>
          </a:xfrm>
          <a:prstGeom prst="roundRect">
            <a:avLst/>
          </a:prstGeom>
          <a:solidFill>
            <a:srgbClr val="D16DBE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100</a:t>
            </a:r>
            <a:endParaRPr lang="ru-RU" sz="4800" b="1" dirty="0">
              <a:solidFill>
                <a:srgbClr val="400704"/>
              </a:solidFill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1018" y="1958066"/>
            <a:ext cx="9210758" cy="2387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820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4496" y="1850260"/>
            <a:ext cx="7624202" cy="1728961"/>
          </a:xfrm>
        </p:spPr>
        <p:txBody>
          <a:bodyPr>
            <a:noAutofit/>
          </a:bodyPr>
          <a:lstStyle/>
          <a:p>
            <a:r>
              <a:rPr lang="ru-RU" sz="8800" dirty="0" smtClean="0"/>
              <a:t>Планирование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224911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270221" y="2207312"/>
            <a:ext cx="6273274" cy="1183957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Пенсия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24979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672" y="1395147"/>
            <a:ext cx="9233167" cy="3681950"/>
          </a:xfrm>
        </p:spPr>
        <p:txBody>
          <a:bodyPr>
            <a:normAutofit/>
          </a:bodyPr>
          <a:lstStyle/>
          <a:p>
            <a:r>
              <a:rPr lang="ru-RU" b="1" dirty="0" smtClean="0"/>
              <a:t>О чем здесь идет речь: «… и оставил старик, умирая, старшему сыну – мельницу, среднему – осла, а младшему – кота».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1238881" y="146519"/>
            <a:ext cx="1197438" cy="81316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00704"/>
                </a:solidFill>
                <a:latin typeface="+mj-lt"/>
              </a:rPr>
              <a:t>6</a:t>
            </a:r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0</a:t>
            </a:r>
            <a:endParaRPr lang="ru-RU" sz="4400" b="1" dirty="0">
              <a:solidFill>
                <a:srgbClr val="400704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90255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0221" y="2207313"/>
            <a:ext cx="6220008" cy="1521308"/>
          </a:xfrm>
        </p:spPr>
        <p:txBody>
          <a:bodyPr>
            <a:normAutofit/>
          </a:bodyPr>
          <a:lstStyle/>
          <a:p>
            <a:r>
              <a:rPr lang="ru-RU" sz="6000" dirty="0" smtClean="0"/>
              <a:t>Наследство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4042618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3517" y="226044"/>
            <a:ext cx="8947212" cy="1965193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На диаграмме показан доход семьи за год. В каких месяцах доход семьи можно считать стабильным? 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1203980" y="226044"/>
            <a:ext cx="1219537" cy="83455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00704"/>
                </a:solidFill>
                <a:latin typeface="+mj-lt"/>
              </a:rPr>
              <a:t>8</a:t>
            </a:r>
            <a:r>
              <a:rPr lang="ru-RU" sz="4400" b="1" dirty="0" smtClean="0">
                <a:solidFill>
                  <a:srgbClr val="400704"/>
                </a:solidFill>
                <a:latin typeface="+mj-lt"/>
              </a:rPr>
              <a:t>0</a:t>
            </a:r>
            <a:endParaRPr lang="ru-RU" sz="4400" b="1" dirty="0">
              <a:solidFill>
                <a:srgbClr val="400704"/>
              </a:solidFill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823" r="948"/>
          <a:stretch/>
        </p:blipFill>
        <p:spPr>
          <a:xfrm>
            <a:off x="2707689" y="1819921"/>
            <a:ext cx="7546019" cy="34654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83653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464</Words>
  <Application>Microsoft Office PowerPoint</Application>
  <PresentationFormat>Широкоэкранный</PresentationFormat>
  <Paragraphs>107</Paragraphs>
  <Slides>52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7" baseType="lpstr">
      <vt:lpstr>Arial</vt:lpstr>
      <vt:lpstr>Calibri</vt:lpstr>
      <vt:lpstr>Calibri Light</vt:lpstr>
      <vt:lpstr>Wingdings</vt:lpstr>
      <vt:lpstr>Тема Office</vt:lpstr>
      <vt:lpstr>Своя игра  «В мире финансов»</vt:lpstr>
      <vt:lpstr>Презентация PowerPoint</vt:lpstr>
      <vt:lpstr>И врачу, и акробату  Выдают за труд …  </vt:lpstr>
      <vt:lpstr>Зарплата</vt:lpstr>
      <vt:lpstr>Ежемесячные государственные выплаты бабушкам и дедушкам … </vt:lpstr>
      <vt:lpstr>Пенсия</vt:lpstr>
      <vt:lpstr>О чем здесь идет речь: «… и оставил старик, умирая, старшему сыну – мельницу, среднему – осла, а младшему – кота». </vt:lpstr>
      <vt:lpstr>Наследство</vt:lpstr>
      <vt:lpstr>На диаграмме показан доход семьи за год. В каких месяцах доход семьи можно считать стабильным?  </vt:lpstr>
      <vt:lpstr>Январь, февраль, март</vt:lpstr>
      <vt:lpstr>Папа Ивана открыл небольшую хлебопекарню. Ивану стало очень интересно, как его отец ведет свое дело, и он решил как следует все разузнать. Он столкнулся с некоторыми новыми для себя словами. Оказывается, разница между доходами и расходами предпринимателя называется - … </vt:lpstr>
      <vt:lpstr>Прибыль</vt:lpstr>
      <vt:lpstr>Юля учится составлять семейный бюджет. Она знает, что он состоит из доходов и расходов семьи. Что следует записать Юле в графу расходов: </vt:lpstr>
      <vt:lpstr>Оплата курсов иностранного языка и ежемесячный поход в театр</vt:lpstr>
      <vt:lpstr>Составив семейный бюджет, семья Бондаревых обнаружила, что придется отказаться от некоторых необязательных расходов в следующем месяце. Выберите расходы, от которых откажется семья Бондаревых: квартплата, продукты питания, семейный поход в кино, оплата мобильного интернета и связи.</vt:lpstr>
      <vt:lpstr>Семейный поход в кино</vt:lpstr>
      <vt:lpstr>На диаграмме показано распределение средств семейного бюджета семьи Петровых за месяц.  Сколько было потрачено рублей на проезд и питание, если весь бюджет составил  80 000 руб.?  </vt:lpstr>
      <vt:lpstr>40 000 рублей </vt:lpstr>
      <vt:lpstr>Стоимость муки в розницу составляет 45 руб. за 1 кг,  а мешок муки 50 кг стоит 1500 руб.  Как выгоднее покупать муку?    </vt:lpstr>
      <vt:lpstr>Мешок 50 кг.</vt:lpstr>
      <vt:lpstr>Представь, что тебе удалось скопить 2000 рублей. В начале года ты мог бы на эти деньги сходить 8 раз в кино. А в конце года, в результате инфляции, билеты стали стоить на 20 рублей дороже. Сколько раз ты сможешь сходить в кино? </vt:lpstr>
      <vt:lpstr>1) 2000 : 8 = 250 2) 250 + 20 = 270 3) 2000 : 270 = 7  Ответ: можно сходить 7 раз в кино</vt:lpstr>
      <vt:lpstr>В каком виде могут быть деньги? </vt:lpstr>
      <vt:lpstr>Банкноты, монеты</vt:lpstr>
      <vt:lpstr>Как называется лицевая  и оборотная сторона монеты? </vt:lpstr>
      <vt:lpstr>Аверс (орёл)- лицевая.  Реверс (решка) – оборотная. </vt:lpstr>
      <vt:lpstr>Как называется особый, универсальный товар, используемый при обмене?  </vt:lpstr>
      <vt:lpstr>Деньги</vt:lpstr>
      <vt:lpstr>Обмен товарами или услугами по договоренности – это … </vt:lpstr>
      <vt:lpstr>Бартер</vt:lpstr>
      <vt:lpstr>Коль собрался ты в Китай,  Как зовут их деньги – знай! </vt:lpstr>
      <vt:lpstr>Китайский юань</vt:lpstr>
      <vt:lpstr>Рассмотри кассовый чек. Определи дату и время покупки. </vt:lpstr>
      <vt:lpstr> 9 июля 2020, 16ч10мин </vt:lpstr>
      <vt:lpstr>Какова цена  кофе  «Nescafe Gold»? </vt:lpstr>
      <vt:lpstr>300 рублей </vt:lpstr>
      <vt:lpstr>Стоимость железнодорожного билета  для школьника составляет половину от стоимости взрослого. Сколько стоит билет для школьника?</vt:lpstr>
      <vt:lpstr>3 426 рублей </vt:lpstr>
      <vt:lpstr>Для учеников 4В класса купили 20 билетов в цирк на Ледовое шоу. Сколько рублей заплатили за все билеты? </vt:lpstr>
      <vt:lpstr>18 000 рублей</vt:lpstr>
      <vt:lpstr>Что изображено на купюре номиналом 100руб.? </vt:lpstr>
      <vt:lpstr>На лицевой стороне – квадрига Аполлона, на оборотной – Большой театр г.Москвы </vt:lpstr>
      <vt:lpstr>Разгадай ребус</vt:lpstr>
      <vt:lpstr>Траты</vt:lpstr>
      <vt:lpstr>Презентация PowerPoint</vt:lpstr>
      <vt:lpstr>Бюджет</vt:lpstr>
      <vt:lpstr>Презентация PowerPoint</vt:lpstr>
      <vt:lpstr>Процент</vt:lpstr>
      <vt:lpstr>Презентация PowerPoint</vt:lpstr>
      <vt:lpstr>Производство</vt:lpstr>
      <vt:lpstr>Презентация PowerPoint</vt:lpstr>
      <vt:lpstr>Планирование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Марина Маркасьян</dc:creator>
  <cp:lastModifiedBy>Пользователь Windows</cp:lastModifiedBy>
  <cp:revision>21</cp:revision>
  <dcterms:created xsi:type="dcterms:W3CDTF">2023-02-11T08:40:03Z</dcterms:created>
  <dcterms:modified xsi:type="dcterms:W3CDTF">2024-03-15T05:56:30Z</dcterms:modified>
</cp:coreProperties>
</file>