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75" r:id="rId3"/>
    <p:sldId id="276" r:id="rId4"/>
    <p:sldId id="256" r:id="rId5"/>
    <p:sldId id="277" r:id="rId6"/>
    <p:sldId id="278" r:id="rId7"/>
    <p:sldId id="274" r:id="rId8"/>
    <p:sldId id="259" r:id="rId9"/>
    <p:sldId id="260" r:id="rId10"/>
    <p:sldId id="279" r:id="rId11"/>
    <p:sldId id="263" r:id="rId12"/>
    <p:sldId id="271" r:id="rId13"/>
    <p:sldId id="264" r:id="rId14"/>
    <p:sldId id="270" r:id="rId15"/>
    <p:sldId id="267" r:id="rId16"/>
    <p:sldId id="268" r:id="rId17"/>
    <p:sldId id="269" r:id="rId18"/>
    <p:sldId id="280" r:id="rId19"/>
    <p:sldId id="28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F"/>
    <a:srgbClr val="25F11B"/>
    <a:srgbClr val="06EA11"/>
    <a:srgbClr val="990000"/>
    <a:srgbClr val="0000FF"/>
    <a:srgbClr val="0066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7F848A-9368-46A9-9579-ECDCAD8EB0A7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EFBC93-3B48-47F1-ACBD-2F7CD81DC0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281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BB4D5B-AFEB-4529-969A-CCF6BC187342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22C6B-A031-488A-AADF-F7366AD400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11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C359B-F1B7-4F7F-A18F-86A262E8C185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5D30A-2BF9-4A24-8213-1EF471BF07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37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5C6D62-E835-4842-A683-5BD603A4CB14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D5F877-A0A7-4102-B05C-42CD084396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941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9594AA-9CA3-489F-83C9-A6E8CE420A7A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94081-DA43-477A-BDE5-B55DC08392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536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15795-EA6C-4756-B419-5D2A328E10D5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2E80BA-F8AF-463F-BC06-0FFD0870F5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335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A188C9-1E3D-47D0-B4C4-7E27A6CA5AB8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FEDFC5-EFA2-48C0-A025-1D8A866C08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39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EAA465-1252-485A-A57D-EFB7AAB7AD50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5B52C7-4CA6-43C6-89B3-A4F1F589DD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57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678E95-C626-4789-954B-9002ADA2F858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263751-DAEF-4730-8E6E-D7ABE18033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655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2CF7DC-4001-4A31-B0BB-F8A1EFD88250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5A4CD-4D5E-4A5B-8D6E-F5076B6939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255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2A6A0D-6530-4903-B84F-BB73D1AA6737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03611-0B20-4A08-8C14-2DC091E725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359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B6FCEF-1C2F-4FDC-AA18-97D7844CCFF8}" type="datetimeFigureOut">
              <a:rPr lang="ru-RU" smtClean="0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D071737-7878-4C90-99DC-35DEFEED69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6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E%D0%B6%D0%B0%D1%80%D0%BD%D1%8B%D0%B9" TargetMode="External"/><Relationship Id="rId13" Type="http://schemas.openxmlformats.org/officeDocument/2006/relationships/hyperlink" Target="https://ru.wikipedia.org/wiki/%D0%A1%D1%82%D1%80%D0%BE%D0%B8%D1%82%D0%B5%D0%BB%D1%8C%D1%81%D1%82%D0%B2%D0%BE" TargetMode="External"/><Relationship Id="rId3" Type="http://schemas.openxmlformats.org/officeDocument/2006/relationships/hyperlink" Target="https://ru.wikipedia.org/wiki/%D0%A8%D0%BB%D0%B5%D0%BC" TargetMode="External"/><Relationship Id="rId7" Type="http://schemas.openxmlformats.org/officeDocument/2006/relationships/hyperlink" Target="https://ru.wikipedia.org/wiki/%D0%92%D0%BE%D0%B5%D0%BD%D0%BD%D0%BE%D1%81%D0%BB%D1%83%D0%B6%D0%B0%D1%89%D0%B8%D0%B9" TargetMode="External"/><Relationship Id="rId12" Type="http://schemas.openxmlformats.org/officeDocument/2006/relationships/hyperlink" Target="https://ru.wikipedia.org/wiki/%D0%90%D0%BB%D1%8C%D0%BF%D0%B8%D0%BD%D0%B8%D1%81%D1%82%D1%8B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B%D0%B0%D1%81%D1%82%D0%BC%D0%B0%D1%81%D1%81%D1%8B" TargetMode="External"/><Relationship Id="rId11" Type="http://schemas.openxmlformats.org/officeDocument/2006/relationships/hyperlink" Target="https://ru.wikipedia.org/wiki/%D0%A0%D0%B0%D0%B1%D0%BE%D1%87%D0%B8%D0%B5" TargetMode="External"/><Relationship Id="rId5" Type="http://schemas.openxmlformats.org/officeDocument/2006/relationships/hyperlink" Target="https://ru.wikipedia.org/wiki/%D0%9C%D0%B5%D1%82%D0%B0%D0%BB%D0%BB" TargetMode="External"/><Relationship Id="rId10" Type="http://schemas.openxmlformats.org/officeDocument/2006/relationships/hyperlink" Target="https://ru.wikipedia.org/wiki/%D0%A8%D0%B0%D1%85%D1%82%D1%91%D1%80%D1%8B" TargetMode="External"/><Relationship Id="rId4" Type="http://schemas.openxmlformats.org/officeDocument/2006/relationships/hyperlink" Target="https://ru.wikipedia.org/wiki/%D0%9A%D0%BE%D0%B6%D0%B0" TargetMode="External"/><Relationship Id="rId9" Type="http://schemas.openxmlformats.org/officeDocument/2006/relationships/hyperlink" Target="https://ru.wikipedia.org/wiki/%D0%9A%D0%B0%D1%81%D0%BA%D0%B0#cite_note-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514599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33843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-721132"/>
            <a:ext cx="9118600" cy="3151188"/>
          </a:xfrm>
          <a:prstGeom prst="rect">
            <a:avLst/>
          </a:prstGeom>
          <a:noFill/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779" y="5805264"/>
            <a:ext cx="7858125" cy="1800085"/>
          </a:xfrm>
          <a:prstGeom prst="rect">
            <a:avLst/>
          </a:prstGeom>
          <a:noFill/>
        </p:spPr>
      </p:pic>
      <p:pic>
        <p:nvPicPr>
          <p:cNvPr id="7" name="Picture 4" descr="0_50845_a50b7b92_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743" y="1772816"/>
            <a:ext cx="7618413" cy="434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64096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err="1"/>
              <a:t>Ка́ска</a:t>
            </a:r>
            <a:r>
              <a:rPr lang="ru-RU" sz="3200" dirty="0"/>
              <a:t> (от </a:t>
            </a:r>
            <a:r>
              <a:rPr lang="ru-RU" sz="3200" u="sng" dirty="0">
                <a:hlinkClick r:id="rId2" tooltip="Французский язык"/>
              </a:rPr>
              <a:t>фр.</a:t>
            </a:r>
            <a:r>
              <a:rPr lang="ru-RU" sz="3200" dirty="0"/>
              <a:t> </a:t>
            </a:r>
            <a:r>
              <a:rPr lang="fr-FR" sz="3200" i="1" dirty="0"/>
              <a:t>casque</a:t>
            </a:r>
            <a:r>
              <a:rPr lang="ru-RU" sz="3200" dirty="0"/>
              <a:t> — </a:t>
            </a:r>
            <a:r>
              <a:rPr lang="ru-RU" sz="3200" u="sng" dirty="0">
                <a:hlinkClick r:id="rId3" tooltip="Шлем"/>
              </a:rPr>
              <a:t>шлем</a:t>
            </a:r>
            <a:r>
              <a:rPr lang="ru-RU" sz="3200" dirty="0"/>
              <a:t>) — </a:t>
            </a:r>
            <a:r>
              <a:rPr lang="ru-RU" sz="3200" u="sng" dirty="0">
                <a:hlinkClick r:id="rId4" tooltip="Кожа"/>
              </a:rPr>
              <a:t>кожаный</a:t>
            </a:r>
            <a:r>
              <a:rPr lang="ru-RU" sz="3200" dirty="0"/>
              <a:t>, </a:t>
            </a:r>
            <a:r>
              <a:rPr lang="ru-RU" sz="3200" u="sng" dirty="0">
                <a:hlinkClick r:id="rId5" tooltip="Металл"/>
              </a:rPr>
              <a:t>металлический</a:t>
            </a:r>
            <a:r>
              <a:rPr lang="ru-RU" sz="3200" dirty="0"/>
              <a:t> или </a:t>
            </a:r>
            <a:r>
              <a:rPr lang="ru-RU" sz="3200" u="sng" dirty="0" smtClean="0">
                <a:hlinkClick r:id="rId6" tooltip="Пластмассы"/>
              </a:rPr>
              <a:t>пластм</a:t>
            </a:r>
            <a:r>
              <a:rPr lang="ru-RU" sz="3200" u="sng" dirty="0">
                <a:hlinkClick r:id="rId6" tooltip="Пластмассы"/>
              </a:rPr>
              <a:t>а</a:t>
            </a:r>
            <a:r>
              <a:rPr lang="ru-RU" sz="3200" u="sng" dirty="0" smtClean="0">
                <a:hlinkClick r:id="rId6" tooltip="Пластмассы"/>
              </a:rPr>
              <a:t>ссовый</a:t>
            </a:r>
            <a:r>
              <a:rPr lang="ru-RU" sz="3200" dirty="0"/>
              <a:t> 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шлем </a:t>
            </a:r>
            <a:r>
              <a:rPr lang="ru-RU" sz="3200" dirty="0"/>
              <a:t>для защиты головы </a:t>
            </a:r>
            <a:r>
              <a:rPr lang="ru-RU" sz="3200" u="sng" dirty="0">
                <a:hlinkClick r:id="rId7" tooltip="Военнослужащий"/>
              </a:rPr>
              <a:t>военнослужащих</a:t>
            </a:r>
            <a:r>
              <a:rPr lang="ru-RU" sz="3200" dirty="0"/>
              <a:t>, </a:t>
            </a:r>
            <a:r>
              <a:rPr lang="ru-RU" sz="3200" u="sng" dirty="0">
                <a:hlinkClick r:id="rId8" tooltip="Пожарный"/>
              </a:rPr>
              <a:t>пожарных</a:t>
            </a:r>
            <a:r>
              <a:rPr lang="ru-RU" sz="3200" dirty="0"/>
              <a:t> и представителей ряда иных категорий лиц, действующих в опасных условиях</a:t>
            </a:r>
            <a:r>
              <a:rPr lang="ru-RU" sz="3200" u="sng" baseline="30000" dirty="0">
                <a:hlinkClick r:id="rId9"/>
              </a:rPr>
              <a:t>[1]</a:t>
            </a:r>
            <a:r>
              <a:rPr lang="ru-RU" sz="3200" dirty="0"/>
              <a:t> (</a:t>
            </a:r>
            <a:r>
              <a:rPr lang="ru-RU" sz="3200" u="sng" dirty="0">
                <a:hlinkClick r:id="rId10" tooltip="Шахтёры"/>
              </a:rPr>
              <a:t>шахтёры</a:t>
            </a:r>
            <a:r>
              <a:rPr lang="ru-RU" sz="3200" dirty="0"/>
              <a:t>, </a:t>
            </a:r>
            <a:r>
              <a:rPr lang="ru-RU" sz="3200" u="sng" dirty="0">
                <a:hlinkClick r:id="rId11" tooltip="Рабочие"/>
              </a:rPr>
              <a:t>рабочие</a:t>
            </a:r>
            <a:r>
              <a:rPr lang="ru-RU" sz="3200" dirty="0"/>
              <a:t>, </a:t>
            </a:r>
            <a:r>
              <a:rPr lang="ru-RU" sz="3200" u="sng" dirty="0">
                <a:hlinkClick r:id="rId12" tooltip="Альпинисты"/>
              </a:rPr>
              <a:t>альпинисты</a:t>
            </a:r>
            <a:r>
              <a:rPr lang="ru-RU" sz="3200" dirty="0"/>
              <a:t>, 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u="sng" dirty="0" smtClean="0">
                <a:hlinkClick r:id="rId13" tooltip="Строительство"/>
              </a:rPr>
              <a:t>строители</a:t>
            </a:r>
            <a:r>
              <a:rPr lang="ru-RU" sz="3200" dirty="0"/>
              <a:t>)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1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F:\школьная тематика\1 (38)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268760"/>
            <a:ext cx="4851400" cy="3713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624"/>
            <a:ext cx="9144000" cy="6813376"/>
          </a:xfrm>
        </p:spPr>
      </p:pic>
      <p:sp>
        <p:nvSpPr>
          <p:cNvPr id="5" name="Прямоугольник 4"/>
          <p:cNvSpPr/>
          <p:nvPr/>
        </p:nvSpPr>
        <p:spPr>
          <a:xfrm>
            <a:off x="2857500" y="1571625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71813" y="314325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2928938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Ш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86563" y="457200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85875" y="114300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57750" y="2928938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Ю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3500" y="4929188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00188" y="485775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86313" y="1214438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00813" y="2714625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000875" y="85725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7563" y="4572000"/>
            <a:ext cx="914400" cy="9144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60066"/>
                </a:solidFill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Picture 2" descr="F:\школьная тематика\1 (61)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90650"/>
            <a:ext cx="2273300" cy="2382838"/>
          </a:xfrm>
          <a:prstGeom prst="rect">
            <a:avLst/>
          </a:prstGeom>
          <a:noFill/>
        </p:spPr>
      </p:pic>
      <p:sp>
        <p:nvSpPr>
          <p:cNvPr id="23556" name="Прямоугольник 7"/>
          <p:cNvSpPr>
            <a:spLocks noChangeArrowheads="1"/>
          </p:cNvSpPr>
          <p:nvPr/>
        </p:nvSpPr>
        <p:spPr bwMode="auto">
          <a:xfrm>
            <a:off x="3494088" y="3244850"/>
            <a:ext cx="238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9" name="Вертикальный свиток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5713" y="1420813"/>
            <a:ext cx="3676650" cy="317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24578" name="Picture 2" descr="F:\школьная тематика\b57be338de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8519" y="0"/>
            <a:ext cx="9361040" cy="7029399"/>
          </a:xfrm>
        </p:spPr>
      </p:pic>
      <p:sp>
        <p:nvSpPr>
          <p:cNvPr id="5" name="Прямоугольник 4"/>
          <p:cNvSpPr/>
          <p:nvPr/>
        </p:nvSpPr>
        <p:spPr>
          <a:xfrm>
            <a:off x="-108520" y="142853"/>
            <a:ext cx="9252520" cy="13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1)В такой ли последовательности мы попадаем в школу  ?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1643063" y="1857375"/>
            <a:ext cx="571500" cy="571500"/>
          </a:xfrm>
          <a:prstGeom prst="foldedCorner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990000"/>
                </a:solidFill>
              </a:rPr>
              <a:t>1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1643063" y="2714625"/>
            <a:ext cx="571500" cy="571500"/>
          </a:xfrm>
          <a:prstGeom prst="foldedCorner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990000"/>
                </a:solidFill>
              </a:rPr>
              <a:t>2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643063" y="3500438"/>
            <a:ext cx="571500" cy="571500"/>
          </a:xfrm>
          <a:prstGeom prst="foldedCorner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990000"/>
                </a:solidFill>
              </a:rPr>
              <a:t>3</a:t>
            </a:r>
          </a:p>
        </p:txBody>
      </p:sp>
      <p:sp>
        <p:nvSpPr>
          <p:cNvPr id="9" name="Загнутый угол 8"/>
          <p:cNvSpPr/>
          <p:nvPr/>
        </p:nvSpPr>
        <p:spPr>
          <a:xfrm>
            <a:off x="1643063" y="4357688"/>
            <a:ext cx="571500" cy="571500"/>
          </a:xfrm>
          <a:prstGeom prst="foldedCorner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990000"/>
                </a:solidFill>
              </a:rPr>
              <a:t>4</a:t>
            </a:r>
          </a:p>
        </p:txBody>
      </p:sp>
      <p:sp>
        <p:nvSpPr>
          <p:cNvPr id="11" name="Круглая лента лицом вниз 10"/>
          <p:cNvSpPr/>
          <p:nvPr/>
        </p:nvSpPr>
        <p:spPr>
          <a:xfrm>
            <a:off x="2373180" y="1909483"/>
            <a:ext cx="3786188" cy="714375"/>
          </a:xfrm>
          <a:prstGeom prst="ellipseRibb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Забор</a:t>
            </a:r>
          </a:p>
        </p:txBody>
      </p:sp>
      <p:sp>
        <p:nvSpPr>
          <p:cNvPr id="12" name="Круглая лента лицом вниз 11"/>
          <p:cNvSpPr/>
          <p:nvPr/>
        </p:nvSpPr>
        <p:spPr>
          <a:xfrm>
            <a:off x="2500313" y="2761970"/>
            <a:ext cx="3511847" cy="667030"/>
          </a:xfrm>
          <a:prstGeom prst="ellipseRibb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Крыльцо</a:t>
            </a:r>
          </a:p>
        </p:txBody>
      </p:sp>
      <p:sp>
        <p:nvSpPr>
          <p:cNvPr id="13" name="Круглая лента лицом вниз 12"/>
          <p:cNvSpPr/>
          <p:nvPr/>
        </p:nvSpPr>
        <p:spPr>
          <a:xfrm>
            <a:off x="2500313" y="3429000"/>
            <a:ext cx="3786187" cy="714375"/>
          </a:xfrm>
          <a:prstGeom prst="ellipseRibb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Класс</a:t>
            </a:r>
          </a:p>
        </p:txBody>
      </p:sp>
      <p:sp>
        <p:nvSpPr>
          <p:cNvPr id="14" name="Круглая лента лицом вниз 13"/>
          <p:cNvSpPr/>
          <p:nvPr/>
        </p:nvSpPr>
        <p:spPr>
          <a:xfrm>
            <a:off x="2571750" y="4143375"/>
            <a:ext cx="4214813" cy="714375"/>
          </a:xfrm>
          <a:prstGeom prst="ellipseRibb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Раздевалка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8" name="Rectangle 4"/>
          <p:cNvSpPr>
            <a:spLocks noChangeArrowheads="1"/>
          </p:cNvSpPr>
          <p:nvPr/>
        </p:nvSpPr>
        <p:spPr bwMode="auto">
          <a:xfrm>
            <a:off x="0" y="74711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dirty="0" smtClean="0">
                <a:ea typeface="Times New Roman" pitchFamily="18" charset="0"/>
                <a:cs typeface="Arial" charset="0"/>
              </a:rPr>
              <a:t>  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24589" name="Rectangle 5"/>
          <p:cNvSpPr>
            <a:spLocks noChangeArrowheads="1"/>
          </p:cNvSpPr>
          <p:nvPr/>
        </p:nvSpPr>
        <p:spPr bwMode="auto">
          <a:xfrm>
            <a:off x="0" y="74711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dirty="0" smtClean="0">
                <a:ea typeface="Times New Roman" pitchFamily="18" charset="0"/>
                <a:cs typeface="Arial" charset="0"/>
              </a:rPr>
              <a:t>  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24590" name="Rectangle 6"/>
          <p:cNvSpPr>
            <a:spLocks noChangeArrowheads="1"/>
          </p:cNvSpPr>
          <p:nvPr/>
        </p:nvSpPr>
        <p:spPr bwMode="auto">
          <a:xfrm>
            <a:off x="0" y="74711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dirty="0" smtClean="0">
                <a:ea typeface="Times New Roman" pitchFamily="18" charset="0"/>
                <a:cs typeface="Arial" charset="0"/>
              </a:rPr>
              <a:t>  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0399 0.1053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25 0.00116 L -0.03108 -0.0921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</a:t>
            </a:r>
          </a:p>
        </p:txBody>
      </p:sp>
      <p:pic>
        <p:nvPicPr>
          <p:cNvPr id="27650" name="Picture 2" descr="F:\школьная тематика\8101f7d222d49f92e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350" y="0"/>
            <a:ext cx="9114853" cy="6857999"/>
          </a:xfrm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92075"/>
            <a:ext cx="9010650" cy="1571625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1143000" y="2071688"/>
            <a:ext cx="785813" cy="785812"/>
          </a:xfrm>
          <a:prstGeom prst="rightArrow">
            <a:avLst/>
          </a:prstGeom>
          <a:solidFill>
            <a:srgbClr val="19F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1071563" y="2857500"/>
            <a:ext cx="785812" cy="785813"/>
          </a:xfrm>
          <a:prstGeom prst="rightArrow">
            <a:avLst/>
          </a:prstGeom>
          <a:solidFill>
            <a:srgbClr val="19F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1071563" y="3786188"/>
            <a:ext cx="785812" cy="785812"/>
          </a:xfrm>
          <a:prstGeom prst="rightArrow">
            <a:avLst/>
          </a:prstGeom>
          <a:solidFill>
            <a:srgbClr val="19F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1071563" y="4714875"/>
            <a:ext cx="785812" cy="785813"/>
          </a:xfrm>
          <a:prstGeom prst="rightArrow">
            <a:avLst/>
          </a:prstGeom>
          <a:solidFill>
            <a:srgbClr val="19F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660066"/>
                </a:solidFill>
              </a:rPr>
              <a:t>4</a:t>
            </a: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928813" y="2000250"/>
            <a:ext cx="3714750" cy="714375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sz="3200" b="1" dirty="0">
                <a:solidFill>
                  <a:srgbClr val="0000FF"/>
                </a:solidFill>
              </a:rPr>
              <a:t>Подъем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928813" y="2857500"/>
            <a:ext cx="3643312" cy="714375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</a:rPr>
              <a:t>Уроки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000250" y="3857625"/>
            <a:ext cx="3571875" cy="714375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</a:rPr>
              <a:t>Зарядка</a:t>
            </a: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863725" y="4714875"/>
            <a:ext cx="3636963" cy="785813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00FF"/>
                </a:solidFill>
              </a:rPr>
              <a:t>Внеурочная деятельность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-0.00052 -0.114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1019 L -0.00104 0.1358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28674" name="Picture 2" descr="F:\школьная тематика\739630f6945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6632"/>
            <a:ext cx="9144000" cy="6741368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60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5)В такой ли последовательности бывают  каникулы  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10-конечная звезда 5"/>
          <p:cNvSpPr/>
          <p:nvPr/>
        </p:nvSpPr>
        <p:spPr>
          <a:xfrm>
            <a:off x="2357438" y="2000250"/>
            <a:ext cx="642937" cy="642938"/>
          </a:xfrm>
          <a:prstGeom prst="star10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357438" y="2857500"/>
            <a:ext cx="642937" cy="642938"/>
          </a:xfrm>
          <a:prstGeom prst="star10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10-конечная звезда 7"/>
          <p:cNvSpPr/>
          <p:nvPr/>
        </p:nvSpPr>
        <p:spPr>
          <a:xfrm>
            <a:off x="2357438" y="3714750"/>
            <a:ext cx="642937" cy="642938"/>
          </a:xfrm>
          <a:prstGeom prst="star10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9" name="10-конечная звезда 8"/>
          <p:cNvSpPr/>
          <p:nvPr/>
        </p:nvSpPr>
        <p:spPr>
          <a:xfrm>
            <a:off x="2357438" y="4500563"/>
            <a:ext cx="642937" cy="642937"/>
          </a:xfrm>
          <a:prstGeom prst="star10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357554" y="2071678"/>
            <a:ext cx="2857520" cy="642942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Осенние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3357554" y="2857496"/>
            <a:ext cx="2857520" cy="642942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6600CC"/>
                </a:solidFill>
              </a:rPr>
              <a:t>Зимние</a:t>
            </a: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3500430" y="3643314"/>
            <a:ext cx="2857520" cy="642942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6600CC"/>
                </a:solidFill>
              </a:rPr>
              <a:t>Летние</a:t>
            </a:r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3571868" y="4500570"/>
            <a:ext cx="2857520" cy="642942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6600CC"/>
                </a:solidFill>
              </a:rPr>
              <a:t>Весенние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00035 0.1425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176 L -0.00747 -0.1189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29698" name="Picture 2" descr="F:\школьная тематика\1267201029_210809004-kopi2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154" y="-25400"/>
            <a:ext cx="9156700" cy="6982792"/>
          </a:xfrm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154" y="-25400"/>
            <a:ext cx="9156700" cy="1743075"/>
          </a:xfrm>
          <a:prstGeom prst="rect">
            <a:avLst/>
          </a:prstGeom>
          <a:noFill/>
        </p:spPr>
      </p:pic>
      <p:sp>
        <p:nvSpPr>
          <p:cNvPr id="6" name="Сердце 5"/>
          <p:cNvSpPr/>
          <p:nvPr/>
        </p:nvSpPr>
        <p:spPr>
          <a:xfrm>
            <a:off x="1357290" y="2357430"/>
            <a:ext cx="642942" cy="5715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1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1428728" y="3214686"/>
            <a:ext cx="642942" cy="5715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1428728" y="4071942"/>
            <a:ext cx="642942" cy="5715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3</a:t>
            </a:r>
          </a:p>
        </p:txBody>
      </p:sp>
      <p:sp>
        <p:nvSpPr>
          <p:cNvPr id="10" name="Сердце 9"/>
          <p:cNvSpPr/>
          <p:nvPr/>
        </p:nvSpPr>
        <p:spPr>
          <a:xfrm>
            <a:off x="1428728" y="4857760"/>
            <a:ext cx="642942" cy="5715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11" name="Лента лицом вниз 10"/>
          <p:cNvSpPr/>
          <p:nvPr/>
        </p:nvSpPr>
        <p:spPr>
          <a:xfrm>
            <a:off x="2285984" y="2285992"/>
            <a:ext cx="5500726" cy="714380"/>
          </a:xfrm>
          <a:prstGeom prst="ribbon">
            <a:avLst/>
          </a:prstGeom>
          <a:solidFill>
            <a:srgbClr val="06E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Гуляем</a:t>
            </a:r>
          </a:p>
        </p:txBody>
      </p:sp>
      <p:sp>
        <p:nvSpPr>
          <p:cNvPr id="13" name="Лента лицом вниз 12"/>
          <p:cNvSpPr/>
          <p:nvPr/>
        </p:nvSpPr>
        <p:spPr>
          <a:xfrm>
            <a:off x="2428860" y="3143248"/>
            <a:ext cx="5500726" cy="714380"/>
          </a:xfrm>
          <a:prstGeom prst="ribbon">
            <a:avLst/>
          </a:prstGeom>
          <a:solidFill>
            <a:srgbClr val="06E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Читаем</a:t>
            </a:r>
          </a:p>
        </p:txBody>
      </p:sp>
      <p:sp>
        <p:nvSpPr>
          <p:cNvPr id="14" name="Лента лицом вниз 13"/>
          <p:cNvSpPr/>
          <p:nvPr/>
        </p:nvSpPr>
        <p:spPr>
          <a:xfrm>
            <a:off x="2357422" y="4071942"/>
            <a:ext cx="5643602" cy="714380"/>
          </a:xfrm>
          <a:prstGeom prst="ribbon">
            <a:avLst/>
          </a:prstGeom>
          <a:solidFill>
            <a:srgbClr val="06E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Стряпаем</a:t>
            </a:r>
          </a:p>
        </p:txBody>
      </p:sp>
      <p:sp>
        <p:nvSpPr>
          <p:cNvPr id="15" name="Лента лицом вниз 14"/>
          <p:cNvSpPr/>
          <p:nvPr/>
        </p:nvSpPr>
        <p:spPr>
          <a:xfrm>
            <a:off x="2428860" y="4929198"/>
            <a:ext cx="5500726" cy="714380"/>
          </a:xfrm>
          <a:prstGeom prst="ribbon">
            <a:avLst/>
          </a:prstGeom>
          <a:solidFill>
            <a:srgbClr val="06E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Учим уроки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школьники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7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пк\Documents\фоны\06 15x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2875" y="0"/>
            <a:ext cx="928687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Вот и наступил </a:t>
            </a:r>
            <a:r>
              <a:rPr lang="ru-RU" smtClean="0">
                <a:solidFill>
                  <a:srgbClr val="FFFF00"/>
                </a:solidFill>
              </a:rPr>
              <a:t>мой </a:t>
            </a:r>
            <a:r>
              <a:rPr lang="ru-RU" smtClean="0">
                <a:solidFill>
                  <a:srgbClr val="FFFF00"/>
                </a:solidFill>
              </a:rPr>
              <a:t>«Звездный </a:t>
            </a:r>
            <a:r>
              <a:rPr lang="ru-RU" dirty="0" smtClean="0">
                <a:solidFill>
                  <a:srgbClr val="FFFF00"/>
                </a:solidFill>
              </a:rPr>
              <a:t>час»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142984"/>
            <a:ext cx="63023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>
                  <a:solidFill>
                    <a:srgbClr val="06EA11"/>
                  </a:solidFill>
                </a:ln>
                <a:latin typeface="+mn-lt"/>
              </a:rPr>
              <a:t>Родную школу поздравляю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>
                  <a:solidFill>
                    <a:srgbClr val="06EA11"/>
                  </a:solidFill>
                </a:ln>
                <a:latin typeface="+mn-lt"/>
              </a:rPr>
              <a:t>Ей процветания желаю!!!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2500306"/>
            <a:ext cx="455284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>
                  <a:solidFill>
                    <a:srgbClr val="25F11B"/>
                  </a:solidFill>
                </a:ln>
                <a:solidFill>
                  <a:srgbClr val="FF0000"/>
                </a:solidFill>
                <a:latin typeface="+mn-lt"/>
              </a:rPr>
              <a:t>С </a:t>
            </a:r>
            <a:r>
              <a:rPr lang="ru-RU" sz="6000" b="1" i="1" dirty="0">
                <a:ln>
                  <a:solidFill>
                    <a:srgbClr val="25F11B"/>
                  </a:solidFill>
                </a:ln>
                <a:solidFill>
                  <a:srgbClr val="FF0000"/>
                </a:solidFill>
                <a:latin typeface="+mn-lt"/>
              </a:rPr>
              <a:t>юбилеем!!!</a:t>
            </a:r>
            <a:endParaRPr lang="ru-RU" sz="5400" b="1" i="1" dirty="0">
              <a:ln>
                <a:solidFill>
                  <a:srgbClr val="25F11B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3143250" y="3857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" name="TextBox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0463" y="4456113"/>
            <a:ext cx="5310187" cy="1206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5984" y="3500438"/>
            <a:ext cx="46105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>
                  <a:solidFill>
                    <a:srgbClr val="00FFFF"/>
                  </a:solidFill>
                </a:ln>
                <a:solidFill>
                  <a:srgbClr val="FF0000"/>
                </a:solidFill>
                <a:latin typeface="+mn-lt"/>
              </a:rPr>
              <a:t>С юбилеем!!!</a:t>
            </a:r>
          </a:p>
        </p:txBody>
      </p:sp>
    </p:spTree>
    <p:extLst>
      <p:ext uri="{BB962C8B-B14F-4D97-AF65-F5344CB8AC3E}">
        <p14:creationId xmlns:p14="http://schemas.microsoft.com/office/powerpoint/2010/main" val="288525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rlib-spec.ru/wp-content/uploads/2022/03/00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57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30.userapi.com/impg/qelAGI7oVbbnAxSoPHx13eZ0eWloW7yMC-COmg/4idUn8y1acw.jpg?size=960x720&amp;quality=95&amp;sign=752018c488c896ddc2488a9cac12febb&amp;c_uniq_tag=fxYz1Z7myfTcWoEhzDlbIZ3h9HVswhtasUGx3y3FOtQ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F:\школьная тематика\1267204248_210809014-kop2iya копн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1)Сколько лет исполняется нашей школе?</a:t>
            </a:r>
            <a:endParaRPr lang="ru-RU" dirty="0">
              <a:ln w="9000" cmpd="sng">
                <a:solidFill>
                  <a:schemeClr val="tx1"/>
                </a:solidFill>
                <a:prstDash val="solid"/>
              </a:ln>
            </a:endParaRPr>
          </a:p>
        </p:txBody>
      </p:sp>
      <p:sp useBgFill="1"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2060575"/>
            <a:ext cx="6913563" cy="38893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1907704" y="2708920"/>
            <a:ext cx="2016224" cy="1296144"/>
          </a:xfrm>
          <a:prstGeom prst="hexagon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4860032" y="2708920"/>
            <a:ext cx="2016224" cy="1296144"/>
          </a:xfrm>
          <a:prstGeom prst="hexagon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1979712" y="4293096"/>
            <a:ext cx="2088232" cy="1368152"/>
          </a:xfrm>
          <a:prstGeom prst="hexagon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110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004048" y="4365104"/>
            <a:ext cx="2088232" cy="1296144"/>
          </a:xfrm>
          <a:prstGeom prst="hexagon">
            <a:avLst/>
          </a:prstGeom>
          <a:solidFill>
            <a:srgbClr val="25F1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120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097213"/>
            <a:ext cx="993775" cy="1060450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1013" y="3309938"/>
            <a:ext cx="914400" cy="811212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14463" y="4602163"/>
            <a:ext cx="914400" cy="811212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38650" y="4675188"/>
            <a:ext cx="914400" cy="8112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6632"/>
            <a:ext cx="9143999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4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8520" y="0"/>
            <a:ext cx="9252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F:\школьная тематика\1267204248_210809014-kop2iya копн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2557" y="0"/>
            <a:ext cx="9409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7471"/>
            <a:ext cx="7935816" cy="1613218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2)Есть ли среди этих </a:t>
            </a:r>
            <a:r>
              <a:rPr lang="ru-RU" sz="3600" b="1" i="1" cap="all" dirty="0" err="1" smtClean="0">
                <a:ln w="9000" cmpd="sng">
                  <a:solidFill>
                    <a:srgbClr val="0000FF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имЁн</a:t>
            </a:r>
            <a:r>
              <a:rPr lang="ru-RU" sz="3600" b="1" i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имя директора</a:t>
            </a:r>
            <a:r>
              <a:rPr lang="en-US" sz="3600" b="1" i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i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нашей  школы ?</a:t>
            </a:r>
            <a:endParaRPr lang="ru-RU" b="1" i="1" cap="all" dirty="0">
              <a:ln w="9000" cmpd="sng">
                <a:solidFill>
                  <a:srgbClr val="0000FF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3986" y="1417638"/>
            <a:ext cx="8100480" cy="4739401"/>
          </a:xfrm>
          <a:solidFill>
            <a:schemeClr val="accent2">
              <a:lumMod val="40000"/>
              <a:lumOff val="60000"/>
            </a:schemeClr>
          </a:solidFill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         </a:t>
            </a:r>
            <a:r>
              <a:rPr lang="ru-RU" sz="4600" dirty="0" smtClean="0"/>
              <a:t>Марина Владимировна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4600" dirty="0"/>
              <a:t> </a:t>
            </a:r>
            <a:r>
              <a:rPr lang="ru-RU" sz="4600" dirty="0" smtClean="0"/>
              <a:t>    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600" dirty="0"/>
              <a:t> </a:t>
            </a:r>
            <a:r>
              <a:rPr lang="ru-RU" sz="4600" dirty="0" smtClean="0"/>
              <a:t>      Галина Владимировна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6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600" dirty="0" smtClean="0"/>
              <a:t>        Людмила  Владимировна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         </a:t>
            </a:r>
            <a:r>
              <a:rPr lang="ru-RU" sz="5100" dirty="0" smtClean="0"/>
              <a:t>Ирина Владимировна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 smtClean="0"/>
              <a:t>        </a:t>
            </a:r>
            <a:endParaRPr lang="ru-RU" dirty="0"/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848" y="1417638"/>
            <a:ext cx="792163" cy="725487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44685"/>
            <a:ext cx="793750" cy="719137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917" y="2954734"/>
            <a:ext cx="792162" cy="719138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986" y="4177109"/>
            <a:ext cx="708025" cy="639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пк\Documents\фоны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831312"/>
            <a:ext cx="7886700" cy="4339964"/>
          </a:xfrm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35824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5)Какой предмет не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преподают в  нашей начальной 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школе?</a:t>
            </a:r>
          </a:p>
        </p:txBody>
      </p:sp>
      <p:sp>
        <p:nvSpPr>
          <p:cNvPr id="6" name="Волна 5"/>
          <p:cNvSpPr/>
          <p:nvPr/>
        </p:nvSpPr>
        <p:spPr>
          <a:xfrm>
            <a:off x="3286125" y="1643063"/>
            <a:ext cx="3500438" cy="1000125"/>
          </a:xfrm>
          <a:prstGeom prst="wave">
            <a:avLst>
              <a:gd name="adj1" fmla="val 12500"/>
              <a:gd name="adj2" fmla="val 38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математика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Волна 6"/>
          <p:cNvSpPr/>
          <p:nvPr/>
        </p:nvSpPr>
        <p:spPr>
          <a:xfrm>
            <a:off x="3214688" y="2643188"/>
            <a:ext cx="3500437" cy="1000125"/>
          </a:xfrm>
          <a:prstGeom prst="wav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русский язык;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214688" y="3857625"/>
            <a:ext cx="3500437" cy="1071563"/>
          </a:xfrm>
          <a:prstGeom prst="wav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</a:rPr>
              <a:t> ЭТИКА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Волна 8"/>
          <p:cNvSpPr/>
          <p:nvPr/>
        </p:nvSpPr>
        <p:spPr>
          <a:xfrm>
            <a:off x="3286125" y="5000625"/>
            <a:ext cx="3500438" cy="1071563"/>
          </a:xfrm>
          <a:prstGeom prst="wave">
            <a:avLst>
              <a:gd name="adj1" fmla="val 12500"/>
              <a:gd name="adj2" fmla="val -109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 ИЗО.</a:t>
            </a:r>
          </a:p>
        </p:txBody>
      </p:sp>
      <p:sp>
        <p:nvSpPr>
          <p:cNvPr id="10" name="Пятно 2 9"/>
          <p:cNvSpPr/>
          <p:nvPr/>
        </p:nvSpPr>
        <p:spPr>
          <a:xfrm>
            <a:off x="2143108" y="1500174"/>
            <a:ext cx="914400" cy="914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11" name="Пятно 2 10"/>
          <p:cNvSpPr/>
          <p:nvPr/>
        </p:nvSpPr>
        <p:spPr>
          <a:xfrm>
            <a:off x="2285984" y="2714620"/>
            <a:ext cx="914400" cy="914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12" name="Пятно 2 11"/>
          <p:cNvSpPr/>
          <p:nvPr/>
        </p:nvSpPr>
        <p:spPr>
          <a:xfrm>
            <a:off x="2214546" y="3857628"/>
            <a:ext cx="914400" cy="914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2143108" y="5143512"/>
            <a:ext cx="914400" cy="9144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03713" y="2967038"/>
            <a:ext cx="1857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8446" name="Прямоугольник 14"/>
          <p:cNvSpPr>
            <a:spLocks noChangeArrowheads="1"/>
          </p:cNvSpPr>
          <p:nvPr/>
        </p:nvSpPr>
        <p:spPr bwMode="auto">
          <a:xfrm>
            <a:off x="4421188" y="32448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7" name="Picture 2" descr="C:\Users\пк\Documents\фоны\1se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9392"/>
            <a:ext cx="9115338" cy="6871618"/>
          </a:xfrm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215370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6)Что из перечисленных предметов не входит в атрибут учителя?</a:t>
            </a:r>
          </a:p>
        </p:txBody>
      </p: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775" y="1706563"/>
            <a:ext cx="5870575" cy="1768475"/>
          </a:xfrm>
          <a:prstGeom prst="rect">
            <a:avLst/>
          </a:prstGeom>
          <a:noFill/>
        </p:spPr>
      </p:pic>
      <p:pic>
        <p:nvPicPr>
          <p:cNvPr id="9" name="Лента лицом вниз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4163" y="1908175"/>
            <a:ext cx="6394450" cy="822325"/>
          </a:xfrm>
          <a:prstGeom prst="rect">
            <a:avLst/>
          </a:prstGeom>
          <a:noFill/>
        </p:spPr>
      </p:pic>
      <p:pic>
        <p:nvPicPr>
          <p:cNvPr id="10" name="Лента лицом вниз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7188" y="2693988"/>
            <a:ext cx="6394450" cy="896937"/>
          </a:xfrm>
          <a:prstGeom prst="rect">
            <a:avLst/>
          </a:prstGeom>
          <a:noFill/>
        </p:spPr>
      </p:pic>
      <p:pic>
        <p:nvPicPr>
          <p:cNvPr id="11" name="Лента лицом вниз 1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4163" y="3694113"/>
            <a:ext cx="6467475" cy="755650"/>
          </a:xfrm>
          <a:prstGeom prst="rect">
            <a:avLst/>
          </a:prstGeom>
          <a:noFill/>
        </p:spPr>
      </p:pic>
      <p:sp>
        <p:nvSpPr>
          <p:cNvPr id="12" name="Лента лицом вниз 11"/>
          <p:cNvSpPr/>
          <p:nvPr/>
        </p:nvSpPr>
        <p:spPr>
          <a:xfrm>
            <a:off x="1643042" y="4500570"/>
            <a:ext cx="6357982" cy="826962"/>
          </a:xfrm>
          <a:prstGeom prst="ribb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КАСКА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ятно 2 12"/>
          <p:cNvSpPr/>
          <p:nvPr/>
        </p:nvSpPr>
        <p:spPr>
          <a:xfrm>
            <a:off x="928662" y="1857364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66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4" name="Пятно 2 13"/>
          <p:cNvSpPr/>
          <p:nvPr/>
        </p:nvSpPr>
        <p:spPr>
          <a:xfrm>
            <a:off x="785786" y="2714620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Пятно 2 14"/>
          <p:cNvSpPr/>
          <p:nvPr/>
        </p:nvSpPr>
        <p:spPr>
          <a:xfrm>
            <a:off x="857224" y="3571876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8" name="Пятно 2 17"/>
          <p:cNvSpPr/>
          <p:nvPr/>
        </p:nvSpPr>
        <p:spPr>
          <a:xfrm>
            <a:off x="857224" y="4500570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1204</TotalTime>
  <Words>175</Words>
  <Application>Microsoft Office PowerPoint</Application>
  <PresentationFormat>Экран (4:3)</PresentationFormat>
  <Paragraphs>98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1)Сколько лет исполняется нашей школе?</vt:lpstr>
      <vt:lpstr>Презентация PowerPoint</vt:lpstr>
      <vt:lpstr>Презентация PowerPoint</vt:lpstr>
      <vt:lpstr>2)Есть ли среди этих имЁн, имя директора нашей  школы ?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  </vt:lpstr>
      <vt:lpstr> </vt:lpstr>
      <vt:lpstr> </vt:lpstr>
      <vt:lpstr>Презентация PowerPoint</vt:lpstr>
      <vt:lpstr>Вот и наступил мой «Звездный час»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Сколько лет исполняется нашей школе?</dc:title>
  <dc:creator>79815</dc:creator>
  <cp:lastModifiedBy>Учетная запись Майкрософт</cp:lastModifiedBy>
  <cp:revision>142</cp:revision>
  <dcterms:modified xsi:type="dcterms:W3CDTF">2023-11-16T18:26:27Z</dcterms:modified>
</cp:coreProperties>
</file>