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3" r:id="rId1"/>
  </p:sldMasterIdLst>
  <p:sldIdLst>
    <p:sldId id="256" r:id="rId2"/>
    <p:sldId id="279" r:id="rId3"/>
    <p:sldId id="280" r:id="rId4"/>
    <p:sldId id="285" r:id="rId5"/>
    <p:sldId id="284" r:id="rId6"/>
    <p:sldId id="281" r:id="rId7"/>
    <p:sldId id="278" r:id="rId8"/>
    <p:sldId id="282" r:id="rId9"/>
    <p:sldId id="259" r:id="rId10"/>
    <p:sldId id="267" r:id="rId11"/>
    <p:sldId id="283" r:id="rId12"/>
    <p:sldId id="287" r:id="rId13"/>
    <p:sldId id="286" r:id="rId14"/>
    <p:sldId id="288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435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>
                <a16:creationId xmlns:a16="http://schemas.microsoft.com/office/drawing/2014/main" id="{F2AE674A-682C-4CC1-8B4E-6BDD50457AC1}"/>
              </a:ext>
            </a:extLst>
          </p:cNvPr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5" name="Группа 15">
            <a:extLst>
              <a:ext uri="{FF2B5EF4-FFF2-40B4-BE49-F238E27FC236}">
                <a16:creationId xmlns:a16="http://schemas.microsoft.com/office/drawing/2014/main" id="{479DFEA6-2DA3-42EF-A766-33C78F8DBEBD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16">
              <a:extLst>
                <a:ext uri="{FF2B5EF4-FFF2-40B4-BE49-F238E27FC236}">
                  <a16:creationId xmlns:a16="http://schemas.microsoft.com/office/drawing/2014/main" id="{F28947CE-912B-4B4A-B405-71035EB4E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7" name="Полилиния 18">
              <a:extLst>
                <a:ext uri="{FF2B5EF4-FFF2-40B4-BE49-F238E27FC236}">
                  <a16:creationId xmlns:a16="http://schemas.microsoft.com/office/drawing/2014/main" id="{1E044D44-6378-4F86-B7EA-0219B8BA7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9108074 w 5760"/>
                <a:gd name="T3" fmla="*/ 0 h 528"/>
                <a:gd name="T4" fmla="*/ 9108074 w 5760"/>
                <a:gd name="T5" fmla="*/ 838869 h 528"/>
                <a:gd name="T6" fmla="*/ 75901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Полилиния 19">
              <a:extLst>
                <a:ext uri="{FF2B5EF4-FFF2-40B4-BE49-F238E27FC236}">
                  <a16:creationId xmlns:a16="http://schemas.microsoft.com/office/drawing/2014/main" id="{253E3AD4-D029-4DBD-9BD5-A406E66F6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9870045D-4B9B-4CE5-AEA8-EA9B3F037F20}"/>
                </a:ext>
              </a:extLst>
            </p:cNvPr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1" name="Дата 29">
            <a:extLst>
              <a:ext uri="{FF2B5EF4-FFF2-40B4-BE49-F238E27FC236}">
                <a16:creationId xmlns:a16="http://schemas.microsoft.com/office/drawing/2014/main" id="{5224DD0A-61D2-439A-8A51-419949960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>
            <a:extLst>
              <a:ext uri="{FF2B5EF4-FFF2-40B4-BE49-F238E27FC236}">
                <a16:creationId xmlns:a16="http://schemas.microsoft.com/office/drawing/2014/main" id="{A2B01CCB-1A36-44FE-92EB-84B39B74C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>
            <a:extLst>
              <a:ext uri="{FF2B5EF4-FFF2-40B4-BE49-F238E27FC236}">
                <a16:creationId xmlns:a16="http://schemas.microsoft.com/office/drawing/2014/main" id="{7CF125DE-BED8-4356-82BD-F7E7E5952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2DD14C7-86CE-4C25-A961-6BC344C3D6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542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>
                <a16:creationId xmlns:a16="http://schemas.microsoft.com/office/drawing/2014/main" id="{5BFCA8CD-F111-4B32-9B9E-A79E84D2C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>
                <a16:creationId xmlns:a16="http://schemas.microsoft.com/office/drawing/2014/main" id="{604BD9E3-622E-43FD-9311-400DAB6F9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>
                <a16:creationId xmlns:a16="http://schemas.microsoft.com/office/drawing/2014/main" id="{70A3FF81-322D-49BA-A091-1815977BC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A32E9-2A9E-4677-A626-C0CCBC8BD5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485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>
                <a16:creationId xmlns:a16="http://schemas.microsoft.com/office/drawing/2014/main" id="{9ADC930A-541C-4C2E-B189-686D66643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>
                <a16:creationId xmlns:a16="http://schemas.microsoft.com/office/drawing/2014/main" id="{E15C6B84-CFFE-443A-B9A7-8FD1302B6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>
                <a16:creationId xmlns:a16="http://schemas.microsoft.com/office/drawing/2014/main" id="{85ADD0CF-01DB-43D4-9CDB-B777D7613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995A3-5745-42C9-B10A-B75D101D30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568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>
                <a16:creationId xmlns:a16="http://schemas.microsoft.com/office/drawing/2014/main" id="{6635F6BA-5AE9-4F42-AC1A-7D55A572F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>
                <a16:creationId xmlns:a16="http://schemas.microsoft.com/office/drawing/2014/main" id="{B0959400-ADD0-4B4D-84A8-EB8423D23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>
                <a16:creationId xmlns:a16="http://schemas.microsoft.com/office/drawing/2014/main" id="{B4F52F7C-DD3F-4091-8AB8-CEDCB5681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772E2-58EF-47C3-ADE5-4854C2C7E2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563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10">
            <a:extLst>
              <a:ext uri="{FF2B5EF4-FFF2-40B4-BE49-F238E27FC236}">
                <a16:creationId xmlns:a16="http://schemas.microsoft.com/office/drawing/2014/main" id="{A2592E21-C3AD-4D29-8CEE-DBF26D1F3611}"/>
              </a:ext>
            </a:extLst>
          </p:cNvPr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5" name="Нашивка 15">
            <a:extLst>
              <a:ext uri="{FF2B5EF4-FFF2-40B4-BE49-F238E27FC236}">
                <a16:creationId xmlns:a16="http://schemas.microsoft.com/office/drawing/2014/main" id="{3F4AD028-0E0E-4D89-A108-086D8ECFFA68}"/>
              </a:ext>
            </a:extLst>
          </p:cNvPr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Дата 3">
            <a:extLst>
              <a:ext uri="{FF2B5EF4-FFF2-40B4-BE49-F238E27FC236}">
                <a16:creationId xmlns:a16="http://schemas.microsoft.com/office/drawing/2014/main" id="{3548B2EA-9E1C-4071-B30C-A10996F5B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>
            <a:extLst>
              <a:ext uri="{FF2B5EF4-FFF2-40B4-BE49-F238E27FC236}">
                <a16:creationId xmlns:a16="http://schemas.microsoft.com/office/drawing/2014/main" id="{2068EAD2-CF15-48E1-9CB3-E610743DE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A7B34590-4AEC-4152-B293-15BBA6CD5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F1497-A013-4702-826A-75A28C05A6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38069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A7799A9-E584-49E1-9598-374BBEE0C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F0B4EEC-A4FB-4A47-85A0-A6A4ECE72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F96699-7AD0-4EE2-B58E-821E7EAD3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1AA07-48A3-4235-B33E-68ECF627C7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22725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22DDF9B-F4B3-48E8-BD27-F6AF2B81B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D5B6153-7BA5-4265-AEE6-A19CDCE4D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34BA21C-FD5A-4594-BB25-B376F67E5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8114B-B56A-458A-B39E-B7AC3D9F6A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9977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B1CD255-E791-4ACF-A21A-EF9F3A498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891499C-8C7A-406E-8429-76F18B520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F4BD23D-EECA-487C-AA1A-D23A37A21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3BF97-0951-4692-85CB-61DEBC6BAD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59557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>
            <a:extLst>
              <a:ext uri="{FF2B5EF4-FFF2-40B4-BE49-F238E27FC236}">
                <a16:creationId xmlns:a16="http://schemas.microsoft.com/office/drawing/2014/main" id="{B085DBF3-11A4-4EC7-B830-CC1DABECD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>
            <a:extLst>
              <a:ext uri="{FF2B5EF4-FFF2-40B4-BE49-F238E27FC236}">
                <a16:creationId xmlns:a16="http://schemas.microsoft.com/office/drawing/2014/main" id="{52797CB0-A34B-41E5-9601-0E552630F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>
            <a:extLst>
              <a:ext uri="{FF2B5EF4-FFF2-40B4-BE49-F238E27FC236}">
                <a16:creationId xmlns:a16="http://schemas.microsoft.com/office/drawing/2014/main" id="{D51EFF2D-C66F-475F-84AE-E04EC0AA5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AC45E-8933-4A96-95A6-D455589570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2709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3F7CCB-46F2-4371-84AC-7683898AD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13C8833-85DE-4A56-9294-043158586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F884741-5721-412A-B075-ACAA4697C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206B5-EA7B-4F96-8FB5-F93378EAF1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1984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10">
            <a:extLst>
              <a:ext uri="{FF2B5EF4-FFF2-40B4-BE49-F238E27FC236}">
                <a16:creationId xmlns:a16="http://schemas.microsoft.com/office/drawing/2014/main" id="{28117289-7028-4520-81C4-D2802012CA6E}"/>
              </a:ext>
            </a:extLst>
          </p:cNvPr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cs typeface="Arial" charset="0"/>
            </a:endParaRPr>
          </a:p>
        </p:txBody>
      </p:sp>
      <p:sp>
        <p:nvSpPr>
          <p:cNvPr id="6" name="Полилиния 15">
            <a:extLst>
              <a:ext uri="{FF2B5EF4-FFF2-40B4-BE49-F238E27FC236}">
                <a16:creationId xmlns:a16="http://schemas.microsoft.com/office/drawing/2014/main" id="{099B66A7-06D1-4B54-8841-62FDC4FCAAD4}"/>
              </a:ext>
            </a:extLst>
          </p:cNvPr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3802063 w 5760"/>
              <a:gd name="T3" fmla="*/ 0 h 528"/>
              <a:gd name="T4" fmla="*/ 3802063 w 5760"/>
              <a:gd name="T5" fmla="*/ 838200 h 528"/>
              <a:gd name="T6" fmla="*/ 31684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Прямоугольный треугольник 6">
            <a:extLst>
              <a:ext uri="{FF2B5EF4-FFF2-40B4-BE49-F238E27FC236}">
                <a16:creationId xmlns:a16="http://schemas.microsoft.com/office/drawing/2014/main" id="{C3E2F422-2C7B-43EA-B620-244EC94AA4DB}"/>
              </a:ext>
            </a:extLst>
          </p:cNvPr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A8361BC1-F33F-4F03-8070-BA061903E98D}"/>
              </a:ext>
            </a:extLst>
          </p:cNvPr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9">
            <a:extLst>
              <a:ext uri="{FF2B5EF4-FFF2-40B4-BE49-F238E27FC236}">
                <a16:creationId xmlns:a16="http://schemas.microsoft.com/office/drawing/2014/main" id="{53932886-B362-4253-8FAB-27F34974CACC}"/>
              </a:ext>
            </a:extLst>
          </p:cNvPr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0" name="Нашивка 20">
            <a:extLst>
              <a:ext uri="{FF2B5EF4-FFF2-40B4-BE49-F238E27FC236}">
                <a16:creationId xmlns:a16="http://schemas.microsoft.com/office/drawing/2014/main" id="{A08C534F-31A1-40BF-A9B6-B069D59F3921}"/>
              </a:ext>
            </a:extLst>
          </p:cNvPr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Дата 4">
            <a:extLst>
              <a:ext uri="{FF2B5EF4-FFF2-40B4-BE49-F238E27FC236}">
                <a16:creationId xmlns:a16="http://schemas.microsoft.com/office/drawing/2014/main" id="{4DF9B1E3-8B57-42FB-A953-AC93B62E3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>
            <a:extLst>
              <a:ext uri="{FF2B5EF4-FFF2-40B4-BE49-F238E27FC236}">
                <a16:creationId xmlns:a16="http://schemas.microsoft.com/office/drawing/2014/main" id="{9940519F-55F3-4124-B6F2-B9C27790C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>
            <a:extLst>
              <a:ext uri="{FF2B5EF4-FFF2-40B4-BE49-F238E27FC236}">
                <a16:creationId xmlns:a16="http://schemas.microsoft.com/office/drawing/2014/main" id="{B16504D1-4743-4CA3-BC5F-D4F0A661E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6E6AB-C5DB-423A-89CE-3B8B4CED39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29902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>
            <a:extLst>
              <a:ext uri="{FF2B5EF4-FFF2-40B4-BE49-F238E27FC236}">
                <a16:creationId xmlns:a16="http://schemas.microsoft.com/office/drawing/2014/main" id="{666A428A-B234-48B4-A0E3-EAFE6A26A938}"/>
              </a:ext>
            </a:extLst>
          </p:cNvPr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cs typeface="Arial" charset="0"/>
            </a:endParaRPr>
          </a:p>
        </p:txBody>
      </p:sp>
      <p:sp>
        <p:nvSpPr>
          <p:cNvPr id="1027" name="Полилиния 11">
            <a:extLst>
              <a:ext uri="{FF2B5EF4-FFF2-40B4-BE49-F238E27FC236}">
                <a16:creationId xmlns:a16="http://schemas.microsoft.com/office/drawing/2014/main" id="{968CF31B-50C7-4833-BB27-2695AB63B50D}"/>
              </a:ext>
            </a:extLst>
          </p:cNvPr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3802063 w 5760"/>
              <a:gd name="T3" fmla="*/ 0 h 528"/>
              <a:gd name="T4" fmla="*/ 3802063 w 5760"/>
              <a:gd name="T5" fmla="*/ 838200 h 528"/>
              <a:gd name="T6" fmla="*/ 31684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Прямоугольный треугольник 13">
            <a:extLst>
              <a:ext uri="{FF2B5EF4-FFF2-40B4-BE49-F238E27FC236}">
                <a16:creationId xmlns:a16="http://schemas.microsoft.com/office/drawing/2014/main" id="{4C02D159-19F2-44D9-8DD4-B32BDB0DA33F}"/>
              </a:ext>
            </a:extLst>
          </p:cNvPr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2D4FEF70-5148-4482-9140-798CA09D67E8}"/>
              </a:ext>
            </a:extLst>
          </p:cNvPr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B0980CD6-C77A-4C1B-BB45-70DD14D20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3" name="Текст 29">
            <a:extLst>
              <a:ext uri="{FF2B5EF4-FFF2-40B4-BE49-F238E27FC236}">
                <a16:creationId xmlns:a16="http://schemas.microsoft.com/office/drawing/2014/main" id="{96077235-5972-4584-88AA-5AF0BCCE556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" name="Дата 9">
            <a:extLst>
              <a:ext uri="{FF2B5EF4-FFF2-40B4-BE49-F238E27FC236}">
                <a16:creationId xmlns:a16="http://schemas.microsoft.com/office/drawing/2014/main" id="{8DBC9F15-4C87-4BDA-80E8-1DBE351897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>
            <a:extLst>
              <a:ext uri="{FF2B5EF4-FFF2-40B4-BE49-F238E27FC236}">
                <a16:creationId xmlns:a16="http://schemas.microsoft.com/office/drawing/2014/main" id="{CBE76B72-1323-4BD8-BEDC-C49550AA18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>
            <a:extLst>
              <a:ext uri="{FF2B5EF4-FFF2-40B4-BE49-F238E27FC236}">
                <a16:creationId xmlns:a16="http://schemas.microsoft.com/office/drawing/2014/main" id="{613C2293-920B-4CCD-8447-F1D738B7AD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F3F0B6DF-9230-4BB7-B8CC-4D52AD3C1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6" r:id="rId1"/>
    <p:sldLayoutId id="2147484042" r:id="rId2"/>
    <p:sldLayoutId id="2147484047" r:id="rId3"/>
    <p:sldLayoutId id="2147484048" r:id="rId4"/>
    <p:sldLayoutId id="2147484049" r:id="rId5"/>
    <p:sldLayoutId id="2147484050" r:id="rId6"/>
    <p:sldLayoutId id="2147484043" r:id="rId7"/>
    <p:sldLayoutId id="2147484051" r:id="rId8"/>
    <p:sldLayoutId id="2147484052" r:id="rId9"/>
    <p:sldLayoutId id="2147484044" r:id="rId10"/>
    <p:sldLayoutId id="2147484045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8A54D01B-9154-47A5-A672-60CF50667E9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52425" y="1412776"/>
            <a:ext cx="8439150" cy="2877021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0" dirty="0"/>
              <a:t>  Урок литературного   </a:t>
            </a:r>
            <a:br>
              <a:rPr lang="ru-RU" b="0" dirty="0"/>
            </a:br>
            <a:r>
              <a:rPr lang="ru-RU" b="0" dirty="0"/>
              <a:t> чтения в 3 классе по    </a:t>
            </a:r>
            <a:br>
              <a:rPr lang="ru-RU" b="0" dirty="0"/>
            </a:br>
            <a:r>
              <a:rPr lang="ru-RU" b="0" dirty="0"/>
              <a:t> произведению </a:t>
            </a:r>
            <a:br>
              <a:rPr lang="ru-RU" dirty="0"/>
            </a:br>
            <a:r>
              <a:rPr lang="ru-RU" dirty="0">
                <a:solidFill>
                  <a:schemeClr val="tx1"/>
                </a:solidFill>
              </a:rPr>
              <a:t> В. В. Бианки </a:t>
            </a:r>
            <a:r>
              <a:rPr lang="ru-RU" dirty="0">
                <a:solidFill>
                  <a:srgbClr val="FF0000"/>
                </a:solidFill>
              </a:rPr>
              <a:t>«Музыкант»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Rectangle 3">
            <a:extLst>
              <a:ext uri="{FF2B5EF4-FFF2-40B4-BE49-F238E27FC236}">
                <a16:creationId xmlns:a16="http://schemas.microsoft.com/office/drawing/2014/main" id="{F29FB65A-6AFF-4C03-83E1-7BAC83EAF0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692150"/>
            <a:ext cx="8774112" cy="561657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ru-RU" altLang="ru-RU" sz="2800" b="1" dirty="0"/>
              <a:t>медвежатник</a:t>
            </a:r>
            <a:r>
              <a:rPr lang="ru-RU" altLang="ru-RU" sz="2800" dirty="0"/>
              <a:t> - </a:t>
            </a:r>
            <a:r>
              <a:rPr lang="ru-RU" altLang="ru-RU" sz="2800" dirty="0">
                <a:solidFill>
                  <a:srgbClr val="0070C0"/>
                </a:solidFill>
              </a:rPr>
              <a:t>охотник на медведей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ru-RU" altLang="ru-RU" sz="2800" b="1" dirty="0"/>
              <a:t>завалинка</a:t>
            </a:r>
            <a:r>
              <a:rPr lang="ru-RU" altLang="ru-RU" sz="2800" dirty="0"/>
              <a:t> - </a:t>
            </a:r>
            <a:r>
              <a:rPr lang="ru-RU" altLang="ru-RU" sz="2800" dirty="0">
                <a:solidFill>
                  <a:srgbClr val="0070C0"/>
                </a:solidFill>
              </a:rPr>
              <a:t>невысокая земляная насыпь вдоль наружных стен избы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ru-RU" altLang="ru-RU" sz="2800" b="1" dirty="0"/>
              <a:t>опушка</a:t>
            </a:r>
            <a:r>
              <a:rPr lang="ru-RU" altLang="ru-RU" sz="2800" dirty="0"/>
              <a:t> - </a:t>
            </a:r>
            <a:r>
              <a:rPr lang="ru-RU" altLang="ru-RU" sz="2800" dirty="0">
                <a:solidFill>
                  <a:srgbClr val="0070C0"/>
                </a:solidFill>
              </a:rPr>
              <a:t>край леса</a:t>
            </a:r>
          </a:p>
          <a:p>
            <a:pPr marL="109537" indent="0">
              <a:lnSpc>
                <a:spcPct val="150000"/>
              </a:lnSpc>
              <a:buFont typeface="Wingdings 3" panose="05040102010807070707" pitchFamily="18" charset="2"/>
              <a:buNone/>
              <a:defRPr/>
            </a:pPr>
            <a:r>
              <a:rPr lang="ru-RU" sz="2800" b="1" dirty="0"/>
              <a:t>колхозник</a:t>
            </a:r>
            <a:r>
              <a:rPr lang="ru-RU" sz="2800" dirty="0"/>
              <a:t> – </a:t>
            </a:r>
            <a:r>
              <a:rPr lang="ru-RU" sz="2800" dirty="0">
                <a:solidFill>
                  <a:srgbClr val="0070C0"/>
                </a:solidFill>
              </a:rPr>
              <a:t>житель сельской местности.</a:t>
            </a:r>
          </a:p>
          <a:p>
            <a:pPr marL="109537" indent="0">
              <a:lnSpc>
                <a:spcPct val="150000"/>
              </a:lnSpc>
              <a:buFont typeface="Wingdings 3" panose="05040102010807070707" pitchFamily="18" charset="2"/>
              <a:buNone/>
              <a:defRPr/>
            </a:pPr>
            <a:r>
              <a:rPr lang="ru-RU" sz="2800" b="1" dirty="0"/>
              <a:t>щепка</a:t>
            </a:r>
            <a:r>
              <a:rPr lang="ru-RU" sz="2800" dirty="0"/>
              <a:t> - </a:t>
            </a:r>
            <a:r>
              <a:rPr lang="ru-RU" sz="2800" dirty="0">
                <a:solidFill>
                  <a:srgbClr val="0070C0"/>
                </a:solidFill>
              </a:rPr>
              <a:t>тонкая пластинка, отколотая от дерева.</a:t>
            </a:r>
          </a:p>
          <a:p>
            <a:pPr marL="109537" indent="0">
              <a:lnSpc>
                <a:spcPct val="150000"/>
              </a:lnSpc>
              <a:buFont typeface="Wingdings 3" panose="05040102010807070707" pitchFamily="18" charset="2"/>
              <a:buNone/>
              <a:defRPr/>
            </a:pPr>
            <a:r>
              <a:rPr lang="ru-RU" sz="2800" b="1" dirty="0"/>
              <a:t>пиликать</a:t>
            </a:r>
            <a:r>
              <a:rPr lang="ru-RU" sz="2800" dirty="0"/>
              <a:t> – </a:t>
            </a:r>
            <a:r>
              <a:rPr lang="ru-RU" sz="2800" dirty="0">
                <a:solidFill>
                  <a:srgbClr val="0070C0"/>
                </a:solidFill>
              </a:rPr>
              <a:t>издавать тонкие, тоскливые звуки.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altLang="ru-RU" sz="3200" dirty="0">
              <a:solidFill>
                <a:srgbClr val="0070C0"/>
              </a:solidFill>
            </a:endParaRPr>
          </a:p>
        </p:txBody>
      </p:sp>
      <p:sp>
        <p:nvSpPr>
          <p:cNvPr id="129026" name="Rectangle 2">
            <a:extLst>
              <a:ext uri="{FF2B5EF4-FFF2-40B4-BE49-F238E27FC236}">
                <a16:creationId xmlns:a16="http://schemas.microsoft.com/office/drawing/2014/main" id="{DF7B6263-A012-4232-816C-E9860E7CD9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65293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/>
              <a:t>Словарная работа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9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1F215CA-7E29-4412-AF2A-B6A46505C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  <a:r>
              <a:rPr lang="ru-RU" dirty="0"/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EC7270-0304-45C2-9DD3-40278CA13070}"/>
              </a:ext>
            </a:extLst>
          </p:cNvPr>
          <p:cNvSpPr txBox="1"/>
          <p:nvPr/>
        </p:nvSpPr>
        <p:spPr>
          <a:xfrm>
            <a:off x="457200" y="1628775"/>
            <a:ext cx="8229600" cy="314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лесу старик долго искал медведя.</a:t>
            </a:r>
          </a:p>
          <a:p>
            <a:pPr marL="571500" indent="-571500">
              <a:buFont typeface="Courier New" panose="02070309020205020404" pitchFamily="49" charset="0"/>
              <a:buChar char="o"/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Лесной музыкант.</a:t>
            </a:r>
          </a:p>
          <a:p>
            <a:pPr marL="571500" indent="-571500">
              <a:buFont typeface="Courier New" panose="02070309020205020404" pitchFamily="49" charset="0"/>
              <a:buChar char="o"/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медведя на разбитом грозою дереве.</a:t>
            </a:r>
          </a:p>
          <a:p>
            <a:pPr marL="571500" indent="-571500">
              <a:buFont typeface="Courier New" panose="02070309020205020404" pitchFamily="49" charset="0"/>
              <a:buChar char="o"/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Старый медвежатник и колхозник.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7761EDB-39CA-4F26-93B0-3FB157A9C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  <a:r>
              <a:rPr lang="ru-RU" dirty="0"/>
              <a:t>.</a:t>
            </a:r>
          </a:p>
        </p:txBody>
      </p:sp>
      <p:sp>
        <p:nvSpPr>
          <p:cNvPr id="20483" name="TextBox 1">
            <a:extLst>
              <a:ext uri="{FF2B5EF4-FFF2-40B4-BE49-F238E27FC236}">
                <a16:creationId xmlns:a16="http://schemas.microsoft.com/office/drawing/2014/main" id="{DAF1D99C-825B-48AE-A286-8DD23AFB6E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28775"/>
            <a:ext cx="8686800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ru-RU" altLang="ru-RU" sz="3600">
                <a:latin typeface="Times New Roman" panose="02020603050405020304" pitchFamily="18" charset="0"/>
                <a:cs typeface="Times New Roman" panose="02020603050405020304" pitchFamily="18" charset="0"/>
              </a:rPr>
              <a:t>1 Старый медвежатник и колхозник.</a:t>
            </a:r>
          </a:p>
          <a:p>
            <a:pPr>
              <a:lnSpc>
                <a:spcPct val="150000"/>
              </a:lnSpc>
            </a:pPr>
            <a:r>
              <a:rPr lang="ru-RU" altLang="ru-RU" sz="3600">
                <a:latin typeface="Times New Roman" panose="02020603050405020304" pitchFamily="18" charset="0"/>
                <a:cs typeface="Times New Roman" panose="02020603050405020304" pitchFamily="18" charset="0"/>
              </a:rPr>
              <a:t>2 В лесу старик долго искал медведя.</a:t>
            </a:r>
          </a:p>
          <a:p>
            <a:pPr>
              <a:lnSpc>
                <a:spcPct val="150000"/>
              </a:lnSpc>
            </a:pPr>
            <a:r>
              <a:rPr lang="ru-RU" altLang="ru-RU" sz="3600">
                <a:latin typeface="Times New Roman" panose="02020603050405020304" pitchFamily="18" charset="0"/>
                <a:cs typeface="Times New Roman" panose="02020603050405020304" pitchFamily="18" charset="0"/>
              </a:rPr>
              <a:t>3 Игра медведя на разбитом грозою дереве.</a:t>
            </a:r>
          </a:p>
          <a:p>
            <a:pPr>
              <a:lnSpc>
                <a:spcPct val="150000"/>
              </a:lnSpc>
            </a:pPr>
            <a:r>
              <a:rPr lang="ru-RU" altLang="ru-RU" sz="3600">
                <a:latin typeface="Times New Roman" panose="02020603050405020304" pitchFamily="18" charset="0"/>
                <a:cs typeface="Times New Roman" panose="02020603050405020304" pitchFamily="18" charset="0"/>
              </a:rPr>
              <a:t>4 Лесной музыкант.</a:t>
            </a:r>
          </a:p>
          <a:p>
            <a:endParaRPr lang="ru-RU" alt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3">
            <a:extLst>
              <a:ext uri="{FF2B5EF4-FFF2-40B4-BE49-F238E27FC236}">
                <a16:creationId xmlns:a16="http://schemas.microsoft.com/office/drawing/2014/main" id="{158B9A45-5A45-415D-ADEA-EC6D224A7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7" t="22990" r="43466" b="44730"/>
          <a:stretch>
            <a:fillRect/>
          </a:stretch>
        </p:blipFill>
        <p:spPr bwMode="auto">
          <a:xfrm>
            <a:off x="385763" y="260350"/>
            <a:ext cx="8434387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EAA8A0E-D1FD-47A1-A0E8-9808A547E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62074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я знаю и умею </a:t>
            </a:r>
          </a:p>
        </p:txBody>
      </p:sp>
      <p:sp>
        <p:nvSpPr>
          <p:cNvPr id="22531" name="Прямоугольник 5">
            <a:extLst>
              <a:ext uri="{FF2B5EF4-FFF2-40B4-BE49-F238E27FC236}">
                <a16:creationId xmlns:a16="http://schemas.microsoft.com/office/drawing/2014/main" id="{D979EA55-9C96-4164-938C-A3CBE7EECE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763588"/>
            <a:ext cx="7859712" cy="535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Что делал старик, когда встретил колхозника?</a:t>
            </a:r>
            <a:endParaRPr lang="ru-RU" altLang="ru-RU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ловил рыбу; </a:t>
            </a:r>
          </a:p>
          <a:p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играл на скрипке;</a:t>
            </a:r>
          </a:p>
          <a:p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играл на баяне.</a:t>
            </a:r>
          </a:p>
          <a:p>
            <a:endParaRPr lang="ru-RU" altLang="ru-RU" b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altLang="ru-RU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Какой звук услышал старик в лесу?</a:t>
            </a:r>
            <a:endParaRPr lang="ru-RU" altLang="ru-RU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красивый тонкий звук;</a:t>
            </a:r>
          </a:p>
          <a:p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как рубят деревья;</a:t>
            </a:r>
          </a:p>
          <a:p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пронзительный комариный писк.</a:t>
            </a:r>
          </a:p>
          <a:p>
            <a:endParaRPr lang="ru-RU" altLang="ru-RU" b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altLang="ru-RU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Кого он увидел в лесу?</a:t>
            </a:r>
            <a:endParaRPr lang="ru-RU" altLang="ru-RU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зайца;</a:t>
            </a:r>
          </a:p>
          <a:p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лису;</a:t>
            </a:r>
          </a:p>
          <a:p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медведя.</a:t>
            </a:r>
          </a:p>
          <a:p>
            <a:endParaRPr lang="ru-RU" altLang="ru-RU" b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altLang="ru-RU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Как поступил старик?</a:t>
            </a:r>
            <a:endParaRPr lang="ru-RU" altLang="ru-RU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ушел домой;</a:t>
            </a:r>
          </a:p>
          <a:p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убил медведя;</a:t>
            </a:r>
          </a:p>
          <a:p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пожалел медведя, который был таким же музыкантом, как и медвежатник.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>
            <a:extLst>
              <a:ext uri="{FF2B5EF4-FFF2-40B4-BE49-F238E27FC236}">
                <a16:creationId xmlns:a16="http://schemas.microsoft.com/office/drawing/2014/main" id="{576BB081-4CEF-4CB0-9355-DD634091A74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3568" y="3861048"/>
            <a:ext cx="8229600" cy="2866330"/>
          </a:xfrm>
        </p:spPr>
        <p:txBody>
          <a:bodyPr>
            <a:noAutofit/>
          </a:bodyPr>
          <a:lstStyle/>
          <a:p>
            <a:pPr marL="365760" indent="-256032" eaLnBrk="1" fontAlgn="auto" hangingPunct="1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на уроке я   узнал(а) …</a:t>
            </a:r>
          </a:p>
          <a:p>
            <a:pPr marL="365760" indent="-256032" eaLnBrk="1" fontAlgn="auto" hangingPunct="1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этом уроке я бы похвалил(а) себя за…</a:t>
            </a:r>
          </a:p>
          <a:p>
            <a:pPr marL="365760" indent="-256032" eaLnBrk="1" fontAlgn="auto" hangingPunct="1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необходимо ещё поработать над ….                             </a:t>
            </a:r>
          </a:p>
        </p:txBody>
      </p:sp>
      <p:sp>
        <p:nvSpPr>
          <p:cNvPr id="133122" name="Rectangle 2">
            <a:extLst>
              <a:ext uri="{FF2B5EF4-FFF2-40B4-BE49-F238E27FC236}">
                <a16:creationId xmlns:a16="http://schemas.microsoft.com/office/drawing/2014/main" id="{28584335-FDAD-422A-A721-3B9C1B740C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63408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08C104-C0C6-45E2-95FA-FBE507CB6529}"/>
              </a:ext>
            </a:extLst>
          </p:cNvPr>
          <p:cNvSpPr txBox="1"/>
          <p:nvPr/>
        </p:nvSpPr>
        <p:spPr>
          <a:xfrm>
            <a:off x="683568" y="1297907"/>
            <a:ext cx="8229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 друга – ищи, а нашёл – береги.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Доброе братство дороже богатства.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Добра желаешь – добро и делай.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>
            <a:extLst>
              <a:ext uri="{FF2B5EF4-FFF2-40B4-BE49-F238E27FC236}">
                <a16:creationId xmlns:a16="http://schemas.microsoft.com/office/drawing/2014/main" id="{269EB55A-CE0A-4ED4-90C8-76F4EB6AE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063" y="1500188"/>
            <a:ext cx="8229600" cy="46434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/>
              <a:t>   </a:t>
            </a:r>
            <a:r>
              <a:rPr lang="ru-RU" altLang="ru-RU" sz="6600">
                <a:solidFill>
                  <a:srgbClr val="0070C0"/>
                </a:solidFill>
              </a:rPr>
              <a:t>Спасибо за урок!</a:t>
            </a:r>
          </a:p>
          <a:p>
            <a:pPr eaLnBrk="1" hangingPunct="1">
              <a:buFontTx/>
              <a:buNone/>
            </a:pPr>
            <a:endParaRPr lang="ru-RU" altLang="ru-RU" sz="6600"/>
          </a:p>
        </p:txBody>
      </p:sp>
      <p:sp>
        <p:nvSpPr>
          <p:cNvPr id="134146" name="Rectangle 2">
            <a:extLst>
              <a:ext uri="{FF2B5EF4-FFF2-40B4-BE49-F238E27FC236}">
                <a16:creationId xmlns:a16="http://schemas.microsoft.com/office/drawing/2014/main" id="{55186F0A-1C4A-4A2B-85D6-3F53B36E15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42913" y="103188"/>
            <a:ext cx="8243887" cy="12382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dirty="0">
                <a:solidFill>
                  <a:srgbClr val="FF0000"/>
                </a:solidFill>
              </a:rPr>
              <a:t>Молодцы!</a:t>
            </a:r>
          </a:p>
        </p:txBody>
      </p:sp>
      <p:pic>
        <p:nvPicPr>
          <p:cNvPr id="24580" name="Picture 4">
            <a:extLst>
              <a:ext uri="{FF2B5EF4-FFF2-40B4-BE49-F238E27FC236}">
                <a16:creationId xmlns:a16="http://schemas.microsoft.com/office/drawing/2014/main" id="{49664AB1-A3D1-4C1A-8E15-A7BE39BF458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3557588"/>
            <a:ext cx="2786062" cy="2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3">
            <a:extLst>
              <a:ext uri="{FF2B5EF4-FFF2-40B4-BE49-F238E27FC236}">
                <a16:creationId xmlns:a16="http://schemas.microsoft.com/office/drawing/2014/main" id="{6D04F49C-6160-4AAD-ADD1-5BBBCCEDA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620713"/>
            <a:ext cx="76327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>
            <a:extLst>
              <a:ext uri="{FF2B5EF4-FFF2-40B4-BE49-F238E27FC236}">
                <a16:creationId xmlns:a16="http://schemas.microsoft.com/office/drawing/2014/main" id="{5FAE4949-D9A2-4B50-928C-9ABD3C1DC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366713"/>
            <a:ext cx="8461375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9875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Лесной лакомка</a:t>
            </a:r>
            <a:endParaRPr lang="ru-RU" altLang="ru-RU" sz="2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altLang="ru-RU" sz="2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Мы  шЛИ  по  звеРИНОЙ  троПЕ  скВОЗЬ  тайГУ.  ВдРУГ  до  нас  донесЛИСЬ  удивительНЫЕ  звуКИ.  Мой  проводНИК  придерЖАЛ  меНЯ.  Мы  тиХОНЬКО  поШЛИ  и  увиДЕЛИ  виновНИКА  шуМА.  МолоДОЙ  медВЕДЬ  возиЛСЯ  у  больШОЙ  лиПЫ  окоЛО  скаЛЫ.  Я  взгляНУЛ  и  всё  поНЯЛ.  МедВЕДЬ  хоТЕЛ  досТАТЬ  мёд.  Он  стоЯЛ  на  задНИХ  ноГАХ  и  тянуЛСЯ  к  уЛЬЮ.  Он  ворЧАЛ  и  шаТАЛ  деРЕВО.  ПчёЛЫ  наЧАЛИ  жаЛИТЬ  медвеДЯ.  МедВЕДЬ  закриЧАЛ  тоненьКИМ  голоСОМ  и  покатИЛСЯ  по  зеМЛЕ.  СмотРЕТЬ  на  его  улоВКИ  было  смеШНО. </a:t>
            </a:r>
          </a:p>
          <a:p>
            <a:pPr algn="r"/>
            <a:r>
              <a:rPr lang="ru-RU" altLang="ru-RU" sz="2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В. Арсеньеву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B2B96ACD-EA19-4585-95B0-8D30D442066D}"/>
              </a:ext>
            </a:extLst>
          </p:cNvPr>
          <p:cNvGraphicFramePr>
            <a:graphicFrameLocks noGrp="1"/>
          </p:cNvGraphicFramePr>
          <p:nvPr/>
        </p:nvGraphicFramePr>
        <p:xfrm>
          <a:off x="323850" y="274638"/>
          <a:ext cx="8569326" cy="548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4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846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710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Мы шли  по тропе сквозь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лес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тайгу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чащу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рощу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До нас донеслись звуки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странные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громкие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тихие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удивительные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Медведь возился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большой сосны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большой липы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большого дуба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большой ели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13" marR="48513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Медведь тянулся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мёду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дуплу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улью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дереву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Пчёлы медведя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начали прогонять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начали кусать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начали жалить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стали кусать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Медведь закричал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грозным рыком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громким рёвом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тихим голосом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тоненьким голосом 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13" marR="48513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>
            <a:extLst>
              <a:ext uri="{FF2B5EF4-FFF2-40B4-BE49-F238E27FC236}">
                <a16:creationId xmlns:a16="http://schemas.microsoft.com/office/drawing/2014/main" id="{A98C93F2-9D65-4FB5-8699-36AE14492D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313" y="476250"/>
            <a:ext cx="8461375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9875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Лесной лакомка</a:t>
            </a:r>
          </a:p>
          <a:p>
            <a:pPr algn="ctr"/>
            <a:endParaRPr lang="ru-RU" altLang="ru-RU" sz="2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altLang="ru-RU" sz="2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Мы  шЛИ  по  звеРИНОЙ  троПЕ  скВОЗЬ  тайГУ.  ВдРУГ  до  нас  донесЛИСЬ  удивительНЫЕ  звуКИ.  Мой  проводНИК  придерЖАЛ  меНЯ.  Мы  тиХОНЬКО  поШЛИ  и  увиДЕЛИ  виновНИКА  шуМА.  МолоДОЙ  медВЕДЬ  возиЛСЯ  у  больШОЙ  лиПЫ  окоЛО  скаЛЫ.  Я  взгляНУЛ  и  всё  поНЯЛ.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3CF1864-FC7B-4ADA-9CC1-6C085291F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492896"/>
            <a:ext cx="8229600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Мёд в лесу медведь нашёл, мало мёда, много пчёл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A2F2DFC0-BF73-4461-BA18-CAB9BA793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190500"/>
            <a:ext cx="2554288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4">
            <a:extLst>
              <a:ext uri="{FF2B5EF4-FFF2-40B4-BE49-F238E27FC236}">
                <a16:creationId xmlns:a16="http://schemas.microsoft.com/office/drawing/2014/main" id="{030A3085-EE56-4CE9-984E-9EB377C29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0"/>
            <a:ext cx="2919413" cy="353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6">
            <a:extLst>
              <a:ext uri="{FF2B5EF4-FFF2-40B4-BE49-F238E27FC236}">
                <a16:creationId xmlns:a16="http://schemas.microsoft.com/office/drawing/2014/main" id="{16BA8E3B-428B-416F-9296-CA35BDDEF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3429000"/>
            <a:ext cx="2571750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7">
            <a:extLst>
              <a:ext uri="{FF2B5EF4-FFF2-40B4-BE49-F238E27FC236}">
                <a16:creationId xmlns:a16="http://schemas.microsoft.com/office/drawing/2014/main" id="{F7E9BC82-88D3-483C-8AA8-F52DCE8AA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3141663"/>
            <a:ext cx="2841625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8">
            <a:extLst>
              <a:ext uri="{FF2B5EF4-FFF2-40B4-BE49-F238E27FC236}">
                <a16:creationId xmlns:a16="http://schemas.microsoft.com/office/drawing/2014/main" id="{6885A218-0DE1-403B-93BB-C98F5BC28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357188"/>
            <a:ext cx="2381250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Рисунок 2">
            <a:extLst>
              <a:ext uri="{FF2B5EF4-FFF2-40B4-BE49-F238E27FC236}">
                <a16:creationId xmlns:a16="http://schemas.microsoft.com/office/drawing/2014/main" id="{7C44F6AB-97C9-4AA6-BDD5-8471FFBE32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84" t="14607" r="2965" b="37950"/>
          <a:stretch>
            <a:fillRect/>
          </a:stretch>
        </p:blipFill>
        <p:spPr bwMode="auto">
          <a:xfrm>
            <a:off x="6423025" y="3711575"/>
            <a:ext cx="2427288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FA0EB92-ACCD-4A5C-99C3-87EC0925C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4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Виталий Валентинович Бианки</a:t>
            </a:r>
            <a:endParaRPr lang="ru-RU" dirty="0"/>
          </a:p>
        </p:txBody>
      </p:sp>
      <p:sp>
        <p:nvSpPr>
          <p:cNvPr id="16387" name="Прямоугольник 3">
            <a:extLst>
              <a:ext uri="{FF2B5EF4-FFF2-40B4-BE49-F238E27FC236}">
                <a16:creationId xmlns:a16="http://schemas.microsoft.com/office/drawing/2014/main" id="{8788FC0F-587A-46A8-BD25-8812CBD52A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238" y="1446213"/>
            <a:ext cx="56705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ru-RU" sz="24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Большую часть своего детства Виталий Валентинович Бианки проводил в деревне около леса, куда часто ходил с отцом-ученым. Вот там, в лесу, отец учил его терпеливо наблюдать за животными, растениями, учил записывать свои наблюдения. И вот эти записи пригодились писателю, когда он стал взрослым. Для детей он начал писать в 28 лет. Герои Виталия  Бианки – это не только звери,  птицы и  насекомые, но и их друзья – люди.</a:t>
            </a:r>
            <a:endParaRPr lang="ru-RU" altLang="ru-RU" sz="2400"/>
          </a:p>
        </p:txBody>
      </p:sp>
      <p:pic>
        <p:nvPicPr>
          <p:cNvPr id="16388" name="Рисунок 5">
            <a:extLst>
              <a:ext uri="{FF2B5EF4-FFF2-40B4-BE49-F238E27FC236}">
                <a16:creationId xmlns:a16="http://schemas.microsoft.com/office/drawing/2014/main" id="{8621F332-395B-4D6A-A465-C4CDDB9C8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00213"/>
            <a:ext cx="2447925" cy="312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>
            <a:extLst>
              <a:ext uri="{FF2B5EF4-FFF2-40B4-BE49-F238E27FC236}">
                <a16:creationId xmlns:a16="http://schemas.microsoft.com/office/drawing/2014/main" id="{6774BD07-9A2D-4896-8A12-B21847AD61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119810" name="Rectangle 2">
            <a:extLst>
              <a:ext uri="{FF2B5EF4-FFF2-40B4-BE49-F238E27FC236}">
                <a16:creationId xmlns:a16="http://schemas.microsoft.com/office/drawing/2014/main" id="{E0662BC5-4740-47DA-A772-7FEF1777B7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latin typeface="Times New Roman" pitchFamily="18" charset="0"/>
              </a:rPr>
              <a:t>Медведь</a:t>
            </a:r>
          </a:p>
        </p:txBody>
      </p:sp>
      <p:pic>
        <p:nvPicPr>
          <p:cNvPr id="17412" name="Picture 4" descr="215251985">
            <a:extLst>
              <a:ext uri="{FF2B5EF4-FFF2-40B4-BE49-F238E27FC236}">
                <a16:creationId xmlns:a16="http://schemas.microsoft.com/office/drawing/2014/main" id="{C3714D0C-D999-49DC-A7B1-70846F232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1254125"/>
            <a:ext cx="9109076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994</TotalTime>
  <Words>479</Words>
  <Application>Microsoft Office PowerPoint</Application>
  <PresentationFormat>Экран (4:3)</PresentationFormat>
  <Paragraphs>92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Courier New</vt:lpstr>
      <vt:lpstr>Lucida Sans Unicode</vt:lpstr>
      <vt:lpstr>Times New Roman</vt:lpstr>
      <vt:lpstr>Verdana</vt:lpstr>
      <vt:lpstr>Wingdings 2</vt:lpstr>
      <vt:lpstr>Wingdings 3</vt:lpstr>
      <vt:lpstr>Открытая</vt:lpstr>
      <vt:lpstr>  Урок литературного     чтения в 3 классе по      произведению   В. В. Бианки «Музыкант»</vt:lpstr>
      <vt:lpstr>Презентация PowerPoint</vt:lpstr>
      <vt:lpstr>Презентация PowerPoint</vt:lpstr>
      <vt:lpstr>Презентация PowerPoint</vt:lpstr>
      <vt:lpstr>Презентация PowerPoint</vt:lpstr>
      <vt:lpstr>Мёд в лесу медведь нашёл, мало мёда, много пчёл</vt:lpstr>
      <vt:lpstr>Презентация PowerPoint</vt:lpstr>
      <vt:lpstr>Виталий Валентинович Бианки</vt:lpstr>
      <vt:lpstr>Медведь</vt:lpstr>
      <vt:lpstr>Словарная работа</vt:lpstr>
      <vt:lpstr>План.</vt:lpstr>
      <vt:lpstr>План.</vt:lpstr>
      <vt:lpstr>Презентация PowerPoint</vt:lpstr>
      <vt:lpstr>Что я знаю и умею </vt:lpstr>
      <vt:lpstr>Итог</vt:lpstr>
      <vt:lpstr>Молодцы!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литературного     чтения во 2 классе по      произведению   В. В. Бианки «Музыкант»</dc:title>
  <dc:creator>hp</dc:creator>
  <cp:lastModifiedBy>Admin</cp:lastModifiedBy>
  <cp:revision>93</cp:revision>
  <dcterms:created xsi:type="dcterms:W3CDTF">2012-11-30T12:41:17Z</dcterms:created>
  <dcterms:modified xsi:type="dcterms:W3CDTF">2023-01-26T18:08:12Z</dcterms:modified>
</cp:coreProperties>
</file>