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1" r:id="rId3"/>
    <p:sldId id="289" r:id="rId4"/>
    <p:sldId id="285" r:id="rId5"/>
    <p:sldId id="331" r:id="rId6"/>
    <p:sldId id="344" r:id="rId7"/>
    <p:sldId id="287" r:id="rId8"/>
    <p:sldId id="296" r:id="rId9"/>
    <p:sldId id="339" r:id="rId10"/>
    <p:sldId id="304" r:id="rId11"/>
    <p:sldId id="359" r:id="rId12"/>
    <p:sldId id="318" r:id="rId13"/>
    <p:sldId id="340" r:id="rId14"/>
    <p:sldId id="306" r:id="rId15"/>
    <p:sldId id="361" r:id="rId16"/>
    <p:sldId id="319" r:id="rId17"/>
    <p:sldId id="337" r:id="rId18"/>
    <p:sldId id="308" r:id="rId19"/>
    <p:sldId id="363" r:id="rId20"/>
    <p:sldId id="320" r:id="rId21"/>
    <p:sldId id="335" r:id="rId22"/>
    <p:sldId id="310" r:id="rId23"/>
    <p:sldId id="366" r:id="rId24"/>
    <p:sldId id="365" r:id="rId25"/>
    <p:sldId id="321" r:id="rId26"/>
    <p:sldId id="342" r:id="rId27"/>
    <p:sldId id="357" r:id="rId28"/>
    <p:sldId id="368" r:id="rId29"/>
    <p:sldId id="322" r:id="rId30"/>
    <p:sldId id="313" r:id="rId31"/>
    <p:sldId id="315" r:id="rId32"/>
    <p:sldId id="370" r:id="rId33"/>
    <p:sldId id="323" r:id="rId34"/>
    <p:sldId id="338" r:id="rId35"/>
    <p:sldId id="317" r:id="rId36"/>
    <p:sldId id="372" r:id="rId37"/>
    <p:sldId id="324" r:id="rId38"/>
    <p:sldId id="283" r:id="rId39"/>
    <p:sldId id="332" r:id="rId40"/>
    <p:sldId id="334" r:id="rId41"/>
    <p:sldId id="329" r:id="rId42"/>
    <p:sldId id="374" r:id="rId43"/>
    <p:sldId id="346" r:id="rId44"/>
    <p:sldId id="351" r:id="rId45"/>
    <p:sldId id="376" r:id="rId46"/>
    <p:sldId id="350" r:id="rId47"/>
    <p:sldId id="353" r:id="rId48"/>
    <p:sldId id="355" r:id="rId49"/>
    <p:sldId id="354" r:id="rId50"/>
    <p:sldId id="326" r:id="rId51"/>
    <p:sldId id="327" r:id="rId5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74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06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70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3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365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0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0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1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000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900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60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911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B6F0B-59EA-4E54-BEAB-04E9ACFDD799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D0E93-424B-4609-BEAB-244663BF3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89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7"/>
          <a:stretch/>
        </p:blipFill>
        <p:spPr>
          <a:xfrm>
            <a:off x="2082018" y="0"/>
            <a:ext cx="8215533" cy="67524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9278" y="264941"/>
            <a:ext cx="11317564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Разгадайте ребус</a:t>
            </a:r>
          </a:p>
          <a:p>
            <a:pPr algn="ctr">
              <a:spcAft>
                <a:spcPts val="0"/>
              </a:spcAf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45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25261" y="4485248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51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5926" y="636060"/>
            <a:ext cx="10677378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Укажите ряд, в котором все имена существительные собственные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мама, бабушка, отец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(река) Дунай, (улица) Весенняя, (спектакль) «Алые паруса»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(газета) «Сад», Москва, улица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Николай Петрович, Пушкин, дно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81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5926" y="636060"/>
            <a:ext cx="10677378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Укажите ряд, в котором все имена существительные собственные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мама, бабушка, отец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(река) Дунай, (улица) Весенняя, (спектакль) «Алые паруса»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(газета) «Сад», Москва, улица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Николай Петрович, Пушкин, дно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623010"/>
              </p:ext>
            </p:extLst>
          </p:nvPr>
        </p:nvGraphicFramePr>
        <p:xfrm>
          <a:off x="810065" y="919590"/>
          <a:ext cx="10515600" cy="4591050"/>
        </p:xfrm>
        <a:graphic>
          <a:graphicData uri="http://schemas.openxmlformats.org/drawingml/2006/table">
            <a:tbl>
              <a:tblPr/>
              <a:tblGrid>
                <a:gridCol w="2821983">
                  <a:extLst>
                    <a:ext uri="{9D8B030D-6E8A-4147-A177-3AD203B41FA5}">
                      <a16:colId xmlns:a16="http://schemas.microsoft.com/office/drawing/2014/main" val="2758425800"/>
                    </a:ext>
                  </a:extLst>
                </a:gridCol>
                <a:gridCol w="2821983">
                  <a:extLst>
                    <a:ext uri="{9D8B030D-6E8A-4147-A177-3AD203B41FA5}">
                      <a16:colId xmlns:a16="http://schemas.microsoft.com/office/drawing/2014/main" val="1292682974"/>
                    </a:ext>
                  </a:extLst>
                </a:gridCol>
                <a:gridCol w="4871634">
                  <a:extLst>
                    <a:ext uri="{9D8B030D-6E8A-4147-A177-3AD203B41FA5}">
                      <a16:colId xmlns:a16="http://schemas.microsoft.com/office/drawing/2014/main" val="16355213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Одушевленные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Неодушевленные</a:t>
                      </a: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722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КТО?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ЧТО?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94347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обозначает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ОБОЗНАЧАЮТ НАЗВАНИЯ ПРЕДМЕТОВ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1118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ЖИВОЙ ПРИРОДЫ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НЕЖИВОЙ ПРИРОДЫ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609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Формула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</a:t>
                      </a: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(во МН.ЧИСЛЕ)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</a:t>
                      </a: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(во МН.ЧИСЛЕ)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561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ученики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учеников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учеников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столы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столов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столы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248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124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96418" y="4512213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0218" y="5481710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5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507" y="540156"/>
            <a:ext cx="105132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Укажите ряд, в котором перечислены только одушевленные имена существительные: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моряки, царю, динозавр, студентами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дерево, города, кинофильмом, друг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календарь, мостики, мальчишками, лето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каникулы, соревнования, следы, рыбки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9937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507" y="540156"/>
            <a:ext cx="105132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Укажите ряд, в котором перечислены только одушевленные имена существительные: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а) моряки, царю, динозавр, студентами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дерево, города, кинофильмом, друг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календарь, мостики, мальчишками, лето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каникулы, соревнования, следы, рыбки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839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799588"/>
              </p:ext>
            </p:extLst>
          </p:nvPr>
        </p:nvGraphicFramePr>
        <p:xfrm>
          <a:off x="717450" y="410176"/>
          <a:ext cx="1086026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052">
                  <a:extLst>
                    <a:ext uri="{9D8B030D-6E8A-4147-A177-3AD203B41FA5}">
                      <a16:colId xmlns:a16="http://schemas.microsoft.com/office/drawing/2014/main" val="3958743923"/>
                    </a:ext>
                  </a:extLst>
                </a:gridCol>
                <a:gridCol w="2172052">
                  <a:extLst>
                    <a:ext uri="{9D8B030D-6E8A-4147-A177-3AD203B41FA5}">
                      <a16:colId xmlns:a16="http://schemas.microsoft.com/office/drawing/2014/main" val="3691918614"/>
                    </a:ext>
                  </a:extLst>
                </a:gridCol>
                <a:gridCol w="2172052">
                  <a:extLst>
                    <a:ext uri="{9D8B030D-6E8A-4147-A177-3AD203B41FA5}">
                      <a16:colId xmlns:a16="http://schemas.microsoft.com/office/drawing/2014/main" val="2880213957"/>
                    </a:ext>
                  </a:extLst>
                </a:gridCol>
                <a:gridCol w="4344104">
                  <a:extLst>
                    <a:ext uri="{9D8B030D-6E8A-4147-A177-3AD203B41FA5}">
                      <a16:colId xmlns:a16="http://schemas.microsoft.com/office/drawing/2014/main" val="2402493867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 имен существительных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571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Мужской род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Женский род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род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род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19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 мой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моя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Оно мое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с окончанием –а, -я 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называющие качества людей, относятся к мужскому роду, если обозначают лиц мужского пола, или к женскому роду, если обозначают лиц женского поло, например: такой задира Андрюша, такая задира Таня.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461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мальчик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мама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яблоко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море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плакса, ябеда,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задира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обжора,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забияка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60938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 у имен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существительных определяется только в единственном числе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 существительных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общего рода определяется по контексту.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такая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неряха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ж.р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.)!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 такой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неряха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.)!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598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5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1194" y="4456719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194" y="5481709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5082" y="4456719"/>
            <a:ext cx="2827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 (мужской/ женский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средний/общий)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355" y="497953"/>
            <a:ext cx="108649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3.Укажите род имени существительного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растяпа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молодежь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повидло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непоседа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рельс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755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7"/>
          <a:stretch/>
        </p:blipFill>
        <p:spPr>
          <a:xfrm>
            <a:off x="2082018" y="0"/>
            <a:ext cx="8215533" cy="67524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9278" y="264941"/>
            <a:ext cx="11317564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Разгадайте ребус</a:t>
            </a:r>
          </a:p>
          <a:p>
            <a:pPr algn="ctr">
              <a:spcAft>
                <a:spcPts val="0"/>
              </a:spcAf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314" y="3376246"/>
            <a:ext cx="3467686" cy="346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1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355" y="497953"/>
            <a:ext cx="108649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3.Укажите род имени существительного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растяпа –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общий род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молодежь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женский род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повидло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род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непоседа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общий род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рельс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мужской род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969375"/>
              </p:ext>
            </p:extLst>
          </p:nvPr>
        </p:nvGraphicFramePr>
        <p:xfrm>
          <a:off x="838200" y="816562"/>
          <a:ext cx="10690511" cy="5880580"/>
        </p:xfrm>
        <a:graphic>
          <a:graphicData uri="http://schemas.openxmlformats.org/drawingml/2006/table">
            <a:tbl>
              <a:tblPr/>
              <a:tblGrid>
                <a:gridCol w="2304629">
                  <a:extLst>
                    <a:ext uri="{9D8B030D-6E8A-4147-A177-3AD203B41FA5}">
                      <a16:colId xmlns:a16="http://schemas.microsoft.com/office/drawing/2014/main" val="1225162157"/>
                    </a:ext>
                  </a:extLst>
                </a:gridCol>
                <a:gridCol w="5941062">
                  <a:extLst>
                    <a:ext uri="{9D8B030D-6E8A-4147-A177-3AD203B41FA5}">
                      <a16:colId xmlns:a16="http://schemas.microsoft.com/office/drawing/2014/main" val="1717006906"/>
                    </a:ext>
                  </a:extLst>
                </a:gridCol>
                <a:gridCol w="2444820">
                  <a:extLst>
                    <a:ext uri="{9D8B030D-6E8A-4147-A177-3AD203B41FA5}">
                      <a16:colId xmlns:a16="http://schemas.microsoft.com/office/drawing/2014/main" val="644921238"/>
                    </a:ext>
                  </a:extLst>
                </a:gridCol>
              </a:tblGrid>
              <a:tr h="409512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1-е склонение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мужского, женского и общего рода с окончаниями </a:t>
                      </a: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–а, -я</a:t>
                      </a: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 И. п. ед.ч.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земля, 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092530"/>
                  </a:ext>
                </a:extLst>
              </a:tr>
              <a:tr h="709529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2-е склонение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мужского рода с нулевым окончанием в И. п. ед. ч.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имена существительные среднего рода с окончаниями 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–о, -е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 И. п. ед. ч.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портрет, стол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окно, поле, солнце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587534"/>
                  </a:ext>
                </a:extLst>
              </a:tr>
              <a:tr h="551856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3-е склонение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существительные женского рода с основой на мягкий согласный и на шипящий с нулевым окончанием в И. п. ед. ч.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мышь, степь, зелень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03197"/>
                  </a:ext>
                </a:extLst>
              </a:tr>
              <a:tr h="709529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Разносклоняемые имена существительные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 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имён  существительных среднего рода на 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бремя, время, вымя, знамя, имя, пламя, племя, семя, темя, стремя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 имена существительные 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путь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638762"/>
                  </a:ext>
                </a:extLst>
              </a:tr>
              <a:tr h="867202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Несклоняемые имена существительные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нарицательные и собственные существительные иноязычного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происхождения с конечными гласными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о, е, и, у, ю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 с конечным ударным 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а;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 русские, белорусские, украинские фамилии на 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–о, -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ых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-их;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 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сложносокращённые слова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кофе, киви, Сочи, Баку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Черных, Петренко, Седых, Шевченко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МГУ, ООН, СНГ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127" marR="59127" marT="39418" marB="3941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553188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838199" y="112542"/>
            <a:ext cx="10690511" cy="816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Склонение имен существительных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3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1194" y="4456719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194" y="5481709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5082" y="4456719"/>
            <a:ext cx="2827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 (мужской/ женский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средний/общий)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99826" y="5204710"/>
            <a:ext cx="267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клонение (1/ 2/ 3/ разносклоняемое/ несклоняемое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99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1914" y="558580"/>
            <a:ext cx="102881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4.Укажите склонение имени существительного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мама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пальто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рожь –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афе –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ченик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путь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1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1914" y="558580"/>
            <a:ext cx="80373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4.Укажите склонение имени существительного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мама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 склонение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пальто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склонение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разносклоняемое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рожь 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склонение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афе 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несклоняемое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ченик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склонение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путь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склонение</a:t>
            </a:r>
          </a:p>
          <a:p>
            <a:pPr algn="ctr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117" y="1012875"/>
            <a:ext cx="4199206" cy="419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1914" y="558580"/>
            <a:ext cx="102881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4.Укажите склонение имени существительного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мама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склонение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пальто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несклоняемое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разносклоняемое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рожь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склонение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афе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несклоняемое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ченик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склонение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путь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разносклоняемое</a:t>
            </a:r>
          </a:p>
          <a:p>
            <a:pPr algn="ctr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63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825483"/>
              </p:ext>
            </p:extLst>
          </p:nvPr>
        </p:nvGraphicFramePr>
        <p:xfrm>
          <a:off x="548640" y="227297"/>
          <a:ext cx="11296356" cy="637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12">
                  <a:extLst>
                    <a:ext uri="{9D8B030D-6E8A-4147-A177-3AD203B41FA5}">
                      <a16:colId xmlns:a16="http://schemas.microsoft.com/office/drawing/2014/main" val="858797132"/>
                    </a:ext>
                  </a:extLst>
                </a:gridCol>
                <a:gridCol w="1842868">
                  <a:extLst>
                    <a:ext uri="{9D8B030D-6E8A-4147-A177-3AD203B41FA5}">
                      <a16:colId xmlns:a16="http://schemas.microsoft.com/office/drawing/2014/main" val="1275816151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107090420"/>
                    </a:ext>
                  </a:extLst>
                </a:gridCol>
                <a:gridCol w="3432516">
                  <a:extLst>
                    <a:ext uri="{9D8B030D-6E8A-4147-A177-3AD203B41FA5}">
                      <a16:colId xmlns:a16="http://schemas.microsoft.com/office/drawing/2014/main" val="242841882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имени существительного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55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единственное число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множественное число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969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предмет: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книга, лицо, нора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 предметов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 или больше): книги, лица, норы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Название группы предметов: листва , мошкара, посуда.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группы людей: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молодежь, человечество, детвора.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Название веществ: кофе, золото, лён, масло, молоко, нефть.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качества или признака: синева, смелость, темнота, сила.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Название действий или состояния: чтение, беготня, косьба, стрельба.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Географические названия: Россия, Нил, Екатеринбург, Франция.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Названия веществ: дрожжи, румяна, чернила.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Названия игр, действий, процессов: жмурки, шахматы, шашки.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Названия парных предметов: ножницы, брюки, очки.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Названия природных явлений, отрезков времени: заморозки, сумерки, каникулы.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имена существительные: Альпы, Карпаты.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531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45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1194" y="4456719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194" y="5481709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5082" y="4456719"/>
            <a:ext cx="2827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 (мужской/ женский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средний/общий)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99826" y="5204710"/>
            <a:ext cx="267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клонение (1/ 2/ 3/ разносклоняемое/ несклоняемое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4797" y="2542120"/>
            <a:ext cx="176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2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4117" y="624563"/>
            <a:ext cx="104710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Укажите ряд имен существительных, которые имеют форму только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единственного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числа: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а)человечество, молоко, погода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б)столы, карандаш, город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лыжи, вагоны, варежки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герои, сапоги, ножницы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9770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4117" y="624563"/>
            <a:ext cx="104710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Укажите ряд имен существительных, которые имеют форму только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единственного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числа: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а)человечество, молоко, погода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б)столы, карандаш, город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лыжи, вагоны, варежки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герои, сапоги, ножницы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34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965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Падеж имени существительного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99456"/>
              </p:ext>
            </p:extLst>
          </p:nvPr>
        </p:nvGraphicFramePr>
        <p:xfrm>
          <a:off x="412652" y="4799862"/>
          <a:ext cx="5608320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1147">
                  <a:extLst>
                    <a:ext uri="{9D8B030D-6E8A-4147-A177-3AD203B41FA5}">
                      <a16:colId xmlns:a16="http://schemas.microsoft.com/office/drawing/2014/main" val="2402876416"/>
                    </a:ext>
                  </a:extLst>
                </a:gridCol>
                <a:gridCol w="3557173">
                  <a:extLst>
                    <a:ext uri="{9D8B030D-6E8A-4147-A177-3AD203B41FA5}">
                      <a16:colId xmlns:a16="http://schemas.microsoft.com/office/drawing/2014/main" val="27233841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падежи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предлоги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925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Именительный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077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Родительный 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у, от, до, из, с, без,  около, вокруг, для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443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Дательный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к, по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540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Винительный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в, на, за, под, через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84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Творительный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за, перед, над, под, с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924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предложный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о, об, в, во, 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4212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710289" y="759655"/>
            <a:ext cx="5205046" cy="224676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определения падежа надо: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-Найти слово, от которого зависит существительное.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Задать вопрос к существительному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-По вопросу определить падеж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622592"/>
              </p:ext>
            </p:extLst>
          </p:nvPr>
        </p:nvGraphicFramePr>
        <p:xfrm>
          <a:off x="412652" y="759655"/>
          <a:ext cx="5608320" cy="39138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113">
                  <a:extLst>
                    <a:ext uri="{9D8B030D-6E8A-4147-A177-3AD203B41FA5}">
                      <a16:colId xmlns:a16="http://schemas.microsoft.com/office/drawing/2014/main" val="3207776101"/>
                    </a:ext>
                  </a:extLst>
                </a:gridCol>
                <a:gridCol w="1207001">
                  <a:extLst>
                    <a:ext uri="{9D8B030D-6E8A-4147-A177-3AD203B41FA5}">
                      <a16:colId xmlns:a16="http://schemas.microsoft.com/office/drawing/2014/main" val="856132866"/>
                    </a:ext>
                  </a:extLst>
                </a:gridCol>
                <a:gridCol w="1318603">
                  <a:extLst>
                    <a:ext uri="{9D8B030D-6E8A-4147-A177-3AD203B41FA5}">
                      <a16:colId xmlns:a16="http://schemas.microsoft.com/office/drawing/2014/main" val="3744472055"/>
                    </a:ext>
                  </a:extLst>
                </a:gridCol>
                <a:gridCol w="1318603">
                  <a:extLst>
                    <a:ext uri="{9D8B030D-6E8A-4147-A177-3AD203B41FA5}">
                      <a16:colId xmlns:a16="http://schemas.microsoft.com/office/drawing/2014/main" val="822789605"/>
                    </a:ext>
                  </a:extLst>
                </a:gridCol>
              </a:tblGrid>
              <a:tr h="256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падежи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вспомогательное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косвенные падежи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944630"/>
                  </a:ext>
                </a:extLst>
              </a:tr>
              <a:tr h="3665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Именительный  падеж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кто?  что?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9169167"/>
                  </a:ext>
                </a:extLst>
              </a:tr>
              <a:tr h="329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Родительный  падеж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кого?  чего?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косвенные падежи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333937"/>
                  </a:ext>
                </a:extLst>
              </a:tr>
              <a:tr h="329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Дательный падеж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кому?  чему?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873540"/>
                  </a:ext>
                </a:extLst>
              </a:tr>
              <a:tr h="329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Винительный падеж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вижу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кого?  что?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7132"/>
                  </a:ext>
                </a:extLst>
              </a:tr>
              <a:tr h="329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Творительный падеж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любуюсь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кем?  чем?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000820"/>
                  </a:ext>
                </a:extLst>
              </a:tr>
              <a:tr h="329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Предложный падеж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говорю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ком?    о чём?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032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901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1194" y="4456719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194" y="5481709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5082" y="4456719"/>
            <a:ext cx="2827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 (мужской/ женский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средний/общий)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99826" y="5204710"/>
            <a:ext cx="267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клонение (1/ 2/ 3/ разносклоняемое/ несклоняемое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4797" y="2542120"/>
            <a:ext cx="176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9826" y="2629790"/>
            <a:ext cx="176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падеж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9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0672" y="737104"/>
            <a:ext cx="103538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Укажите ряд, в котором перечислены существительные только в косвенных падежах: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о пенале, тетрадь, портфелем</a:t>
            </a: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скрипка, к роялю, на флейте</a:t>
            </a: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художник, кисть, холст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по дороге, к лесу, поляной</a:t>
            </a:r>
          </a:p>
        </p:txBody>
      </p:sp>
    </p:spTree>
    <p:extLst>
      <p:ext uri="{BB962C8B-B14F-4D97-AF65-F5344CB8AC3E}">
        <p14:creationId xmlns:p14="http://schemas.microsoft.com/office/powerpoint/2010/main" val="333616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0672" y="737104"/>
            <a:ext cx="103538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Укажите ряд, в котором перечислены существительные только в косвенных падежах: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о пенале, тетрадь, портфелем</a:t>
            </a: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скрипка, к роялю, на флейте</a:t>
            </a: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художник, кисть, холст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г) по дороге, к лесу, поляной</a:t>
            </a:r>
          </a:p>
        </p:txBody>
      </p:sp>
    </p:spTree>
    <p:extLst>
      <p:ext uri="{BB962C8B-B14F-4D97-AF65-F5344CB8AC3E}">
        <p14:creationId xmlns:p14="http://schemas.microsoft.com/office/powerpoint/2010/main" val="418510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42982"/>
              </p:ext>
            </p:extLst>
          </p:nvPr>
        </p:nvGraphicFramePr>
        <p:xfrm>
          <a:off x="1392702" y="1193742"/>
          <a:ext cx="9706707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362">
                  <a:extLst>
                    <a:ext uri="{9D8B030D-6E8A-4147-A177-3AD203B41FA5}">
                      <a16:colId xmlns:a16="http://schemas.microsoft.com/office/drawing/2014/main" val="1215980749"/>
                    </a:ext>
                  </a:extLst>
                </a:gridCol>
                <a:gridCol w="2954733">
                  <a:extLst>
                    <a:ext uri="{9D8B030D-6E8A-4147-A177-3AD203B41FA5}">
                      <a16:colId xmlns:a16="http://schemas.microsoft.com/office/drawing/2014/main" val="129700504"/>
                    </a:ext>
                  </a:extLst>
                </a:gridCol>
                <a:gridCol w="4008612">
                  <a:extLst>
                    <a:ext uri="{9D8B030D-6E8A-4147-A177-3AD203B41FA5}">
                      <a16:colId xmlns:a16="http://schemas.microsoft.com/office/drawing/2014/main" val="3012989295"/>
                    </a:ext>
                  </a:extLst>
                </a:gridCol>
              </a:tblGrid>
              <a:tr h="31758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Член предложения</a:t>
                      </a:r>
                      <a:endParaRPr lang="ru-RU" sz="24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451328"/>
                  </a:ext>
                </a:extLst>
              </a:tr>
              <a:tr h="317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u="sng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Подлежащее</a:t>
                      </a:r>
                      <a:endParaRPr lang="ru-RU" sz="24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Кто? Что?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u="sng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 </a:t>
                      </a: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вышел во двор.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246101"/>
                  </a:ext>
                </a:extLst>
              </a:tr>
              <a:tr h="499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u="sng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Сказуемое  </a:t>
                      </a:r>
                      <a:endParaRPr lang="ru-RU" sz="24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такое? Кто такой?</a:t>
                      </a:r>
                      <a:endParaRPr lang="ru-RU" sz="24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u="sng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огромная </a:t>
                      </a:r>
                      <a:r>
                        <a:rPr lang="ru-RU" sz="2400" u="sng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страна</a:t>
                      </a: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177165"/>
                  </a:ext>
                </a:extLst>
              </a:tr>
              <a:tr h="12992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- - - - - - - - 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п.  Кого? Чего?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Д.п.  Кому? Чему?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В.п.  Кого? Что?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Т.п.   Кем? Чем?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П.п.  О ком? О чём?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увидел кота.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- - - -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53165"/>
                  </a:ext>
                </a:extLst>
              </a:tr>
              <a:tr h="635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. - . - . - . - . - . 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Где? Куда? Откуда?</a:t>
                      </a:r>
                      <a:endParaRPr lang="ru-RU" sz="24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гуляли в саду.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-.-.-.</a:t>
                      </a:r>
                      <a:endParaRPr lang="ru-RU" sz="24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061919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988256" y="253219"/>
            <a:ext cx="10515600" cy="75965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Синтаксическая роль  имени существительного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75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97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1194" y="4456719"/>
            <a:ext cx="176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обственное/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194" y="5481709"/>
            <a:ext cx="191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душевленное/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неодушевленное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5082" y="4456719"/>
            <a:ext cx="2827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 (мужской/ женский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средний/общий)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99826" y="5204710"/>
            <a:ext cx="267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клонение (1/ 2/ 3/ разносклоняемое/ несклоняемое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4797" y="2542120"/>
            <a:ext cx="176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9826" y="2629790"/>
            <a:ext cx="176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падеж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96959" y="5204710"/>
            <a:ext cx="1760806" cy="14773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_   _   _   _   _   _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_   .   _   .   _   .   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91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39" y="650520"/>
            <a:ext cx="103585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Каким членом предложения является выделенное слово в предложении: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Люблю 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грозу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в начале мая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»?</a:t>
            </a:r>
          </a:p>
          <a:p>
            <a:pPr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Выберите один правильный вариант ответа.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дополнение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обстоятельство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подлежащее                  определение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5944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39" y="650520"/>
            <a:ext cx="103585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Каким членом предложения является выделенное слово в предложении: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Люблю 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грозу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в начале мая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»?</a:t>
            </a:r>
          </a:p>
          <a:p>
            <a:pPr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Выберите один правильный вариант ответа.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дополнение 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обстоятельство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подлежащее                  определение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8694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495322"/>
              </p:ext>
            </p:extLst>
          </p:nvPr>
        </p:nvGraphicFramePr>
        <p:xfrm>
          <a:off x="578221" y="403411"/>
          <a:ext cx="10905566" cy="5394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452783">
                  <a:extLst>
                    <a:ext uri="{9D8B030D-6E8A-4147-A177-3AD203B41FA5}">
                      <a16:colId xmlns:a16="http://schemas.microsoft.com/office/drawing/2014/main" val="222083822"/>
                    </a:ext>
                  </a:extLst>
                </a:gridCol>
                <a:gridCol w="5452783">
                  <a:extLst>
                    <a:ext uri="{9D8B030D-6E8A-4147-A177-3AD203B41FA5}">
                      <a16:colId xmlns:a16="http://schemas.microsoft.com/office/drawing/2014/main" val="207078308"/>
                    </a:ext>
                  </a:extLst>
                </a:gridCol>
              </a:tblGrid>
              <a:tr h="31057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имени существительного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53722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обозначает предмет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5348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отвечает на вопросы: КТО? ЧТО?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84470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начальная форма (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именительный падеж единственного числа)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7902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Морфологические признаки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603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Постоянные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Непостоянные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644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собственное/нарицательное 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960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одушевленное/неодушевленное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падеж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52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род: мужской, женский, средний, общий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118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склонение: 1, 2, 3,разносклоняемое, несклоняемое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24550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Синтаксическая роль (каким членом предложения является)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51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5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2708" y="316248"/>
            <a:ext cx="57677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Роботы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игрушки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Первые роботы-игрушки появились в XIX веке. Иметь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игрушку(3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которая обладает разумом и ведет себя как живая, — мечта многих поколений детей.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26215" y="5103674"/>
            <a:ext cx="4389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/>
              <a:t>Японские </a:t>
            </a:r>
            <a:r>
              <a:rPr lang="ru-RU" sz="1600" i="1" dirty="0" err="1" smtClean="0"/>
              <a:t>Робби</a:t>
            </a:r>
            <a:r>
              <a:rPr lang="ru-RU" sz="1600" i="1" dirty="0" smtClean="0"/>
              <a:t> (в центре), </a:t>
            </a:r>
            <a:r>
              <a:rPr lang="ru-RU" sz="1600" i="1" dirty="0" err="1" smtClean="0"/>
              <a:t>Mr</a:t>
            </a:r>
            <a:r>
              <a:rPr lang="ru-RU" sz="1600" i="1" dirty="0" smtClean="0"/>
              <a:t>. </a:t>
            </a:r>
            <a:r>
              <a:rPr lang="ru-RU" sz="1600" i="1" dirty="0" err="1" smtClean="0"/>
              <a:t>Robot</a:t>
            </a:r>
            <a:r>
              <a:rPr lang="ru-RU" sz="1600" i="1" dirty="0" smtClean="0"/>
              <a:t> (слева) и немецкий </a:t>
            </a:r>
            <a:r>
              <a:rPr lang="ru-RU" sz="1600" i="1" dirty="0" err="1" smtClean="0"/>
              <a:t>Robot</a:t>
            </a:r>
            <a:r>
              <a:rPr lang="ru-RU" sz="1600" i="1" dirty="0" smtClean="0"/>
              <a:t> st1. Эти классические игрушки 1950-х годов не обладали сложными функциями, но по меркам своего времени были инновационными</a:t>
            </a:r>
            <a:endParaRPr lang="ru-RU" sz="1600" dirty="0"/>
          </a:p>
        </p:txBody>
      </p:sp>
      <p:pic>
        <p:nvPicPr>
          <p:cNvPr id="1026" name="Picture 2" descr="C:\Users\VZabotkina\Desktop\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084" y="265382"/>
            <a:ext cx="4171950" cy="4667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814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989" y="122687"/>
            <a:ext cx="112731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«Морфологический разбор имени существительного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0989" y="1687028"/>
            <a:ext cx="11273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 урока: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7529" y="2574260"/>
            <a:ext cx="108428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Слова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-"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помощники":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Повторим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              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Изучим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                   </a:t>
            </a:r>
            <a:endParaRPr lang="ru-RU" sz="3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  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8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016" y="2606761"/>
            <a:ext cx="4154984" cy="41549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4060" y="529269"/>
            <a:ext cx="83843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 слова   игрушку (3)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1.Игрушку – сущ. (обозначает предмет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(что?)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игрушку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балл)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Н.Ф. - игрушка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балл)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2.Пост.: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нариц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неодуш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ж.р., 1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 балла)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в ед.ч.,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 балла)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3.Иметь (что?)  игрушку (дополнение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балл)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 – 9 баллов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0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1822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 - 15 – 16 баллов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 - 12 – 14 баллов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 -  8 – 11 баллов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 -  0-7 баллов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82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9441" y="874947"/>
            <a:ext cx="112731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«Морфологический разбор имени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существительного</a:t>
            </a:r>
          </a:p>
          <a:p>
            <a:pPr algn="ctr">
              <a:spcAft>
                <a:spcPts val="0"/>
              </a:spcAft>
            </a:pP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9441" y="2682444"/>
            <a:ext cx="112731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урока: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Повторение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морфологических признаков имени существительного.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морфологического разбора имени существительного.</a:t>
            </a:r>
          </a:p>
          <a:p>
            <a:pPr>
              <a:spcAft>
                <a:spcPts val="0"/>
              </a:spcAft>
            </a:pP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3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tatic.mk.ru/upload/entities/2021/12/29/15/photoreportsImages/detailPicture/96/3b/3d/b3/e28cc47186c69bb44c2d4e11d5eaadc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67"/>
          <a:stretch/>
        </p:blipFill>
        <p:spPr bwMode="auto">
          <a:xfrm>
            <a:off x="7605540" y="791469"/>
            <a:ext cx="4155050" cy="424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VZabotkina\Desktop\deda-moroza-snaruz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35" y="792401"/>
            <a:ext cx="6652847" cy="421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217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2762" y="120304"/>
            <a:ext cx="108227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3. Экскурсионная зона «Тропа сказок».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попасть в резной терем доброго Дедушки Мороза, нужно пройти через волшебный лес. А ведёт через прекрасный сосновый бор Тропа сказок. Вход на тропу – через специальные деревянные ворота, перед которыми вывешены стихотворные правила, призывающие «соблюдать чистоту и беречь красоту».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Идти по тропе можно только в одну сторону: от ворот к терему. На пути юных путешественников ждут удивительные встречи с ожившими сказочными персонажами. Баба Яга мучает гостей сложными загадками. Паук обещает съесть тех, кто заденет сплетённую им паутину, через которую необходимо пробраться.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Мудрая Сова живёт у Дуба желаний и дружит с Котом Учёным. Серый Волк обучает спортивной ходьбе и приглашает поиграть 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шишкобол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 Михайло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Потапычем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надо станцевать. На поляне, где у костра греются Двенадцать Братьев-месяцев, можно загадать желание.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 тропе множество симпатичных деревянных скульптур, волшебный колодец, дающий силу, чудо-печка, где дети с удовольствием греют руки, дом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чудотворные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сани. Дотронешься до них – победишь свою лень. А ещё есть испытания для добрых молодцев и весёлая тропинка здоровья.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389" y="4546145"/>
            <a:ext cx="109001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утверждения, которые не соответствуют информации из текста 3. Запишите номера всех верных ответов.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Ходить по Тропе сказок можно в разных направлениях в зависимости от желания посетителей.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Мудрая Сова дружит с Котом Учёным.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Тропе сказок есть весёлая тропинка здоровья.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дотронуться до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саней, исполнятся все твои желания.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___________________________.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98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2762" y="120304"/>
            <a:ext cx="108227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3. Экскурсионная зона «Тропа сказок».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попасть в резной терем доброго Дедушки Мороза, нужно пройти через волшебный лес. А ведёт через прекрасный сосновый бор Тропа сказок. Вход на тропу – через специальные деревянные ворота, перед которыми вывешены стихотворные правила, призывающие «соблюдать чистоту и беречь красоту».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Идти по тропе можно только в одну сторону: от ворот к терему. На пути юных путешественников ждут удивительные встречи с ожившими сказочными персонажами. Баба Яга мучает гостей сложными загадками. Паук обещает съесть тех, кто заденет сплетённую им паутину, через которую необходимо пробраться.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Мудрая Сова живёт у Дуба желаний и дружит с Котом Учёным. Серый Волк обучает спортивной ходьбе и приглашает поиграть 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шишкобол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 Михайло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Потапычем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надо станцевать. На поляне, где у костра греются Двенадцать Братьев-месяцев, можно загадать желание.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 тропе множество симпатичных деревянных скульптур, волшебный колодец, дающий силу, чудо-печка, где дети с удовольствием греют руки, дом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чудотворные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сани. Дотронешься до них – победишь свою лень. А ещё есть испытания для добрых молодцев и весёлая тропинка здоровья.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389" y="4546145"/>
            <a:ext cx="109001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утверждения, которые не соответствуют информации из текста 3. Запишите номера всех верных ответов. </a:t>
            </a:r>
          </a:p>
          <a:p>
            <a:pPr marL="457200" indent="-457200" algn="just">
              <a:buAutoNum type="arabicParenR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Ходить по Тропе сказок можно в разных направлениях в зависимости от желания посетителей.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Мудрая Сова дружит с Котом Учёным. </a:t>
            </a:r>
          </a:p>
          <a:p>
            <a:pPr marL="457200" indent="-45720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Тропе сказок есть весёлая тропинка здоровья. </a:t>
            </a:r>
          </a:p>
          <a:p>
            <a:pPr marL="457200" indent="-457200" algn="just">
              <a:buAutoNum type="arabicParenR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дотронуться до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Емелиных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саней, исполнятся все твои желания.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1, 4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22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key-ms.ru/wp-content/uploads/6/3/2/632155db4fd6ef60cbc4f7e3eff71b4b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31" y="0"/>
            <a:ext cx="91320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123" y="115948"/>
            <a:ext cx="28958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рассмотрите карту «Тропы сказок». Отметьте на карте цифрами: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входные деревянные ворота;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сани;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волшебный колодец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костёр, где сидят Двенадцать Братьев-месяцев;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волшебные сундучки.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61886" y="6086008"/>
            <a:ext cx="66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00135" y="3244334"/>
            <a:ext cx="634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5732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key-ms.ru/wp-content/uploads/6/3/2/632155db4fd6ef60cbc4f7e3eff71b4b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660" y="0"/>
            <a:ext cx="918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123" y="115948"/>
            <a:ext cx="2895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рассмотрите карту Тропы сказок. Отметьте на карте цифрами: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входные деревянные ворота;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Емелины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сани;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волшебный колодец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костёр, где сидят Двенадцать Братьев-месяцев;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волшебные сундучки.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61886" y="6086008"/>
            <a:ext cx="66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00135" y="3244334"/>
            <a:ext cx="634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34279" y="6270674"/>
            <a:ext cx="66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59022" y="2749341"/>
            <a:ext cx="857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64037" y="2085717"/>
            <a:ext cx="436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9083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66091" y="1831057"/>
            <a:ext cx="1011467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тр. 51-52 (повторить морфологический разбор имени существительного),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выполнить морфологический разбор 3 любых имен существительных (по выбору обучающегося) из текста 3 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Zabotkina\Desktop\37f032c1e34fae221dfd20910d781a4d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5425" y="0"/>
            <a:ext cx="9027209" cy="6782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989" y="122687"/>
            <a:ext cx="112731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«Морфологический разбор имени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существительного</a:t>
            </a:r>
          </a:p>
          <a:p>
            <a:pPr algn="ctr">
              <a:spcAft>
                <a:spcPts val="0"/>
              </a:spcAft>
            </a:pP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0989" y="2246345"/>
            <a:ext cx="112731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урока: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Повторение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морфологических признаков имени существительного.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морфологического разбора имени существительного.</a:t>
            </a:r>
          </a:p>
          <a:p>
            <a:pPr>
              <a:spcAft>
                <a:spcPts val="0"/>
              </a:spcAft>
            </a:pP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4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054" y="0"/>
            <a:ext cx="6858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42" y="0"/>
            <a:ext cx="8886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3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1425" y="782487"/>
            <a:ext cx="21612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Имя друга 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0877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5118" y="337839"/>
            <a:ext cx="53519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имени существительного 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обозначает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форму (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именительный падеж единственного числа)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следующие морфологические признаки: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постоянные: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*собственное/нарицательное;</a:t>
            </a:r>
          </a:p>
          <a:p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*одушевленное/неодушевленное;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*род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мужской, женский,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средний, общий;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*склонение (1, 2, 3, разносклоняемое, несклоняемое);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непостоянные: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*число;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*падеж.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Синтаксическая роль (каким членом предложения является).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716029"/>
              </p:ext>
            </p:extLst>
          </p:nvPr>
        </p:nvGraphicFramePr>
        <p:xfrm>
          <a:off x="6212541" y="337839"/>
          <a:ext cx="5554133" cy="5090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93777">
                  <a:extLst>
                    <a:ext uri="{9D8B030D-6E8A-4147-A177-3AD203B41FA5}">
                      <a16:colId xmlns:a16="http://schemas.microsoft.com/office/drawing/2014/main" val="3152053978"/>
                    </a:ext>
                  </a:extLst>
                </a:gridCol>
                <a:gridCol w="1560356">
                  <a:extLst>
                    <a:ext uri="{9D8B030D-6E8A-4147-A177-3AD203B41FA5}">
                      <a16:colId xmlns:a16="http://schemas.microsoft.com/office/drawing/2014/main" val="226427804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Маршрутный лист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079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баллов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306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Собственные/нарицательные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имена существительные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164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Одушевленные/неодушевленные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имена существительные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821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 имени существительного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646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Склонение имени существительного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2293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Падеж имени существительного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147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имени существительного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230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Синтаксическая роль имени существительного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00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25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0160" y="-28135"/>
            <a:ext cx="10297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имени существительного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*обозначает предмет;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*отвечает на вопросы: КТО? ЧТО?;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*имеет начальную форму (именительный падеж единственного числа);</a:t>
            </a:r>
          </a:p>
        </p:txBody>
      </p:sp>
    </p:spTree>
    <p:extLst>
      <p:ext uri="{BB962C8B-B14F-4D97-AF65-F5344CB8AC3E}">
        <p14:creationId xmlns:p14="http://schemas.microsoft.com/office/powerpoint/2010/main" val="106036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502704"/>
              </p:ext>
            </p:extLst>
          </p:nvPr>
        </p:nvGraphicFramePr>
        <p:xfrm>
          <a:off x="633046" y="269240"/>
          <a:ext cx="11029072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4536">
                  <a:extLst>
                    <a:ext uri="{9D8B030D-6E8A-4147-A177-3AD203B41FA5}">
                      <a16:colId xmlns:a16="http://schemas.microsoft.com/office/drawing/2014/main" val="4083402505"/>
                    </a:ext>
                  </a:extLst>
                </a:gridCol>
                <a:gridCol w="5514536">
                  <a:extLst>
                    <a:ext uri="{9D8B030D-6E8A-4147-A177-3AD203B41FA5}">
                      <a16:colId xmlns:a16="http://schemas.microsoft.com/office/drawing/2014/main" val="6748229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Собственные имена существительные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Нарицательные имена существительные 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826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обозначают отдельные предметы или явления, выделяя их из ряда однородных. К ним относятся: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Имена, фамилии, отчества, прозвища людей.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Клички животных.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государств, городов, районов и других административных единиц.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географических объектов.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астрономических объектов.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праздников.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предприятий, организаций, магазинов.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Названия литературных произведений, фильмов, песен.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обозначают общие названия для ряда однородных предметов или явлений. О любой кошке мы говорим: это кошка.</a:t>
                      </a:r>
                    </a:p>
                    <a:p>
                      <a:endParaRPr lang="ru-RU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Школа,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книга.</a:t>
                      </a:r>
                      <a:endParaRPr lang="ru-RU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90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Собственные существительные пишутся с прописной (большой) буквы.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758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9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13264</TotalTime>
  <Words>2953</Words>
  <Application>Microsoft Office PowerPoint</Application>
  <PresentationFormat>Широкоэкранный</PresentationFormat>
  <Paragraphs>440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7" baseType="lpstr">
      <vt:lpstr>Arial Unicode MS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Падеж имени существительного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  «5» - 15 – 16 баллов «4» - 12 – 14 баллов «3» -  8 – 11 баллов «2» -  0-7 баллов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125</cp:revision>
  <dcterms:created xsi:type="dcterms:W3CDTF">2024-02-24T18:19:09Z</dcterms:created>
  <dcterms:modified xsi:type="dcterms:W3CDTF">2024-03-10T16:57:36Z</dcterms:modified>
</cp:coreProperties>
</file>