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71" r:id="rId16"/>
    <p:sldId id="269" r:id="rId17"/>
    <p:sldId id="272" r:id="rId18"/>
    <p:sldId id="273" r:id="rId19"/>
    <p:sldId id="274" r:id="rId20"/>
    <p:sldId id="275" r:id="rId21"/>
    <p:sldId id="276" r:id="rId22"/>
    <p:sldId id="277" r:id="rId23"/>
  </p:sldIdLst>
  <p:sldSz cx="9144000" cy="6858000" type="screen4x3"/>
  <p:notesSz cx="6858000" cy="9144000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55"/>
    <p:restoredTop sz="94704"/>
  </p:normalViewPr>
  <p:slideViewPr>
    <p:cSldViewPr showGuides="1">
      <p:cViewPr varScale="1">
        <p:scale>
          <a:sx n="96" d="100"/>
          <a:sy n="96" d="100"/>
        </p:scale>
        <p:origin x="-822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40" y="18105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Титульный слайд">
    <p:bg bwMode="white"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лилиния 8"/>
          <p:cNvSpPr/>
          <p:nvPr/>
        </p:nvSpPr>
        <p:spPr bwMode="auto">
          <a:xfrm>
            <a:off x="0" y="4751388"/>
            <a:ext cx="9144000" cy="2112963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/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13" name="Дата 29"/>
          <p:cNvSpPr>
            <a:spLocks noGrp="1"/>
          </p:cNvSpPr>
          <p:nvPr>
            <p:ph type="dt" sz="half" idx="2"/>
          </p:nvPr>
        </p:nvSpPr>
        <p:spPr>
          <a:xfrm>
            <a:off x="457200" y="6421438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1D728DCB-1F09-4F24-9A24-B677885082B6}" type="datetimeFigureOut"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chemeClr val="tx2">
                    <a:shade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ru-RU" sz="10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Нижний колонтитул 18"/>
          <p:cNvSpPr>
            <a:spLocks noGrp="1"/>
          </p:cNvSpPr>
          <p:nvPr>
            <p:ph type="ftr" sz="quarter" idx="3"/>
          </p:nvPr>
        </p:nvSpPr>
        <p:spPr>
          <a:xfrm>
            <a:off x="3124200" y="6421438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ru-RU" sz="10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Номер слайда 26"/>
          <p:cNvSpPr>
            <a:spLocks noGrp="1"/>
          </p:cNvSpPr>
          <p:nvPr>
            <p:ph type="sldNum" sz="quarter" idx="4"/>
          </p:nvPr>
        </p:nvSpPr>
        <p:spPr>
          <a:xfrm>
            <a:off x="8153400" y="6421438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p>
            <a:pPr algn="r">
              <a:buNone/>
            </a:pPr>
            <a:fld id="{9A0DB2DC-4C9A-4742-B13C-FB6460FD3503}" type="slidenum">
              <a:rPr lang="ru-RU" dirty="0">
                <a:latin typeface="Cambria" panose="02040503050406030204" pitchFamily="18" charset="0"/>
              </a:rPr>
            </a:fld>
            <a:endParaRPr lang="ru-RU" dirty="0">
              <a:latin typeface="Cambria" panose="02040503050406030204" pitchFamily="18" charset="0"/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91B1D40-7AFB-4440-B221-D1807FD77915}" type="datetimeFigureOut"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chemeClr val="tx2">
                    <a:shade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ru-RU" sz="10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ru-RU" sz="10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ru-RU" dirty="0"/>
            </a:fld>
            <a:endParaRPr lang="ru-RU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91B1D40-7AFB-4440-B221-D1807FD77915}" type="datetimeFigureOut"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chemeClr val="tx2">
                    <a:shade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ru-RU" sz="10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ru-RU" sz="10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ru-RU" dirty="0"/>
            </a:fld>
            <a:endParaRPr lang="ru-RU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91B1D40-7AFB-4440-B221-D1807FD77915}" type="datetimeFigureOut"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chemeClr val="tx2">
                    <a:shade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ru-RU" sz="10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ru-RU" sz="10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ru-RU" dirty="0"/>
            </a:fld>
            <a:endParaRPr lang="ru-RU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Заголовок раздела">
    <p:bg bwMode="white"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лилиния 8"/>
          <p:cNvSpPr/>
          <p:nvPr/>
        </p:nvSpPr>
        <p:spPr bwMode="auto">
          <a:xfrm>
            <a:off x="0" y="4751388"/>
            <a:ext cx="9144000" cy="2112963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/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13" name="Дата 3"/>
          <p:cNvSpPr>
            <a:spLocks noGrp="1"/>
          </p:cNvSpPr>
          <p:nvPr>
            <p:ph type="dt" sz="half" idx="2"/>
          </p:nvPr>
        </p:nvSpPr>
        <p:spPr>
          <a:xfrm>
            <a:off x="457200" y="6421438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2B3DD051-53A9-402E-A594-DBD3B38EDEB1}" type="datetimeFigureOut"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chemeClr val="tx2">
                    <a:shade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ru-RU" sz="10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421438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ru-RU" sz="10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153400" y="6421438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p>
            <a:pPr algn="r">
              <a:buNone/>
            </a:pPr>
            <a:fld id="{9A0DB2DC-4C9A-4742-B13C-FB6460FD3503}" type="slidenum">
              <a:rPr lang="ru-RU" dirty="0">
                <a:latin typeface="Cambria" panose="02040503050406030204" pitchFamily="18" charset="0"/>
              </a:rPr>
            </a:fld>
            <a:endParaRPr lang="ru-RU" dirty="0">
              <a:latin typeface="Cambria" panose="02040503050406030204" pitchFamily="18" charset="0"/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91B1D40-7AFB-4440-B221-D1807FD77915}" type="datetimeFigureOut"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chemeClr val="tx2">
                    <a:shade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ru-RU" sz="10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ru-RU" sz="10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ru-RU" dirty="0"/>
            </a:fld>
            <a:endParaRPr lang="ru-RU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9" name="Дата 6"/>
          <p:cNvSpPr>
            <a:spLocks noGrp="1"/>
          </p:cNvSpPr>
          <p:nvPr>
            <p:ph type="dt" sz="half" idx="12"/>
          </p:nvPr>
        </p:nvSpPr>
        <p:spPr>
          <a:xfrm>
            <a:off x="457200" y="6421438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E843491-B046-4E65-B130-9B9DBEDA025A}" type="datetimeFigureOut"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chemeClr val="tx2">
                    <a:shade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ru-RU" sz="10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Нижний колонтитул 7"/>
          <p:cNvSpPr>
            <a:spLocks noGrp="1"/>
          </p:cNvSpPr>
          <p:nvPr>
            <p:ph type="ftr" sz="quarter" idx="13"/>
          </p:nvPr>
        </p:nvSpPr>
        <p:spPr>
          <a:xfrm>
            <a:off x="3124200" y="6421438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ru-RU" sz="10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Номер слайда 8"/>
          <p:cNvSpPr>
            <a:spLocks noGrp="1"/>
          </p:cNvSpPr>
          <p:nvPr>
            <p:ph type="sldNum" sz="quarter" idx="14"/>
          </p:nvPr>
        </p:nvSpPr>
        <p:spPr>
          <a:xfrm>
            <a:off x="8153400" y="6421438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p>
            <a:pPr algn="r">
              <a:buNone/>
            </a:pPr>
            <a:fld id="{9A0DB2DC-4C9A-4742-B13C-FB6460FD3503}" type="slidenum">
              <a:rPr lang="ru-RU" dirty="0">
                <a:latin typeface="Cambria" panose="02040503050406030204" pitchFamily="18" charset="0"/>
              </a:rPr>
            </a:fld>
            <a:endParaRPr lang="ru-RU" dirty="0">
              <a:latin typeface="Cambria" panose="02040503050406030204" pitchFamily="18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/>
          <a:lstStyle>
            <a:lvl1pPr algn="l">
              <a:defRPr sz="46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91B1D40-7AFB-4440-B221-D1807FD77915}" type="datetimeFigureOut"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chemeClr val="tx2">
                    <a:shade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ru-RU" sz="10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ru-RU" sz="10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ru-RU" dirty="0"/>
            </a:fld>
            <a:endParaRPr lang="ru-RU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91B1D40-7AFB-4440-B221-D1807FD77915}" type="datetimeFigureOut"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chemeClr val="tx2">
                    <a:shade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ru-RU" sz="10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ru-RU" sz="10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ru-RU" dirty="0"/>
            </a:fld>
            <a:endParaRPr lang="ru-RU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9" name="Дата 4"/>
          <p:cNvSpPr>
            <a:spLocks noGrp="1"/>
          </p:cNvSpPr>
          <p:nvPr>
            <p:ph type="dt" sz="half" idx="12"/>
          </p:nvPr>
        </p:nvSpPr>
        <p:spPr>
          <a:xfrm>
            <a:off x="457200" y="6421438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8FA6ACB0-92CA-4A6D-89C7-0B86D508D8B5}" type="datetimeFigureOut"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chemeClr val="tx2">
                    <a:shade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ru-RU" sz="10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Нижний колонтитул 5"/>
          <p:cNvSpPr>
            <a:spLocks noGrp="1"/>
          </p:cNvSpPr>
          <p:nvPr>
            <p:ph type="ftr" sz="quarter" idx="3"/>
          </p:nvPr>
        </p:nvSpPr>
        <p:spPr>
          <a:xfrm>
            <a:off x="3124200" y="6421438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ru-RU" sz="10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Номер слайда 6"/>
          <p:cNvSpPr>
            <a:spLocks noGrp="1"/>
          </p:cNvSpPr>
          <p:nvPr>
            <p:ph type="sldNum" sz="quarter" idx="4"/>
          </p:nvPr>
        </p:nvSpPr>
        <p:spPr>
          <a:xfrm>
            <a:off x="8156575" y="6421438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p>
            <a:pPr algn="r">
              <a:buNone/>
            </a:pPr>
            <a:fld id="{9A0DB2DC-4C9A-4742-B13C-FB6460FD3503}" type="slidenum">
              <a:rPr lang="ru-RU" dirty="0">
                <a:latin typeface="Cambria" panose="02040503050406030204" pitchFamily="18" charset="0"/>
              </a:rPr>
            </a:fld>
            <a:endParaRPr lang="ru-RU" dirty="0">
              <a:latin typeface="Cambria" panose="02040503050406030204" pitchFamily="18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 vert="horz" wrap="square" lIns="91440" tIns="45720" rIns="91440" bIns="45720" numCol="1" anchor="t" anchorCtr="0" compatLnSpc="1">
            <a:normAutofit/>
          </a:bodyPr>
          <a:lstStyle>
            <a:lvl1pPr marL="0" indent="0">
              <a:buNone/>
              <a:defRPr sz="3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2" panose="05020102010507070707" pitchFamily="18" charset="2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9" name="Дата 4"/>
          <p:cNvSpPr>
            <a:spLocks noGrp="1"/>
          </p:cNvSpPr>
          <p:nvPr>
            <p:ph type="dt" sz="half" idx="12"/>
          </p:nvPr>
        </p:nvSpPr>
        <p:spPr>
          <a:xfrm>
            <a:off x="457200" y="6421438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6849C06-4AA8-4717-A0A5-A777438FE2B2}" type="datetimeFigureOut"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chemeClr val="tx2">
                    <a:shade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ru-RU" sz="10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Нижний колонтитул 5"/>
          <p:cNvSpPr>
            <a:spLocks noGrp="1"/>
          </p:cNvSpPr>
          <p:nvPr>
            <p:ph type="ftr" sz="quarter" idx="3"/>
          </p:nvPr>
        </p:nvSpPr>
        <p:spPr>
          <a:xfrm>
            <a:off x="3124200" y="6421438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ru-RU" sz="10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Номер слайда 6"/>
          <p:cNvSpPr>
            <a:spLocks noGrp="1"/>
          </p:cNvSpPr>
          <p:nvPr>
            <p:ph type="sldNum" sz="quarter" idx="4"/>
          </p:nvPr>
        </p:nvSpPr>
        <p:spPr>
          <a:xfrm>
            <a:off x="8153400" y="6421438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p>
            <a:pPr algn="r">
              <a:buNone/>
            </a:pPr>
            <a:fld id="{9A0DB2DC-4C9A-4742-B13C-FB6460FD3503}" type="slidenum">
              <a:rPr lang="ru-RU" dirty="0">
                <a:latin typeface="Cambria" panose="02040503050406030204" pitchFamily="18" charset="0"/>
              </a:rPr>
            </a:fld>
            <a:endParaRPr lang="ru-RU" dirty="0">
              <a:latin typeface="Cambria" panose="02040503050406030204" pitchFamily="18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white">
      <p:bgRef idx="1001">
        <a:schemeClr val="bg2"/>
      </p:bgRef>
    </p:bg>
    <p:spTree>
      <p:nvGrpSpPr>
        <p:cNvPr id="1" name=""/>
        <p:cNvGrpSpPr/>
        <p:nvPr/>
      </p:nvGrpSpPr>
      <p:grpSpPr/>
      <p:sp>
        <p:nvSpPr>
          <p:cNvPr id="12" name="Полилиния 11"/>
          <p:cNvSpPr/>
          <p:nvPr/>
        </p:nvSpPr>
        <p:spPr bwMode="auto">
          <a:xfrm>
            <a:off x="0" y="4751388"/>
            <a:ext cx="9144000" cy="2112963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" name="Полилиния 15"/>
          <p:cNvSpPr/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52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  <a:noFill/>
          <a:ln w="9525">
            <a:noFill/>
          </a:ln>
        </p:spPr>
        <p:txBody>
          <a:bodyPr lIns="45720" rIns="45720" anchor="ctr" anchorCtr="0"/>
          <a:p>
            <a:pPr lvl="0"/>
            <a:r>
              <a:rPr dirty="0"/>
              <a:t>Образец заголовка</a:t>
            </a:r>
            <a:endParaRPr lang="en-US" altLang="x-none" dirty="0"/>
          </a:p>
        </p:txBody>
      </p:sp>
      <p:sp>
        <p:nvSpPr>
          <p:cNvPr id="2053" name="Текст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dirty="0"/>
              <a:t>Образец текста</a:t>
            </a:r>
            <a:endParaRPr dirty="0"/>
          </a:p>
          <a:p>
            <a:pPr lvl="1"/>
            <a:r>
              <a:rPr dirty="0"/>
              <a:t>Второй уровень</a:t>
            </a:r>
            <a:endParaRPr dirty="0"/>
          </a:p>
          <a:p>
            <a:pPr lvl="2"/>
            <a:r>
              <a:rPr dirty="0"/>
              <a:t>Третий уровень</a:t>
            </a:r>
            <a:endParaRPr dirty="0"/>
          </a:p>
          <a:p>
            <a:pPr lvl="3"/>
            <a:r>
              <a:rPr dirty="0"/>
              <a:t>Четвертый уровень</a:t>
            </a:r>
            <a:endParaRPr dirty="0"/>
          </a:p>
          <a:p>
            <a:pPr lvl="4"/>
            <a:r>
              <a:rPr dirty="0"/>
              <a:t>Пятый уровень</a:t>
            </a:r>
            <a:endParaRPr lang="en-US" altLang="x-none" dirty="0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421438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2">
                    <a:shade val="50000"/>
                  </a:schemeClr>
                </a:solidFill>
                <a:latin typeface="+mn-l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91B1D40-7AFB-4440-B221-D1807FD77915}" type="datetimeFigureOut"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chemeClr val="tx2">
                    <a:shade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ru-RU" sz="10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3124200" y="6421438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2">
                    <a:shade val="50000"/>
                  </a:schemeClr>
                </a:solidFill>
                <a:latin typeface="+mn-lt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ru-RU" sz="10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153400" y="6421438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>
              <a:defRPr sz="1000">
                <a:solidFill>
                  <a:srgbClr val="BCB372"/>
                </a:solidFill>
                <a:latin typeface="Cambria" panose="02040503050406030204" pitchFamily="18" charset="0"/>
              </a:defRPr>
            </a:lvl1pPr>
          </a:lstStyle>
          <a:p>
            <a:pPr lvl="0" eaLnBrk="1" hangingPunct="1">
              <a:buNone/>
            </a:pPr>
            <a:fld id="{9A0DB2DC-4C9A-4742-B13C-FB6460FD3503}" type="slidenum">
              <a:rPr lang="ru-RU" dirty="0"/>
            </a:fld>
            <a:endParaRPr lang="ru-RU" dirty="0">
              <a:latin typeface="Arial" panose="020B0604020202020204" pitchFamily="34" charset="0"/>
            </a:endParaRP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6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Cambria" panose="02040503050406030204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Cambria" panose="02040503050406030204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Cambria" panose="02040503050406030204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Cambria" panose="02040503050406030204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Cambria" panose="02040503050406030204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Cambria" panose="02040503050406030204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Cambria" panose="02040503050406030204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Cambria" panose="02040503050406030204" pitchFamily="18" charset="0"/>
        </a:defRPr>
      </a:lvl9pPr>
    </p:titleStyle>
    <p:bodyStyle>
      <a:lvl1pPr marL="419100" indent="-38290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 2" panose="05020102010507070707" pitchFamily="18" charset="2"/>
        <a:buChar char="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630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90000"/>
        <a:buFont typeface="Wingdings 2" panose="05020102010507070707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205" indent="-255905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Arial" panose="020B0604020202020204" pitchFamily="34" charset="0"/>
        <a:buChar char="○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79525" indent="-236855" algn="l" rtl="0" eaLnBrk="0" fontAlgn="base" hangingPunct="0">
        <a:spcBef>
          <a:spcPct val="20000"/>
        </a:spcBef>
        <a:spcAft>
          <a:spcPct val="0"/>
        </a:spcAft>
        <a:buClr>
          <a:srgbClr val="B32C16"/>
        </a:buClr>
        <a:buSzPct val="90000"/>
        <a:buFont typeface="Wingdings 2" panose="05020102010507070707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89075" indent="-182880" algn="l" rtl="0" eaLnBrk="0" fontAlgn="base" hangingPunct="0">
        <a:spcBef>
          <a:spcPct val="20000"/>
        </a:spcBef>
        <a:spcAft>
          <a:spcPct val="0"/>
        </a:spcAft>
        <a:buClr>
          <a:srgbClr val="F5CD2D"/>
        </a:buClr>
        <a:buSzPct val="100000"/>
        <a:buFont typeface="Arial" panose="020B0604020202020204" pitchFamily="34" charset="0"/>
        <a:buChar char="-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530" indent="-182880" algn="l" rtl="0" eaLnBrk="1" latinLnBrk="0" hangingPunct="1">
        <a:spcBef>
          <a:spcPct val="20000"/>
        </a:spcBef>
        <a:buClr>
          <a:schemeClr val="accent5"/>
        </a:buClr>
        <a:buFont typeface="Arial" panose="020B0604020202020204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 panose="020B0604020202020204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950" indent="-182880" algn="l" rtl="0" eaLnBrk="1" latinLnBrk="0" hangingPunct="1">
        <a:spcBef>
          <a:spcPct val="20000"/>
        </a:spcBef>
        <a:buClr>
          <a:schemeClr val="accent6"/>
        </a:buClr>
        <a:buFont typeface="Arial" panose="020B0604020202020204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 panose="020B0604020202020204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.jpeg"/><Relationship Id="rId1" Type="http://schemas.openxmlformats.org/officeDocument/2006/relationships/image" Target="../media/image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3.jpeg"/><Relationship Id="rId1" Type="http://schemas.openxmlformats.org/officeDocument/2006/relationships/tags" Target="../tags/tag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5.jpeg"/><Relationship Id="rId1" Type="http://schemas.openxmlformats.org/officeDocument/2006/relationships/image" Target="../media/image14.jpeg"/></Relationships>
</file>

<file path=ppt/slides/_rels/slide1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image" Target="../media/image1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2.jpeg"/><Relationship Id="rId1" Type="http://schemas.openxmlformats.org/officeDocument/2006/relationships/tags" Target="../tags/tag4.xml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4.jpeg"/><Relationship Id="rId3" Type="http://schemas.openxmlformats.org/officeDocument/2006/relationships/tags" Target="../tags/tag6.xml"/><Relationship Id="rId2" Type="http://schemas.openxmlformats.org/officeDocument/2006/relationships/image" Target="../media/image23.jpeg"/><Relationship Id="rId1" Type="http://schemas.openxmlformats.org/officeDocument/2006/relationships/tags" Target="../tags/tag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5.jpeg"/><Relationship Id="rId1" Type="http://schemas.openxmlformats.org/officeDocument/2006/relationships/tags" Target="../tags/tag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6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7.jpeg"/><Relationship Id="rId1" Type="http://schemas.openxmlformats.org/officeDocument/2006/relationships/tags" Target="../tags/tag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8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9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jpeg"/><Relationship Id="rId1" Type="http://schemas.openxmlformats.org/officeDocument/2006/relationships/tags" Target="../tags/tag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jpeg"/><Relationship Id="rId1" Type="http://schemas.openxmlformats.org/officeDocument/2006/relationships/tags" Target="../tags/tag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 bwMode="auto">
          <a:xfrm>
            <a:off x="4143372" y="1571612"/>
            <a:ext cx="4694098" cy="2301240"/>
          </a:xfrm>
          <a:ln>
            <a:miter lim="800000"/>
          </a:ln>
          <a:effectLst/>
          <a:scene3d>
            <a:camera prst="orthographicFront"/>
            <a:lightRig rig="balanced" dir="t"/>
          </a:scene3d>
          <a:sp3d prstMaterial="plastic"/>
        </p:spPr>
        <p:txBody>
          <a:bodyPr vert="horz" wrap="square" lIns="45720" tIns="45720" rIns="45720" bIns="45720" numCol="1" anchor="t" anchorCtr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5400" b="1" i="0" u="none" strike="noStrike" kern="1200" cap="all" spc="0" normalizeH="0" baseline="0" noProof="0" dirty="0" smtClean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АНТОН </a:t>
            </a:r>
            <a:br>
              <a:rPr kumimoji="0" lang="ru-RU" sz="5400" b="1" i="0" u="none" strike="noStrike" kern="1200" cap="all" spc="0" normalizeH="0" baseline="0" noProof="0" dirty="0" smtClean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5400" b="1" i="0" u="none" strike="noStrike" kern="1200" cap="all" spc="0" normalizeH="0" baseline="0" noProof="0" dirty="0" smtClean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ПАВЛОВИЧ </a:t>
            </a:r>
            <a:br>
              <a:rPr kumimoji="0" lang="ru-RU" sz="5400" b="1" i="0" u="none" strike="noStrike" kern="1200" cap="all" spc="0" normalizeH="0" baseline="0" noProof="0" dirty="0" smtClean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5400" b="1" i="0" u="none" strike="noStrike" kern="1200" cap="all" spc="0" normalizeH="0" baseline="0" noProof="0" dirty="0" smtClean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ЧЕХОВ</a:t>
            </a:r>
            <a:br>
              <a:rPr kumimoji="0" lang="ru-RU" sz="5400" b="1" i="0" u="none" strike="noStrike" kern="1200" cap="all" spc="0" normalizeH="0" baseline="0" noProof="0" dirty="0" smtClean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5400" b="1" i="0" u="none" strike="noStrike" kern="1200" cap="all" spc="0" normalizeH="0" baseline="0" noProof="0" dirty="0">
              <a:ln w="5000" cmpd="sng">
                <a:solidFill>
                  <a:schemeClr val="accent1">
                    <a:tint val="80000"/>
                    <a:shade val="99000"/>
                    <a:satMod val="50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63000"/>
                      <a:satMod val="255000"/>
                    </a:schemeClr>
                  </a:gs>
                  <a:gs pos="9000">
                    <a:schemeClr val="accent1">
                      <a:tint val="63000"/>
                      <a:satMod val="255000"/>
                    </a:schemeClr>
                  </a:gs>
                  <a:gs pos="53000">
                    <a:schemeClr val="accent1">
                      <a:shade val="60000"/>
                      <a:satMod val="100000"/>
                    </a:schemeClr>
                  </a:gs>
                  <a:gs pos="90000">
                    <a:schemeClr val="accent1">
                      <a:tint val="63000"/>
                      <a:satMod val="255000"/>
                    </a:schemeClr>
                  </a:gs>
                  <a:gs pos="100000">
                    <a:schemeClr val="accent1">
                      <a:tint val="63000"/>
                      <a:satMod val="255000"/>
                    </a:schemeClr>
                  </a:gs>
                </a:gsLst>
                <a:lin ang="5400000"/>
              </a:gradFill>
              <a:effectLst>
                <a:outerShdw blurRad="50800" dist="38100" dir="5400000" algn="t" rotWithShape="0">
                  <a:prstClr val="black">
                    <a:alpha val="50000"/>
                  </a:prst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8195" name="Picture 2" descr="C:\Мои документы\ЛЮБА\Писатели\Чехов А\{98501558-2602-45D0-A193-A8C1E8F41D93}.gi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8625" y="1000125"/>
            <a:ext cx="4024313" cy="48291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TextBox 6"/>
          <p:cNvSpPr txBox="1"/>
          <p:nvPr/>
        </p:nvSpPr>
        <p:spPr>
          <a:xfrm>
            <a:off x="5000625" y="4357688"/>
            <a:ext cx="2928938" cy="7080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ru-RU" sz="4000" b="1" kern="1200" cap="none" spc="0" normalizeH="0" baseline="0" noProof="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+mn-ea"/>
                <a:cs typeface="+mn-cs"/>
              </a:rPr>
              <a:t>1860 - 1904</a:t>
            </a:r>
            <a:endParaRPr kumimoji="0" lang="ru-RU" sz="4000" b="1" kern="1200" cap="none" spc="0" normalizeH="0" baseline="0" noProof="0" dirty="0" smtClean="0">
              <a:solidFill>
                <a:schemeClr val="accent4">
                  <a:lumMod val="60000"/>
                  <a:lumOff val="40000"/>
                </a:schemeClr>
              </a:solidFill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500" y="285750"/>
            <a:ext cx="7467600" cy="785813"/>
          </a:xfrm>
        </p:spPr>
        <p:txBody>
          <a:bodyPr vert="horz" wrap="square" lIns="45720" tIns="45720" rIns="45720" bIns="45720" numCol="1" anchor="ctr" anchorCtr="0" compatLnSpc="1">
            <a:normAutofit fontScale="9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4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Признание таланта</a:t>
            </a:r>
            <a:endParaRPr kumimoji="0" lang="ru-RU" sz="4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6387" name="Содержимое 2"/>
          <p:cNvSpPr>
            <a:spLocks noGrp="1"/>
          </p:cNvSpPr>
          <p:nvPr>
            <p:ph idx="1"/>
          </p:nvPr>
        </p:nvSpPr>
        <p:spPr>
          <a:xfrm>
            <a:off x="142875" y="1143000"/>
            <a:ext cx="6786563" cy="4525963"/>
          </a:xfrm>
          <a:ln/>
        </p:spPr>
        <p:txBody>
          <a:bodyPr vert="horz" wrap="square" lIns="91440" tIns="45720" rIns="91440" bIns="45720" anchor="t" anchorCtr="0"/>
          <a:p>
            <a:pPr eaLnBrk="1" hangingPunct="1">
              <a:buFont typeface="Wingdings" panose="05000000000000000000" pitchFamily="2" charset="2"/>
              <a:buChar char="q"/>
            </a:pPr>
            <a:r>
              <a:rPr dirty="0"/>
              <a:t> 1886 г. вышел второй сборник Антоши Чехонте - </a:t>
            </a:r>
            <a:r>
              <a:rPr i="1" dirty="0"/>
              <a:t>«Пестрые рассказы» </a:t>
            </a:r>
            <a:endParaRPr i="1" dirty="0"/>
          </a:p>
          <a:p>
            <a:pPr eaLnBrk="1" hangingPunct="1">
              <a:buFont typeface="Wingdings" panose="05000000000000000000" pitchFamily="2" charset="2"/>
              <a:buChar char="q"/>
            </a:pPr>
            <a:r>
              <a:rPr dirty="0"/>
              <a:t> 1887 г. появляется третий сборник рассказов -  </a:t>
            </a:r>
            <a:r>
              <a:rPr i="1" dirty="0"/>
              <a:t>«В сумерках».  </a:t>
            </a:r>
            <a:r>
              <a:rPr dirty="0"/>
              <a:t>Этот сборник приносит писателю настоящую славу: Академия наук присуждает ему Пушкинскую премию.</a:t>
            </a:r>
            <a:endParaRPr dirty="0"/>
          </a:p>
          <a:p>
            <a:pPr eaLnBrk="1" hangingPunct="1">
              <a:buNone/>
            </a:pPr>
            <a:endParaRPr dirty="0"/>
          </a:p>
        </p:txBody>
      </p:sp>
      <p:pic>
        <p:nvPicPr>
          <p:cNvPr id="16388" name="Picture 3" descr="C:\Мои документы\ЛЮБА\Писатели\Чехов А\SRZOKCAP8063RCANH9VRSCA5BDXW0CAD1361JCAYXCAGHCASY8ZKFCAZSOOYECA4FAEZGCAYAUEYCCAU0VKCBCA0X8X88CAR3Z6YBCAX6Q2AKCAUHUCP9CA8XLT95CAEAWCJ3CAOAFGQMCAT3NTZ1CALB91Y3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333601">
            <a:off x="6791325" y="446088"/>
            <a:ext cx="1984375" cy="3133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89" name="Picture 4" descr="C:\Мои документы\ЛЮБА\Писатели\Чехов А\R7HUTCA764AFRCAW555YQCAV5YZT7CAJKYNTWCAO9OS72CAQ9CCZRCAKIXPVBCACTWNAPCAOTW27QCALY2DXXCAFOMDYWCAT7GTVOCABYQ2QWCATFK478CAKI82QKCA51KRVHCA64PFFZCA0WV7MPCASC6QZ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443625">
            <a:off x="6765925" y="3260725"/>
            <a:ext cx="2035175" cy="31369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63" y="357188"/>
            <a:ext cx="7929563" cy="1500188"/>
          </a:xfrm>
        </p:spPr>
        <p:txBody>
          <a:bodyPr vert="horz" wrap="square" lIns="45720" tIns="45720" rIns="45720" bIns="45720" numCol="1" anchor="ctr" anchorCtr="0" compatLnSpc="1">
            <a:normAutofit fontScale="9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«Мой мозг машет крыльями, а куда лететь - не знаю». </a:t>
            </a:r>
            <a:br>
              <a:rPr kumimoji="0" lang="ru-RU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36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Поездка на Сахалин</a:t>
            </a:r>
            <a:b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4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7411" name="Содержимое 2"/>
          <p:cNvSpPr>
            <a:spLocks noGrp="1"/>
          </p:cNvSpPr>
          <p:nvPr>
            <p:ph idx="1"/>
          </p:nvPr>
        </p:nvSpPr>
        <p:spPr>
          <a:xfrm>
            <a:off x="3500438" y="1785938"/>
            <a:ext cx="5357812" cy="2571750"/>
          </a:xfrm>
          <a:ln/>
        </p:spPr>
        <p:txBody>
          <a:bodyPr vert="horz" wrap="square" lIns="91440" tIns="45720" rIns="91440" bIns="45720" anchor="t" anchorCtr="0"/>
          <a:p>
            <a:pPr eaLnBrk="1" hangingPunct="1">
              <a:buNone/>
            </a:pPr>
            <a:r>
              <a:rPr sz="2800" dirty="0"/>
              <a:t>      В 1890 Чехов отправляется в</a:t>
            </a:r>
            <a:r>
              <a:rPr lang="ru-RU" sz="2800" dirty="0"/>
              <a:t> </a:t>
            </a:r>
            <a:r>
              <a:rPr sz="2800" dirty="0"/>
              <a:t>длительное путешествие через</a:t>
            </a:r>
            <a:r>
              <a:rPr lang="ru-RU" sz="2800" dirty="0"/>
              <a:t> </a:t>
            </a:r>
            <a:r>
              <a:rPr sz="2800" dirty="0"/>
              <a:t>Сибирь на остров Сахалин для</a:t>
            </a:r>
            <a:r>
              <a:rPr lang="ru-RU" sz="2800" dirty="0"/>
              <a:t> </a:t>
            </a:r>
            <a:r>
              <a:rPr sz="2800" dirty="0"/>
              <a:t>«изучения быта каторжников и</a:t>
            </a:r>
            <a:r>
              <a:rPr lang="ru-RU" sz="2800" dirty="0"/>
              <a:t> </a:t>
            </a:r>
            <a:r>
              <a:rPr sz="2800" dirty="0"/>
              <a:t>ссыльных». </a:t>
            </a:r>
            <a:endParaRPr sz="2800" dirty="0"/>
          </a:p>
        </p:txBody>
      </p:sp>
      <p:pic>
        <p:nvPicPr>
          <p:cNvPr id="17412" name="Picture 2" descr="C:\Мои документы\ЛЮБА\Писатели\Чехов А\Иллюстрация к книге  Рстров Сахалин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-410987">
            <a:off x="273050" y="1795463"/>
            <a:ext cx="3186113" cy="23764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3" name="Picture 3" descr="C:\Мои документы\ЛЮБА\Писатели\Чехов А\Иллюстр. к книге Остров Сахалин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433510">
            <a:off x="5500688" y="4103688"/>
            <a:ext cx="3303587" cy="24622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4" name="TextBox 5"/>
          <p:cNvSpPr txBox="1"/>
          <p:nvPr/>
        </p:nvSpPr>
        <p:spPr>
          <a:xfrm>
            <a:off x="0" y="4286250"/>
            <a:ext cx="6215063" cy="22463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sz="2800" dirty="0">
                <a:latin typeface="Cambria" panose="02040503050406030204" pitchFamily="18" charset="0"/>
              </a:rPr>
              <a:t>             Творческим итогом путешествия становится книга «Остров Сахалин» (1895), написанная в жанре «путевых записок».</a:t>
            </a:r>
            <a:endParaRPr sz="2800" dirty="0">
              <a:latin typeface="Cambria" panose="02040503050406030204" pitchFamily="18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Заголовок 1"/>
          <p:cNvSpPr>
            <a:spLocks noGrp="1"/>
          </p:cNvSpPr>
          <p:nvPr>
            <p:ph type="title"/>
          </p:nvPr>
        </p:nvSpPr>
        <p:spPr>
          <a:xfrm>
            <a:off x="428625" y="142875"/>
            <a:ext cx="7467600" cy="774700"/>
          </a:xfrm>
          <a:ln/>
        </p:spPr>
        <p:txBody>
          <a:bodyPr vert="horz" wrap="square" lIns="45720" tIns="45720" rIns="45720" bIns="45720" anchor="ctr" anchorCtr="0"/>
          <a:p>
            <a:pPr algn="ctr" eaLnBrk="1" hangingPunct="1"/>
            <a:r>
              <a:rPr sz="4000" kern="1200" dirty="0">
                <a:latin typeface="+mj-lt"/>
                <a:ea typeface="+mj-ea"/>
                <a:cs typeface="+mj-cs"/>
              </a:rPr>
              <a:t>1890 – 1892 гг.</a:t>
            </a:r>
            <a:endParaRPr sz="4000" kern="1200" dirty="0">
              <a:latin typeface="+mj-lt"/>
              <a:ea typeface="+mj-ea"/>
              <a:cs typeface="+mj-cs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708400" y="1052513"/>
            <a:ext cx="4895850" cy="3071813"/>
          </a:xfrm>
        </p:spPr>
        <p:txBody>
          <a:bodyPr vert="horz" wrap="square" lIns="91440" tIns="45720" rIns="91440" bIns="45720" numCol="1" anchor="t" anchorCtr="0" compatLnSpc="1">
            <a:normAutofit lnSpcReduction="10000"/>
          </a:bodyPr>
          <a:lstStyle/>
          <a:p>
            <a:pPr marL="420370" marR="0" lvl="0" indent="-384175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 panose="05020102010507070707"/>
              <a:buNone/>
              <a:defRPr/>
            </a:pPr>
            <a:r>
              <a:rPr kumimoji="0" lang="ru-RU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Жизнь в Москве после путешествия в Сибирь кажется Чехову неинтересной, и он вместе со своим другом Сувориным отправляется в долгое путешествие.  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8437" name="TextBox 4"/>
          <p:cNvSpPr txBox="1"/>
          <p:nvPr/>
        </p:nvSpPr>
        <p:spPr>
          <a:xfrm>
            <a:off x="714375" y="4214813"/>
            <a:ext cx="7858125" cy="22463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sz="2800" dirty="0">
                <a:latin typeface="Cambria" panose="02040503050406030204" pitchFamily="18" charset="0"/>
              </a:rPr>
              <a:t>Посещают Вену, Болонью, Венецию, от которой Чехов приходит в восторг, а также Флоренцию, Рим, Неаполь, где писатель совершил восхождение   на Везувий. Из Ниццы друзья отправляются  в Монте-Карло, затем в Париж.</a:t>
            </a:r>
            <a:endParaRPr sz="2800" dirty="0">
              <a:latin typeface="Cambria" panose="02040503050406030204" pitchFamily="18" charset="0"/>
            </a:endParaRPr>
          </a:p>
        </p:txBody>
      </p:sp>
      <p:pic>
        <p:nvPicPr>
          <p:cNvPr id="105" name="Изображение 104"/>
          <p:cNvPicPr/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764540" y="980440"/>
            <a:ext cx="2943860" cy="31718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88" y="142875"/>
            <a:ext cx="8643938" cy="917575"/>
          </a:xfrm>
        </p:spPr>
        <p:txBody>
          <a:bodyPr vert="horz" wrap="square" lIns="45720" tIns="45720" rIns="45720" bIns="45720" numCol="1" anchor="ctr" anchorCtr="0" compatLnSpc="1">
            <a:normAutofit fontScale="9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4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Мелиховский период </a:t>
            </a: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(1892-1898 гг.)</a:t>
            </a:r>
            <a:endParaRPr kumimoji="0" lang="ru-RU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9459" name="Содержимое 2"/>
          <p:cNvSpPr>
            <a:spLocks noGrp="1"/>
          </p:cNvSpPr>
          <p:nvPr>
            <p:ph idx="1"/>
          </p:nvPr>
        </p:nvSpPr>
        <p:spPr>
          <a:xfrm>
            <a:off x="2928938" y="1143000"/>
            <a:ext cx="4357687" cy="4857750"/>
          </a:xfrm>
          <a:ln/>
        </p:spPr>
        <p:txBody>
          <a:bodyPr vert="horz" wrap="square" lIns="91440" tIns="45720" rIns="91440" bIns="45720" anchor="t" anchorCtr="0"/>
          <a:p>
            <a:pPr eaLnBrk="1" hangingPunct="1">
              <a:buNone/>
            </a:pPr>
            <a:r>
              <a:rPr sz="3200" dirty="0"/>
              <a:t>       </a:t>
            </a:r>
            <a:r>
              <a:rPr sz="2800" dirty="0"/>
              <a:t>Поселившись</a:t>
            </a:r>
            <a:endParaRPr sz="2800" dirty="0"/>
          </a:p>
          <a:p>
            <a:pPr eaLnBrk="1" hangingPunct="1">
              <a:buNone/>
            </a:pPr>
            <a:r>
              <a:rPr sz="2800" dirty="0"/>
              <a:t>в Мелихове в 1892 </a:t>
            </a:r>
            <a:endParaRPr sz="2800" dirty="0"/>
          </a:p>
          <a:p>
            <a:pPr eaLnBrk="1" hangingPunct="1">
              <a:buNone/>
            </a:pPr>
            <a:r>
              <a:rPr sz="2800" dirty="0"/>
              <a:t>году, Антон Павлович</a:t>
            </a:r>
            <a:endParaRPr sz="2800" dirty="0"/>
          </a:p>
          <a:p>
            <a:pPr eaLnBrk="1" hangingPunct="1">
              <a:buNone/>
            </a:pPr>
            <a:r>
              <a:rPr sz="2800" dirty="0"/>
              <a:t>бесплатно лечи</a:t>
            </a:r>
            <a:endParaRPr sz="2800" dirty="0"/>
          </a:p>
          <a:p>
            <a:pPr eaLnBrk="1" hangingPunct="1">
              <a:buNone/>
            </a:pPr>
            <a:r>
              <a:rPr sz="2800" dirty="0"/>
              <a:t>крестьян, строит </a:t>
            </a:r>
            <a:endParaRPr sz="2800" dirty="0"/>
          </a:p>
          <a:p>
            <a:pPr eaLnBrk="1" hangingPunct="1">
              <a:buNone/>
            </a:pPr>
            <a:r>
              <a:rPr sz="2800" dirty="0"/>
              <a:t>школу и состоит её</a:t>
            </a:r>
            <a:endParaRPr sz="2800" dirty="0"/>
          </a:p>
          <a:p>
            <a:pPr eaLnBrk="1" hangingPunct="1">
              <a:buNone/>
            </a:pPr>
            <a:r>
              <a:rPr sz="2800" dirty="0"/>
              <a:t>попечителем, </a:t>
            </a:r>
            <a:endParaRPr sz="2800" dirty="0"/>
          </a:p>
          <a:p>
            <a:pPr eaLnBrk="1" hangingPunct="1">
              <a:buNone/>
            </a:pPr>
            <a:r>
              <a:rPr sz="2800" dirty="0"/>
              <a:t>проводит шоссейную</a:t>
            </a:r>
            <a:endParaRPr sz="2800" dirty="0"/>
          </a:p>
          <a:p>
            <a:pPr eaLnBrk="1" hangingPunct="1">
              <a:buNone/>
            </a:pPr>
            <a:r>
              <a:rPr sz="2800" dirty="0"/>
              <a:t>дорогу.</a:t>
            </a:r>
            <a:endParaRPr sz="2800" dirty="0"/>
          </a:p>
        </p:txBody>
      </p:sp>
      <p:pic>
        <p:nvPicPr>
          <p:cNvPr id="19460" name="Picture 3" descr="C:\Мои документы\ЛЮБА\Писатели\Чехов А\в Мелихове на ступеньках флигеля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2875" y="1000125"/>
            <a:ext cx="2689225" cy="37861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61" name="Picture 4" descr="C:\Мои документы\ЛЮБА\Писатели\Чехов А\комната Чехова в Мелихове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50" y="1143000"/>
            <a:ext cx="2476500" cy="37147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813" y="142875"/>
            <a:ext cx="7286625" cy="1143000"/>
          </a:xfrm>
        </p:spPr>
        <p:txBody>
          <a:bodyPr vert="horz" wrap="square" lIns="45720" tIns="45720" rIns="45720" bIns="45720" numCol="1" anchor="ctr" anchorCtr="0" compatLnSpc="1">
            <a:normAutofit fontScale="9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b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b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b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В мелиховский период созданы:</a:t>
            </a:r>
            <a:b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b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b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b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0483" name="Прямоугольник 7"/>
          <p:cNvSpPr/>
          <p:nvPr/>
        </p:nvSpPr>
        <p:spPr>
          <a:xfrm>
            <a:off x="214313" y="733425"/>
            <a:ext cx="5908675" cy="61245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Wingdings" panose="05000000000000000000" pitchFamily="2" charset="2"/>
              <a:buChar char="Ø"/>
            </a:pPr>
            <a:r>
              <a:rPr sz="2800" dirty="0">
                <a:latin typeface="Cambria" panose="02040503050406030204" pitchFamily="18" charset="0"/>
              </a:rPr>
              <a:t> «Палата № 6»</a:t>
            </a:r>
            <a:endParaRPr sz="2800" dirty="0">
              <a:latin typeface="Cambria" panose="02040503050406030204" pitchFamily="18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sz="2800" dirty="0">
                <a:latin typeface="Cambria" panose="02040503050406030204" pitchFamily="18" charset="0"/>
              </a:rPr>
              <a:t> «Человек в футляре»</a:t>
            </a:r>
            <a:endParaRPr sz="2800" dirty="0">
              <a:latin typeface="Cambria" panose="02040503050406030204" pitchFamily="18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sz="2800" dirty="0">
                <a:latin typeface="Cambria" panose="02040503050406030204" pitchFamily="18" charset="0"/>
              </a:rPr>
              <a:t> «Бабье царство»</a:t>
            </a:r>
            <a:endParaRPr sz="2800" dirty="0">
              <a:latin typeface="Cambria" panose="02040503050406030204" pitchFamily="18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sz="2800" dirty="0">
                <a:latin typeface="Cambria" panose="02040503050406030204" pitchFamily="18" charset="0"/>
              </a:rPr>
              <a:t> «Случай из практики»</a:t>
            </a:r>
            <a:endParaRPr sz="2800" dirty="0">
              <a:latin typeface="Cambria" panose="02040503050406030204" pitchFamily="18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sz="2800" dirty="0">
                <a:latin typeface="Cambria" panose="02040503050406030204" pitchFamily="18" charset="0"/>
              </a:rPr>
              <a:t> «Ионыч»</a:t>
            </a:r>
            <a:endParaRPr sz="2800" dirty="0">
              <a:latin typeface="Cambria" panose="02040503050406030204" pitchFamily="18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sz="2800" dirty="0">
                <a:latin typeface="Cambria" panose="02040503050406030204" pitchFamily="18" charset="0"/>
              </a:rPr>
              <a:t> «Крыжовник»</a:t>
            </a:r>
            <a:endParaRPr sz="2800" dirty="0">
              <a:latin typeface="Cambria" panose="02040503050406030204" pitchFamily="18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sz="2800" dirty="0">
                <a:latin typeface="Cambria" panose="02040503050406030204" pitchFamily="18" charset="0"/>
              </a:rPr>
              <a:t>«Рассказ неизвестного человека»</a:t>
            </a:r>
            <a:endParaRPr sz="2800" dirty="0">
              <a:latin typeface="Cambria" panose="02040503050406030204" pitchFamily="18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sz="2800" dirty="0">
                <a:latin typeface="Cambria" panose="02040503050406030204" pitchFamily="18" charset="0"/>
              </a:rPr>
              <a:t> «Учитель словесности»</a:t>
            </a:r>
            <a:endParaRPr sz="2800" dirty="0">
              <a:latin typeface="Cambria" panose="02040503050406030204" pitchFamily="18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sz="2800" dirty="0">
                <a:latin typeface="Cambria" panose="02040503050406030204" pitchFamily="18" charset="0"/>
              </a:rPr>
              <a:t> «Дом с мезонином»</a:t>
            </a:r>
            <a:endParaRPr sz="2800" dirty="0">
              <a:latin typeface="Cambria" panose="02040503050406030204" pitchFamily="18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sz="2800" dirty="0">
                <a:latin typeface="Cambria" panose="02040503050406030204" pitchFamily="18" charset="0"/>
              </a:rPr>
              <a:t> «Мужики»</a:t>
            </a:r>
            <a:endParaRPr sz="2800" dirty="0">
              <a:latin typeface="Cambria" panose="02040503050406030204" pitchFamily="18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sz="2800" dirty="0">
                <a:latin typeface="Cambria" panose="02040503050406030204" pitchFamily="18" charset="0"/>
              </a:rPr>
              <a:t> «На подводе»</a:t>
            </a:r>
            <a:endParaRPr sz="2800" dirty="0">
              <a:latin typeface="Cambria" panose="02040503050406030204" pitchFamily="18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sz="2800" dirty="0">
                <a:latin typeface="Cambria" panose="02040503050406030204" pitchFamily="18" charset="0"/>
              </a:rPr>
              <a:t> Пьесы «Чайка» и «Дядя Ваня»</a:t>
            </a:r>
            <a:endParaRPr sz="2800" dirty="0">
              <a:latin typeface="Cambria" panose="02040503050406030204" pitchFamily="18" charset="0"/>
            </a:endParaRPr>
          </a:p>
          <a:p>
            <a:endParaRPr sz="2800" dirty="0">
              <a:latin typeface="Cambria" panose="02040503050406030204" pitchFamily="18" charset="0"/>
            </a:endParaRPr>
          </a:p>
          <a:p>
            <a:pPr>
              <a:buFont typeface="Wingdings" panose="05000000000000000000" pitchFamily="2" charset="2"/>
              <a:buChar char="Ø"/>
            </a:pPr>
            <a:endParaRPr sz="2800" dirty="0">
              <a:latin typeface="Cambria" panose="02040503050406030204" pitchFamily="18" charset="0"/>
            </a:endParaRPr>
          </a:p>
        </p:txBody>
      </p:sp>
      <p:pic>
        <p:nvPicPr>
          <p:cNvPr id="33797" name="Picture 5" descr="C:\Мои документы\ЛЮБА\Писатели\Чехов А\8NIWMCAZBF8F9CAQZP85NCAVMPO4SCANFOR9PCAH4ZTTXCAMR742GCAYG6LNPCAZV49AWCAOM7KGHCAH5G148CARX4QGWCA3T3ETCCAN0ABG8CAP0PZ0UCAVQ4VSWCA8BEE9ECA6Q9MJ5CAPFL8U7CA3BPQ15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86375" y="3714750"/>
            <a:ext cx="1857375" cy="3000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3798" name="Picture 6" descr="C:\Мои документы\ЛЮБА\Писатели\Чехов А\HXD8VCADGQ22PCA8ZY5K2CAV9585PCAZNSTW0CA3TH2X4CAWWG9RHCAJXZTK9CAZKFZQCCA700R7ICAO1HM1UCA06C3UHCA5Y0XO0CAI3WUJKCALHDPXHCAW2QD4YCAYA8737CA18XNWFCAE9Y13ACAR5NMEB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15188" y="714375"/>
            <a:ext cx="1928812" cy="3000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3800" name="Picture 8" descr="C:\Мои документы\ЛЮБА\Писатели\Чехов А\FQZFLCAL0Q7G3CA2S22ZLCA66IG6RCA4141DUCAJW0IX1CA6HHMMRCANN0VGRCA6INER0CATGX55ACAFMTPPYCA1DZH8JCAN3FZAJCA2WZDE8CAIGEVT4CAAMQZ0SCAOFLYCPCAGGPTHLCAMGT52SCAU7F028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43750" y="3714750"/>
            <a:ext cx="1960563" cy="3000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3801" name="Picture 9" descr="C:\Мои документы\ЛЮБА\Писатели\Чехов А\IGBJVCAJ0LS74CAUGS2DXCAXS1UHMCAKBYBHMCAIQ18B1CAMSN4U6CA4H9FDACA00A9FLCA85PDI3CADP7V9ZCA4RO4JGCAZBPJ84CAZ4881HCA6ESWNVCAEDK43JCA6HOYF9CA2ZO9UXCAO45GV7CAFVVQTM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86375" y="714375"/>
            <a:ext cx="1928813" cy="2968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3802" name="Picture 10" descr="C:\Мои документы\ЛЮБА\Писатели\Чехов А\OBIVNCA7HFEW6CAZL56WECAYSVAI1CA2NSUQNCAKVPMHZCAN0WGBDCABRH1L2CA0RTYTOCA3GHKT4CAD6Y491CA32IE7ACAE7TIXSCAD98YM2CA4AVGKWCA1SWLOICA36TVDOCAJAGBO8CA4EJM3ICARAJGYH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86375" y="3643313"/>
            <a:ext cx="1936750" cy="3041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3804" name="Picture 12" descr="C:\Мои документы\ЛЮБА\Писатели\Чехов А\HHJNFCAM2DHVFCACJWRM2CAFDB3E1CATRPQZJCA97NMLZCAGJLD3BCAW1KJNBCA9ASIU0CACKLUMKCAD2BRLOCAT4Y0QECA5CQA3PCATTHGSKCAAJHTP8CA9D6SKXCAU8NBLTCAHLQ3LUCAC5GA59CA4JQ8TA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240588" y="714375"/>
            <a:ext cx="1903412" cy="30003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,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,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337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,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,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,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,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338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338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338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,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,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338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0"/>
                            </p:stCondLst>
                            <p:childTnLst>
                              <p:par>
                                <p:cTn id="50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,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,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338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338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338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,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,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338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000" fill="hold"/>
                                        <p:tgtEl>
                                          <p:spTgt spid="338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338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625" y="142875"/>
            <a:ext cx="7467600" cy="1143000"/>
          </a:xfrm>
        </p:spPr>
        <p:txBody>
          <a:bodyPr vert="horz" wrap="square" lIns="45720" tIns="45720" rIns="45720" bIns="45720" numCol="1" anchor="ctr" anchorCtr="0" compatLnSpc="1">
            <a:normAutofit fontScale="9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4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Знакомство  с Л. Н. Толстым</a:t>
            </a:r>
            <a:endParaRPr kumimoji="0" lang="ru-RU" sz="4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1508" name="TextBox 4"/>
          <p:cNvSpPr txBox="1"/>
          <p:nvPr/>
        </p:nvSpPr>
        <p:spPr>
          <a:xfrm>
            <a:off x="4572000" y="1557020"/>
            <a:ext cx="4352290" cy="40309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sz="3200" dirty="0">
                <a:latin typeface="Cambria" panose="02040503050406030204" pitchFamily="18" charset="0"/>
              </a:rPr>
              <a:t>   </a:t>
            </a:r>
            <a:r>
              <a:rPr sz="2800" dirty="0">
                <a:latin typeface="Cambria" panose="02040503050406030204" pitchFamily="18" charset="0"/>
              </a:rPr>
              <a:t>  В 1895 г. Чехов приезжает в Ясную Поляну, чтобы познакомиться с </a:t>
            </a:r>
            <a:endParaRPr sz="2800" dirty="0">
              <a:latin typeface="Cambria" panose="02040503050406030204" pitchFamily="18" charset="0"/>
            </a:endParaRPr>
          </a:p>
          <a:p>
            <a:r>
              <a:rPr sz="2800" dirty="0">
                <a:latin typeface="Cambria" panose="02040503050406030204" pitchFamily="18" charset="0"/>
              </a:rPr>
              <a:t>Л. Н. Толстым, который давно ждал этого.         </a:t>
            </a:r>
            <a:endParaRPr sz="2800" dirty="0">
              <a:latin typeface="Cambria" panose="02040503050406030204" pitchFamily="18" charset="0"/>
            </a:endParaRPr>
          </a:p>
          <a:p>
            <a:r>
              <a:rPr sz="2800" dirty="0">
                <a:latin typeface="Cambria" panose="02040503050406030204" pitchFamily="18" charset="0"/>
              </a:rPr>
              <a:t>      Впоследствии Чехов и Толстой встречаются в Крыму.</a:t>
            </a:r>
            <a:endParaRPr sz="2800" dirty="0">
              <a:latin typeface="Cambria" panose="02040503050406030204" pitchFamily="18" charset="0"/>
            </a:endParaRPr>
          </a:p>
        </p:txBody>
      </p:sp>
      <p:pic>
        <p:nvPicPr>
          <p:cNvPr id="100" name="Изображение 99"/>
          <p:cNvPicPr/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70180" y="1557020"/>
            <a:ext cx="4249420" cy="294386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Заголовок 1"/>
          <p:cNvSpPr>
            <a:spLocks noGrp="1"/>
          </p:cNvSpPr>
          <p:nvPr>
            <p:ph type="title"/>
          </p:nvPr>
        </p:nvSpPr>
        <p:spPr>
          <a:xfrm>
            <a:off x="683895" y="188595"/>
            <a:ext cx="3857625" cy="774700"/>
          </a:xfrm>
          <a:ln/>
        </p:spPr>
        <p:txBody>
          <a:bodyPr vert="horz" wrap="square" lIns="45720" tIns="45720" rIns="45720" bIns="45720" anchor="ctr" anchorCtr="0"/>
          <a:p>
            <a:pPr algn="ctr" eaLnBrk="1" hangingPunct="1"/>
            <a:r>
              <a:rPr sz="4800" kern="1200" dirty="0">
                <a:latin typeface="+mj-lt"/>
                <a:ea typeface="+mj-ea"/>
                <a:cs typeface="+mj-cs"/>
              </a:rPr>
              <a:t>Болезнь</a:t>
            </a:r>
            <a:endParaRPr sz="4800" kern="1200" dirty="0">
              <a:latin typeface="+mj-lt"/>
              <a:ea typeface="+mj-ea"/>
              <a:cs typeface="+mj-cs"/>
            </a:endParaRPr>
          </a:p>
        </p:txBody>
      </p:sp>
      <p:sp>
        <p:nvSpPr>
          <p:cNvPr id="22531" name="Содержимое 2"/>
          <p:cNvSpPr>
            <a:spLocks noGrp="1"/>
          </p:cNvSpPr>
          <p:nvPr>
            <p:ph idx="1"/>
          </p:nvPr>
        </p:nvSpPr>
        <p:spPr>
          <a:xfrm>
            <a:off x="35560" y="4221480"/>
            <a:ext cx="9001125" cy="2586990"/>
          </a:xfrm>
          <a:ln/>
        </p:spPr>
        <p:txBody>
          <a:bodyPr vert="horz" wrap="square" lIns="91440" tIns="45720" rIns="91440" bIns="45720" anchor="t" anchorCtr="0"/>
          <a:p>
            <a:pPr eaLnBrk="1" hangingPunct="1">
              <a:buNone/>
            </a:pPr>
            <a:r>
              <a:rPr dirty="0"/>
              <a:t>       Здоровье писателя, всё </a:t>
            </a:r>
            <a:r>
              <a:rPr lang="ru-RU" dirty="0"/>
              <a:t> </a:t>
            </a:r>
            <a:r>
              <a:rPr dirty="0"/>
              <a:t>время напряжённо работавшего, сильно  пошатнулось. В 1897 г. у него сильно</a:t>
            </a:r>
            <a:r>
              <a:rPr lang="ru-RU" dirty="0"/>
              <a:t> </a:t>
            </a:r>
            <a:r>
              <a:rPr dirty="0"/>
              <a:t>обострился туберкулёзный процесс.  В 1899 г.</a:t>
            </a:r>
            <a:r>
              <a:rPr lang="ru-RU" dirty="0"/>
              <a:t> </a:t>
            </a:r>
            <a:r>
              <a:rPr dirty="0"/>
              <a:t>Чехов строит себе дачу в Ялте, в Крыму.</a:t>
            </a:r>
            <a:endParaRPr dirty="0"/>
          </a:p>
        </p:txBody>
      </p:sp>
      <p:pic>
        <p:nvPicPr>
          <p:cNvPr id="101" name="Изображение 100"/>
          <p:cNvPicPr/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67360" y="1027430"/>
            <a:ext cx="3803650" cy="305879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8" name="Изображение 107"/>
          <p:cNvPicPr/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4572000" y="548640"/>
            <a:ext cx="4329430" cy="353758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76190" y="993775"/>
            <a:ext cx="3876675" cy="3429000"/>
          </a:xfrm>
        </p:spPr>
        <p:txBody>
          <a:bodyPr vert="horz" wrap="square" lIns="91440" tIns="45720" rIns="91440" bIns="45720" numCol="1" anchor="t" anchorCtr="0" compatLnSpc="1">
            <a:normAutofit fontScale="92500" lnSpcReduction="10000"/>
          </a:bodyPr>
          <a:lstStyle/>
          <a:p>
            <a:pPr marL="420370" marR="0" lvl="0" indent="-384175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 panose="05020102010507070707"/>
              <a:buNone/>
              <a:defRPr/>
            </a:pPr>
            <a:r>
              <a:rPr kumimoji="0" lang="ru-RU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В Крыму</a:t>
            </a:r>
            <a:endParaRPr kumimoji="0" lang="ru-RU" sz="3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20370" marR="0" lvl="0" indent="-384175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 panose="05020102010507070707"/>
              <a:buNone/>
              <a:defRPr/>
            </a:pPr>
            <a:r>
              <a:rPr kumimoji="0" lang="ru-RU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Чехова навещают</a:t>
            </a:r>
            <a:endParaRPr kumimoji="0" lang="ru-RU" sz="3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20370" marR="0" lvl="0" indent="-384175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 panose="05020102010507070707"/>
              <a:buNone/>
              <a:defRPr/>
            </a:pPr>
            <a:r>
              <a:rPr kumimoji="0" lang="ru-RU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многие талантливые</a:t>
            </a:r>
            <a:endParaRPr kumimoji="0" lang="ru-RU" sz="3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20370" marR="0" lvl="0" indent="-384175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 panose="05020102010507070707"/>
              <a:buNone/>
              <a:defRPr/>
            </a:pPr>
            <a:r>
              <a:rPr kumimoji="0" lang="ru-RU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русские писатели:</a:t>
            </a:r>
            <a:endParaRPr kumimoji="0" lang="ru-RU" sz="3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20370" marR="0" lvl="0" indent="-384175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 panose="05020102010507070707"/>
              <a:buNone/>
              <a:defRPr/>
            </a:pPr>
            <a:r>
              <a:rPr kumimoji="0" lang="ru-RU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Горький,  Толстой,</a:t>
            </a:r>
            <a:endParaRPr kumimoji="0" lang="ru-RU" sz="3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20370" marR="0" lvl="0" indent="-384175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 panose="05020102010507070707"/>
              <a:buNone/>
              <a:defRPr/>
            </a:pPr>
            <a:r>
              <a:rPr kumimoji="0" lang="ru-RU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Куприн, Бунин,</a:t>
            </a:r>
            <a:endParaRPr kumimoji="0" lang="ru-RU" sz="3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20370" marR="0" lvl="0" indent="-384175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 panose="05020102010507070707"/>
              <a:buNone/>
              <a:defRPr/>
            </a:pPr>
            <a:r>
              <a:rPr kumimoji="0" lang="ru-RU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Мамин-Сибиряк. </a:t>
            </a:r>
            <a:endParaRPr kumimoji="0" lang="ru-RU" sz="3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3555" name="TextBox 3"/>
          <p:cNvSpPr txBox="1"/>
          <p:nvPr/>
        </p:nvSpPr>
        <p:spPr>
          <a:xfrm>
            <a:off x="2000250" y="285750"/>
            <a:ext cx="5143500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sz="4000" dirty="0">
                <a:latin typeface="Cambria" panose="02040503050406030204" pitchFamily="18" charset="0"/>
              </a:rPr>
              <a:t>Жизнь в Ялте</a:t>
            </a:r>
            <a:endParaRPr sz="4000" dirty="0">
              <a:latin typeface="Cambria" panose="02040503050406030204" pitchFamily="18" charset="0"/>
            </a:endParaRPr>
          </a:p>
        </p:txBody>
      </p:sp>
      <p:sp>
        <p:nvSpPr>
          <p:cNvPr id="23557" name="TextBox 5"/>
          <p:cNvSpPr txBox="1"/>
          <p:nvPr/>
        </p:nvSpPr>
        <p:spPr>
          <a:xfrm>
            <a:off x="428625" y="4357688"/>
            <a:ext cx="8143875" cy="22463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dirty="0">
                <a:latin typeface="Cambria" panose="02040503050406030204" pitchFamily="18" charset="0"/>
              </a:rPr>
              <a:t>          </a:t>
            </a:r>
            <a:r>
              <a:rPr sz="2800" dirty="0">
                <a:latin typeface="Cambria" panose="02040503050406030204" pitchFamily="18" charset="0"/>
              </a:rPr>
              <a:t>Пьесы Чехова «Чайка» и «Дядя Ваня»  шли в это время с громадным успехом в молодом Московском Художественном театре. </a:t>
            </a:r>
            <a:endParaRPr sz="2800" dirty="0">
              <a:latin typeface="Cambria" panose="02040503050406030204" pitchFamily="18" charset="0"/>
            </a:endParaRPr>
          </a:p>
          <a:p>
            <a:r>
              <a:rPr sz="2800" dirty="0">
                <a:latin typeface="Cambria" panose="02040503050406030204" pitchFamily="18" charset="0"/>
              </a:rPr>
              <a:t>      В 1900 г. театр в полном составе выезжает в Ялту к   А. П. Чехову. </a:t>
            </a:r>
            <a:endParaRPr sz="2800" dirty="0">
              <a:latin typeface="Cambria" panose="02040503050406030204" pitchFamily="18" charset="0"/>
            </a:endParaRPr>
          </a:p>
        </p:txBody>
      </p:sp>
      <p:pic>
        <p:nvPicPr>
          <p:cNvPr id="102" name="Изображение 101"/>
          <p:cNvPicPr/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50190" y="920115"/>
            <a:ext cx="4605655" cy="342392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8" name="Заголовок 1"/>
          <p:cNvSpPr>
            <a:spLocks noGrp="1"/>
          </p:cNvSpPr>
          <p:nvPr>
            <p:ph type="title"/>
          </p:nvPr>
        </p:nvSpPr>
        <p:spPr>
          <a:xfrm>
            <a:off x="571500" y="214313"/>
            <a:ext cx="7467600" cy="846137"/>
          </a:xfrm>
          <a:ln/>
        </p:spPr>
        <p:txBody>
          <a:bodyPr vert="horz" wrap="square" lIns="45720" tIns="45720" rIns="45720" bIns="45720" anchor="ctr" anchorCtr="0"/>
          <a:p>
            <a:pPr algn="ctr" eaLnBrk="1" hangingPunct="1"/>
            <a:r>
              <a:rPr kern="1200" dirty="0">
                <a:latin typeface="+mj-lt"/>
                <a:ea typeface="+mj-ea"/>
                <a:cs typeface="+mj-cs"/>
              </a:rPr>
              <a:t>Женитьба</a:t>
            </a:r>
            <a:endParaRPr kern="1200" dirty="0">
              <a:latin typeface="+mj-lt"/>
              <a:ea typeface="+mj-ea"/>
              <a:cs typeface="+mj-cs"/>
            </a:endParaRPr>
          </a:p>
        </p:txBody>
      </p:sp>
      <p:sp>
        <p:nvSpPr>
          <p:cNvPr id="24579" name="Содержимое 2"/>
          <p:cNvSpPr>
            <a:spLocks noGrp="1"/>
          </p:cNvSpPr>
          <p:nvPr>
            <p:ph idx="1"/>
          </p:nvPr>
        </p:nvSpPr>
        <p:spPr>
          <a:xfrm>
            <a:off x="0" y="1428750"/>
            <a:ext cx="4429125" cy="4525963"/>
          </a:xfrm>
          <a:ln/>
        </p:spPr>
        <p:txBody>
          <a:bodyPr vert="horz" wrap="square" lIns="91440" tIns="45720" rIns="91440" bIns="45720" anchor="t" anchorCtr="0"/>
          <a:p>
            <a:pPr algn="ctr" eaLnBrk="1" hangingPunct="1">
              <a:buNone/>
            </a:pPr>
            <a:r>
              <a:rPr dirty="0"/>
              <a:t>       25 мая 1901 г.</a:t>
            </a:r>
            <a:endParaRPr dirty="0"/>
          </a:p>
          <a:p>
            <a:pPr algn="ctr" eaLnBrk="1" hangingPunct="1">
              <a:buNone/>
            </a:pPr>
            <a:r>
              <a:rPr dirty="0"/>
              <a:t>талантливая  артистка</a:t>
            </a:r>
            <a:endParaRPr dirty="0"/>
          </a:p>
          <a:p>
            <a:pPr algn="ctr" eaLnBrk="1" hangingPunct="1">
              <a:buNone/>
            </a:pPr>
            <a:r>
              <a:rPr dirty="0"/>
              <a:t>театра </a:t>
            </a:r>
            <a:endParaRPr dirty="0"/>
          </a:p>
          <a:p>
            <a:pPr algn="ctr" eaLnBrk="1" hangingPunct="1">
              <a:buNone/>
            </a:pPr>
            <a:r>
              <a:rPr dirty="0"/>
              <a:t>Ольга   Леонардовна Книппер </a:t>
            </a:r>
            <a:endParaRPr dirty="0"/>
          </a:p>
          <a:p>
            <a:pPr algn="ctr" eaLnBrk="1" hangingPunct="1">
              <a:buNone/>
            </a:pPr>
            <a:r>
              <a:rPr dirty="0"/>
              <a:t>становится женой  </a:t>
            </a:r>
            <a:endParaRPr dirty="0"/>
          </a:p>
          <a:p>
            <a:pPr algn="ctr" eaLnBrk="1" hangingPunct="1">
              <a:buNone/>
            </a:pPr>
            <a:r>
              <a:rPr dirty="0"/>
              <a:t>Антона Павловича Чехова.</a:t>
            </a:r>
            <a:endParaRPr dirty="0"/>
          </a:p>
        </p:txBody>
      </p:sp>
      <p:pic>
        <p:nvPicPr>
          <p:cNvPr id="24580" name="Picture 3" descr="C:\Мои документы\ЛЮБА\Писатели\Чехов А\{09D998EF-DCC5-4BA9-B107-9C2F58086FB1}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00563" y="1214438"/>
            <a:ext cx="4314825" cy="45418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Заголовок 1"/>
          <p:cNvSpPr>
            <a:spLocks noGrp="1"/>
          </p:cNvSpPr>
          <p:nvPr>
            <p:ph type="title"/>
          </p:nvPr>
        </p:nvSpPr>
        <p:spPr>
          <a:xfrm>
            <a:off x="500063" y="0"/>
            <a:ext cx="7467600" cy="928688"/>
          </a:xfrm>
          <a:ln/>
        </p:spPr>
        <p:txBody>
          <a:bodyPr vert="horz" wrap="square" lIns="45720" tIns="45720" rIns="45720" bIns="45720" anchor="ctr" anchorCtr="0"/>
          <a:p>
            <a:pPr algn="ctr" eaLnBrk="1" hangingPunct="1"/>
            <a:r>
              <a:rPr kern="1200" dirty="0">
                <a:latin typeface="+mj-lt"/>
                <a:ea typeface="+mj-ea"/>
                <a:cs typeface="+mj-cs"/>
              </a:rPr>
              <a:t>«Вишнёвый сад»</a:t>
            </a:r>
            <a:endParaRPr kern="1200" dirty="0">
              <a:latin typeface="+mj-lt"/>
              <a:ea typeface="+mj-ea"/>
              <a:cs typeface="+mj-cs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705" y="908685"/>
            <a:ext cx="8639810" cy="2588895"/>
          </a:xfrm>
        </p:spPr>
        <p:txBody>
          <a:bodyPr vert="horz" wrap="square" lIns="91440" tIns="45720" rIns="91440" bIns="45720" numCol="1" anchor="t" anchorCtr="0" compatLnSpc="1">
            <a:normAutofit lnSpcReduction="20000"/>
          </a:bodyPr>
          <a:lstStyle/>
          <a:p>
            <a:pPr marL="420370" marR="0" lvl="0" indent="-384175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 panose="05020102010507070707"/>
              <a:buNone/>
              <a:defRPr/>
            </a:pPr>
            <a:r>
              <a:rPr kumimoji="0" lang="ru-RU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 1903 году Чехов пишет в Ялте свою последнюю пьесу –  «Вишнёвый сад».</a:t>
            </a:r>
            <a:endParaRPr kumimoji="0" lang="ru-RU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20370" marR="0" lvl="0" indent="-384175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 panose="05020102010507070707"/>
              <a:buNone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Поставленная в 1904 г. на сцене Московского Художественного театра, она сразу покорила зрителей и остротой тематики, и мастерством  художественной формы.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03" name="Изображение 102"/>
          <p:cNvPicPr/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835785" y="3331845"/>
            <a:ext cx="4942840" cy="321691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Заголовок 1"/>
          <p:cNvSpPr>
            <a:spLocks noGrp="1"/>
          </p:cNvSpPr>
          <p:nvPr>
            <p:ph type="title"/>
          </p:nvPr>
        </p:nvSpPr>
        <p:spPr>
          <a:xfrm>
            <a:off x="285750" y="214313"/>
            <a:ext cx="5000625" cy="6072187"/>
          </a:xfrm>
          <a:ln/>
        </p:spPr>
        <p:txBody>
          <a:bodyPr vert="horz" wrap="square" lIns="45720" tIns="45720" rIns="45720" bIns="45720" anchor="ctr" anchorCtr="0"/>
          <a:p>
            <a:pPr eaLnBrk="1" hangingPunct="1"/>
            <a:r>
              <a:rPr sz="3200" kern="1200" dirty="0">
                <a:latin typeface="+mj-lt"/>
                <a:ea typeface="+mj-ea"/>
                <a:cs typeface="+mj-cs"/>
              </a:rPr>
              <a:t>       </a:t>
            </a:r>
            <a:r>
              <a:rPr sz="2800" i="1" kern="1200" dirty="0">
                <a:latin typeface="+mj-lt"/>
                <a:ea typeface="+mj-ea"/>
                <a:cs typeface="+mj-cs"/>
              </a:rPr>
              <a:t>На рубеже </a:t>
            </a:r>
            <a:r>
              <a:rPr lang="en-US" altLang="x-none" sz="2800" i="1" kern="1200" dirty="0">
                <a:latin typeface="Rockwell" panose="02060603020205020403" pitchFamily="18" charset="0"/>
                <a:ea typeface="+mj-ea"/>
                <a:cs typeface="+mj-cs"/>
              </a:rPr>
              <a:t>XIX – XX</a:t>
            </a:r>
            <a:r>
              <a:rPr sz="2800" i="1" kern="1200" dirty="0">
                <a:latin typeface="+mj-lt"/>
                <a:ea typeface="+mj-ea"/>
                <a:cs typeface="+mj-cs"/>
              </a:rPr>
              <a:t> вв. в России выступил писатель, который не только блестяще продолжил  славные традиции русской реалистической литературы, но и внёс много нового в разработку жанров рассказа и драмы. Этим писателем-новатором был Антон Павлович Чехов.</a:t>
            </a:r>
            <a:endParaRPr sz="2800" i="1" kern="1200" dirty="0">
              <a:latin typeface="+mj-lt"/>
              <a:ea typeface="+mj-ea"/>
              <a:cs typeface="+mj-cs"/>
            </a:endParaRPr>
          </a:p>
        </p:txBody>
      </p:sp>
      <p:pic>
        <p:nvPicPr>
          <p:cNvPr id="9219" name="Picture 2" descr="C:\Мои документы\ЛЮБА\Писатели\Чехов А\Портрет Ч.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86058" y="764223"/>
            <a:ext cx="3389312" cy="52149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401050" cy="1143000"/>
          </a:xfrm>
          <a:ln/>
        </p:spPr>
        <p:txBody>
          <a:bodyPr vert="horz" wrap="square" lIns="45720" tIns="45720" rIns="45720" bIns="45720" anchor="ctr" anchorCtr="0"/>
          <a:p>
            <a:pPr algn="ctr" eaLnBrk="1" hangingPunct="1"/>
            <a:r>
              <a:rPr sz="3600" kern="1200" dirty="0">
                <a:latin typeface="+mj-lt"/>
                <a:ea typeface="+mj-ea"/>
                <a:cs typeface="+mj-cs"/>
              </a:rPr>
              <a:t>Со смертью человека умирает неведомый мир</a:t>
            </a:r>
            <a:endParaRPr sz="3600" kern="1200" dirty="0">
              <a:latin typeface="+mj-lt"/>
              <a:ea typeface="+mj-ea"/>
              <a:cs typeface="+mj-cs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643313" y="1643063"/>
            <a:ext cx="5500688" cy="4525963"/>
          </a:xfrm>
        </p:spPr>
        <p:txBody>
          <a:bodyPr vert="horz" wrap="square" lIns="91440" tIns="45720" rIns="91440" bIns="45720" numCol="1" anchor="t" anchorCtr="0" compatLnSpc="1">
            <a:normAutofit fontScale="92500" lnSpcReduction="10000"/>
          </a:bodyPr>
          <a:lstStyle/>
          <a:p>
            <a:pPr marL="420370" marR="0" lvl="0" indent="-384175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 panose="05020102010507070707"/>
              <a:buNone/>
              <a:defRPr/>
            </a:pPr>
            <a:r>
              <a:rPr kumimoji="0" lang="ru-RU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Туберкулёзный процесс</a:t>
            </a:r>
            <a:endParaRPr kumimoji="0" lang="ru-RU" sz="3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20370" marR="0" lvl="0" indent="-384175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 panose="05020102010507070707"/>
              <a:buNone/>
              <a:defRPr/>
            </a:pPr>
            <a:r>
              <a:rPr kumimoji="0" lang="ru-RU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усиливается настолько, что в</a:t>
            </a:r>
            <a:endParaRPr kumimoji="0" lang="ru-RU" sz="3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20370" marR="0" lvl="0" indent="-384175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 panose="05020102010507070707"/>
              <a:buNone/>
              <a:defRPr/>
            </a:pPr>
            <a:r>
              <a:rPr kumimoji="0" lang="ru-RU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мае 1904 г. Чехов для лечения</a:t>
            </a:r>
            <a:endParaRPr kumimoji="0" lang="ru-RU" sz="3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20370" marR="0" lvl="0" indent="-384175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 panose="05020102010507070707"/>
              <a:buNone/>
              <a:defRPr/>
            </a:pPr>
            <a:r>
              <a:rPr kumimoji="0" lang="ru-RU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за границу на курорт в</a:t>
            </a:r>
            <a:endParaRPr kumimoji="0" lang="ru-RU" sz="3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20370" marR="0" lvl="0" indent="-384175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 panose="05020102010507070707"/>
              <a:buNone/>
              <a:defRPr/>
            </a:pPr>
            <a:r>
              <a:rPr kumimoji="0" lang="ru-RU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Баденвейлере (Германия).</a:t>
            </a:r>
            <a:endParaRPr kumimoji="0" lang="ru-RU" sz="3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20370" marR="0" lvl="0" indent="-384175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 panose="05020102010507070707"/>
              <a:buNone/>
              <a:defRPr/>
            </a:pPr>
            <a:r>
              <a:rPr kumimoji="0" lang="ru-RU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В ночь на 2 июля Чехов умер.</a:t>
            </a:r>
            <a:endParaRPr kumimoji="0" lang="ru-RU" sz="3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20370" marR="0" lvl="0" indent="-384175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 panose="05020102010507070707"/>
              <a:buNone/>
              <a:defRPr/>
            </a:pPr>
            <a:r>
              <a:rPr kumimoji="0" lang="ru-RU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Похоронен писатель на</a:t>
            </a:r>
            <a:endParaRPr kumimoji="0" lang="ru-RU" sz="3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20370" marR="0" lvl="0" indent="-384175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 panose="05020102010507070707"/>
              <a:buNone/>
              <a:defRPr/>
            </a:pPr>
            <a:r>
              <a:rPr kumimoji="0" lang="ru-RU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Новодевичьем  кладбище в</a:t>
            </a:r>
            <a:endParaRPr kumimoji="0" lang="ru-RU" sz="3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20370" marR="0" lvl="0" indent="-384175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 panose="05020102010507070707"/>
              <a:buNone/>
              <a:defRPr/>
            </a:pPr>
            <a:r>
              <a:rPr kumimoji="0" lang="ru-RU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Москве.</a:t>
            </a:r>
            <a:endParaRPr kumimoji="0" lang="ru-RU" sz="3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6628" name="Picture 2" descr="C:\Мои документы\ЛЮБА\Писатели\Чехов А\i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6700" y="1500188"/>
            <a:ext cx="3175000" cy="42148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0" name="Заголовок 1"/>
          <p:cNvSpPr>
            <a:spLocks noGrp="1"/>
          </p:cNvSpPr>
          <p:nvPr>
            <p:ph type="title"/>
          </p:nvPr>
        </p:nvSpPr>
        <p:spPr>
          <a:xfrm>
            <a:off x="500063" y="214313"/>
            <a:ext cx="7467600" cy="928687"/>
          </a:xfrm>
          <a:ln/>
        </p:spPr>
        <p:txBody>
          <a:bodyPr vert="horz" wrap="square" lIns="45720" tIns="45720" rIns="45720" bIns="45720" anchor="ctr" anchorCtr="0"/>
          <a:p>
            <a:pPr algn="ctr" eaLnBrk="1" hangingPunct="1"/>
            <a:r>
              <a:rPr kern="1200" dirty="0">
                <a:latin typeface="+mj-lt"/>
                <a:ea typeface="+mj-ea"/>
                <a:cs typeface="+mj-cs"/>
              </a:rPr>
              <a:t>Значение творчества</a:t>
            </a:r>
            <a:endParaRPr kern="1200" dirty="0">
              <a:latin typeface="+mj-lt"/>
              <a:ea typeface="+mj-ea"/>
              <a:cs typeface="+mj-cs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88" y="1214438"/>
            <a:ext cx="5400675" cy="5286375"/>
          </a:xfrm>
        </p:spPr>
        <p:txBody>
          <a:bodyPr vert="horz" wrap="square" lIns="91440" tIns="45720" rIns="91440" bIns="45720" numCol="1" anchor="t" anchorCtr="0" compatLnSpc="1">
            <a:normAutofit lnSpcReduction="10000"/>
          </a:bodyPr>
          <a:lstStyle/>
          <a:p>
            <a:pPr marL="420370" marR="0" lvl="0" indent="-384175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 panose="05020102010507070707"/>
              <a:buNone/>
              <a:defRPr/>
            </a:pPr>
            <a:r>
              <a:rPr kumimoji="0" lang="ru-RU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Художественные открытия</a:t>
            </a:r>
            <a:endParaRPr kumimoji="0" lang="ru-RU" sz="3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20370" marR="0" lvl="0" indent="-384175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 panose="05020102010507070707"/>
              <a:buNone/>
              <a:defRPr/>
            </a:pPr>
            <a:r>
              <a:rPr kumimoji="0" lang="ru-RU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Чехова оказали огромное</a:t>
            </a:r>
            <a:endParaRPr kumimoji="0" lang="ru-RU" sz="3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20370" marR="0" lvl="0" indent="-384175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 panose="05020102010507070707"/>
              <a:buNone/>
              <a:defRPr/>
            </a:pPr>
            <a:r>
              <a:rPr kumimoji="0" lang="ru-RU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влияние на литературу и</a:t>
            </a:r>
            <a:endParaRPr kumimoji="0" lang="ru-RU" sz="3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20370" marR="0" lvl="0" indent="-384175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 panose="05020102010507070707"/>
              <a:buNone/>
              <a:defRPr/>
            </a:pPr>
            <a:r>
              <a:rPr kumimoji="0" lang="ru-RU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театр </a:t>
            </a:r>
            <a:r>
              <a:rPr kumimoji="0" 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XX</a:t>
            </a:r>
            <a:r>
              <a:rPr kumimoji="0" lang="ru-RU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в. </a:t>
            </a:r>
            <a:endParaRPr kumimoji="0" lang="ru-RU" sz="3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20370" marR="0" lvl="0" indent="-384175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 panose="05020102010507070707"/>
              <a:buNone/>
              <a:defRPr/>
            </a:pPr>
            <a:r>
              <a:rPr kumimoji="0" lang="ru-RU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Его драматические</a:t>
            </a:r>
            <a:endParaRPr kumimoji="0" lang="ru-RU" sz="3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20370" marR="0" lvl="0" indent="-384175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 panose="05020102010507070707"/>
              <a:buNone/>
              <a:defRPr/>
            </a:pPr>
            <a:r>
              <a:rPr kumimoji="0" lang="ru-RU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произведения, переведенные</a:t>
            </a:r>
            <a:endParaRPr kumimoji="0" lang="ru-RU" sz="3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20370" marR="0" lvl="0" indent="-384175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 panose="05020102010507070707"/>
              <a:buNone/>
              <a:defRPr/>
            </a:pPr>
            <a:r>
              <a:rPr kumimoji="0" lang="ru-RU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на множество языков, стали</a:t>
            </a:r>
            <a:endParaRPr kumimoji="0" lang="ru-RU" sz="3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20370" marR="0" lvl="0" indent="-384175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 panose="05020102010507070707"/>
              <a:buNone/>
              <a:defRPr/>
            </a:pPr>
            <a:r>
              <a:rPr kumimoji="0" lang="ru-RU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неотъемлемой частью</a:t>
            </a:r>
            <a:endParaRPr kumimoji="0" lang="ru-RU" sz="3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20370" marR="0" lvl="0" indent="-384175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 panose="05020102010507070707"/>
              <a:buNone/>
              <a:defRPr/>
            </a:pPr>
            <a:r>
              <a:rPr kumimoji="0" lang="ru-RU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мирового театрального</a:t>
            </a:r>
            <a:endParaRPr kumimoji="0" lang="ru-RU" sz="3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20370" marR="0" lvl="0" indent="-384175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 panose="05020102010507070707"/>
              <a:buNone/>
              <a:defRPr/>
            </a:pPr>
            <a:r>
              <a:rPr kumimoji="0" lang="ru-RU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репертуара.</a:t>
            </a:r>
            <a:endParaRPr kumimoji="0" lang="ru-RU" sz="3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7652" name="Picture 3" descr="C:\Мои документы\ЛЮБА\Писатели\Чехов А\Y51EUCAK7WDLYCA5CNA1ZCA136VA3CAFOFZ42CAZ5EA23CANCBYR1CAH22TZWCAAN2LSQCAXEZH9VCAQWHNWBCA3ORVZECAXCS4P4CAPZPG84CAAY3D2YCAZJSTNVCAKJLQOECA1PANZBCAYBVVSLCAASGOOT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43563" y="1357313"/>
            <a:ext cx="3292475" cy="42148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63" y="3857625"/>
            <a:ext cx="8329613" cy="2786063"/>
          </a:xfrm>
        </p:spPr>
        <p:txBody>
          <a:bodyPr vert="horz" wrap="square" lIns="45720" tIns="45720" rIns="45720" bIns="45720" numCol="1" anchor="ctr" anchorCtr="0" compatLnSpc="1">
            <a:normAutofit fontScale="9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3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     </a:t>
            </a:r>
            <a:br>
              <a:rPr kumimoji="0" lang="ru-RU" sz="3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3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     </a:t>
            </a:r>
            <a:r>
              <a:rPr kumimoji="0" lang="ru-RU" sz="3100" b="0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Цель работы </a:t>
            </a:r>
            <a:r>
              <a:rPr kumimoji="0" lang="ru-RU" sz="3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- определить роль А.П. Чехова в истории русской литературы. </a:t>
            </a:r>
            <a:br>
              <a:rPr kumimoji="0" lang="ru-RU" sz="3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3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     </a:t>
            </a:r>
            <a:br>
              <a:rPr kumimoji="0" lang="ru-RU" sz="3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3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   </a:t>
            </a:r>
            <a:r>
              <a:rPr kumimoji="0" lang="ru-RU" sz="3100" b="0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Основная задача </a:t>
            </a:r>
            <a:r>
              <a:rPr kumimoji="0" lang="ru-RU" sz="3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- познакомиться с важнейшими фактами жизни и творчества писателя.</a:t>
            </a:r>
            <a:br>
              <a:rPr kumimoji="0" lang="ru-RU" sz="4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4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10" name="Изображение 109"/>
          <p:cNvPicPr/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691640" y="404495"/>
            <a:ext cx="5274310" cy="335788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5" y="214313"/>
            <a:ext cx="8858250" cy="785813"/>
          </a:xfrm>
        </p:spPr>
        <p:txBody>
          <a:bodyPr vert="horz" wrap="square" lIns="45720" tIns="45720" rIns="45720" bIns="45720" numCol="1" anchor="ctr" anchorCtr="0" compatLnSpc="1">
            <a:normAutofit fontScale="9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4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Все мы родом из детства</a:t>
            </a:r>
            <a:br>
              <a:rPr kumimoji="0" lang="ru-RU" sz="4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4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1267" name="Picture 2" descr="C:\Мои документы\ЛЮБА\Писатели\Чехов А\{0D328DFB-D055-431E-841C-837B1359799C}.jpg"/>
          <p:cNvPicPr>
            <a:picLocks noGrp="1" noChangeAspect="1"/>
          </p:cNvPicPr>
          <p:nvPr>
            <p:ph idx="1"/>
          </p:nvPr>
        </p:nvPicPr>
        <p:blipFill>
          <a:blip r:embed="rId1"/>
          <a:srcRect/>
          <a:stretch>
            <a:fillRect/>
          </a:stretch>
        </p:blipFill>
        <p:spPr>
          <a:xfrm rot="-162077">
            <a:off x="227013" y="892175"/>
            <a:ext cx="4594225" cy="3654425"/>
          </a:xfrm>
          <a:ln/>
        </p:spPr>
      </p:pic>
      <p:sp>
        <p:nvSpPr>
          <p:cNvPr id="11268" name="TextBox 4"/>
          <p:cNvSpPr txBox="1"/>
          <p:nvPr/>
        </p:nvSpPr>
        <p:spPr>
          <a:xfrm>
            <a:off x="4857750" y="928688"/>
            <a:ext cx="4143375" cy="34782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dirty="0">
                <a:latin typeface="Cambria" panose="02040503050406030204" pitchFamily="18" charset="0"/>
              </a:rPr>
              <a:t>          </a:t>
            </a:r>
            <a:r>
              <a:rPr sz="2000" dirty="0">
                <a:latin typeface="Cambria" panose="02040503050406030204" pitchFamily="18" charset="0"/>
              </a:rPr>
              <a:t>Антон Павлович Чехов родился 17 января 1860 года в Таганроге, небольшом портовом городе на берегу Азовского моря. </a:t>
            </a:r>
            <a:endParaRPr sz="2000" dirty="0">
              <a:latin typeface="Cambria" panose="02040503050406030204" pitchFamily="18" charset="0"/>
            </a:endParaRPr>
          </a:p>
          <a:p>
            <a:r>
              <a:rPr sz="2000" dirty="0">
                <a:latin typeface="Cambria" panose="02040503050406030204" pitchFamily="18" charset="0"/>
              </a:rPr>
              <a:t>         Предки Чехова, крестьяне Воронежской губернии, были крепостными. В 1842 году дед Чехова, энергичный и предприимчивый крестьянин, выкупил себя и свою семью  у помещика Черткова на волю.</a:t>
            </a:r>
            <a:endParaRPr sz="2000" dirty="0">
              <a:latin typeface="Cambria" panose="02040503050406030204" pitchFamily="18" charset="0"/>
            </a:endParaRPr>
          </a:p>
        </p:txBody>
      </p:sp>
      <p:sp>
        <p:nvSpPr>
          <p:cNvPr id="11269" name="TextBox 6"/>
          <p:cNvSpPr txBox="1"/>
          <p:nvPr/>
        </p:nvSpPr>
        <p:spPr>
          <a:xfrm>
            <a:off x="142875" y="4786313"/>
            <a:ext cx="8786813" cy="16319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sz="2000" dirty="0">
                <a:latin typeface="Cambria" panose="02040503050406030204" pitchFamily="18" charset="0"/>
              </a:rPr>
              <a:t>            Все дети семьи Чеховых были исключительно одарёнными людьми: Александр – литератор, лингвист, Николай – художник, Михаил – писатель, юрист, Иван – учитель словесности, известный московский педагог, Мария – художница-пейзажистка.</a:t>
            </a:r>
            <a:endParaRPr sz="2000" dirty="0">
              <a:latin typeface="Cambria" panose="02040503050406030204" pitchFamily="18" charset="0"/>
            </a:endParaRPr>
          </a:p>
          <a:p>
            <a:r>
              <a:rPr sz="2000" dirty="0">
                <a:latin typeface="Cambria" panose="02040503050406030204" pitchFamily="18" charset="0"/>
              </a:rPr>
              <a:t>    </a:t>
            </a:r>
            <a:endParaRPr sz="2000" dirty="0">
              <a:latin typeface="Cambria" panose="02040503050406030204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Заголовок 1"/>
          <p:cNvSpPr>
            <a:spLocks noGrp="1"/>
          </p:cNvSpPr>
          <p:nvPr>
            <p:ph type="title"/>
          </p:nvPr>
        </p:nvSpPr>
        <p:spPr>
          <a:xfrm>
            <a:off x="214313" y="1071563"/>
            <a:ext cx="4714875" cy="3429000"/>
          </a:xfrm>
          <a:ln/>
        </p:spPr>
        <p:txBody>
          <a:bodyPr vert="horz" wrap="square" lIns="45720" tIns="45720" rIns="45720" bIns="45720" anchor="ctr" anchorCtr="0"/>
          <a:p>
            <a:pPr eaLnBrk="1" hangingPunct="1"/>
            <a:r>
              <a:rPr sz="2800" kern="1200" dirty="0">
                <a:latin typeface="+mj-lt"/>
                <a:ea typeface="+mj-ea"/>
                <a:cs typeface="+mj-cs"/>
              </a:rPr>
              <a:t>         В  обстановке детских и юношеских лет было много мещанского.  У отца была бакалейная лавка с вывеской: «Чай , сахар, кофе, мыло, колбаса и другие колониальные товары».  </a:t>
            </a:r>
            <a:br>
              <a:rPr sz="2800" kern="1200" dirty="0">
                <a:latin typeface="+mj-lt"/>
                <a:ea typeface="+mj-ea"/>
                <a:cs typeface="+mj-cs"/>
              </a:rPr>
            </a:br>
            <a:endParaRPr sz="2800" kern="1200" dirty="0">
              <a:latin typeface="+mj-lt"/>
              <a:ea typeface="+mj-ea"/>
              <a:cs typeface="+mj-cs"/>
            </a:endParaRPr>
          </a:p>
        </p:txBody>
      </p:sp>
      <p:pic>
        <p:nvPicPr>
          <p:cNvPr id="12291" name="Picture 2" descr="C:\Мои документы\ЛЮБА\Писатели\Чехов А\Дом И. Моисеева, где в 1869-1874 гг. жили Чеховы, там же помещалась лавка отца А. П. Ч..jpg"/>
          <p:cNvPicPr>
            <a:picLocks noGrp="1" noChangeAspect="1"/>
          </p:cNvPicPr>
          <p:nvPr>
            <p:ph idx="1"/>
          </p:nvPr>
        </p:nvPicPr>
        <p:blipFill>
          <a:blip r:embed="rId1"/>
          <a:srcRect/>
          <a:stretch>
            <a:fillRect/>
          </a:stretch>
        </p:blipFill>
        <p:spPr>
          <a:xfrm rot="228258">
            <a:off x="4816475" y="1273175"/>
            <a:ext cx="4046538" cy="3195638"/>
          </a:xfrm>
          <a:ln/>
        </p:spPr>
      </p:pic>
      <p:sp>
        <p:nvSpPr>
          <p:cNvPr id="12292" name="Прямоугольник 4"/>
          <p:cNvSpPr/>
          <p:nvPr/>
        </p:nvSpPr>
        <p:spPr>
          <a:xfrm>
            <a:off x="285750" y="142875"/>
            <a:ext cx="8702675" cy="7080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/>
            <a:r>
              <a:rPr sz="4000" dirty="0">
                <a:latin typeface="Cambria" panose="02040503050406030204" pitchFamily="18" charset="0"/>
              </a:rPr>
              <a:t>«В детстве у меня не было детства» </a:t>
            </a:r>
            <a:endParaRPr sz="4000" dirty="0">
              <a:latin typeface="Cambria" panose="02040503050406030204" pitchFamily="18" charset="0"/>
            </a:endParaRPr>
          </a:p>
        </p:txBody>
      </p:sp>
      <p:sp>
        <p:nvSpPr>
          <p:cNvPr id="12293" name="TextBox 5"/>
          <p:cNvSpPr txBox="1"/>
          <p:nvPr/>
        </p:nvSpPr>
        <p:spPr>
          <a:xfrm>
            <a:off x="285750" y="4429125"/>
            <a:ext cx="8286750" cy="1384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dirty="0">
                <a:latin typeface="Cambria" panose="02040503050406030204" pitchFamily="18" charset="0"/>
              </a:rPr>
              <a:t>          </a:t>
            </a:r>
            <a:r>
              <a:rPr sz="2800" dirty="0">
                <a:latin typeface="Cambria" panose="02040503050406030204" pitchFamily="18" charset="0"/>
              </a:rPr>
              <a:t>В этой лавке Антоша, подчиняясь требованиям отца, терпеливо отсиживал долгие часы, занимаясь копеечными расчётами. </a:t>
            </a:r>
            <a:endParaRPr sz="2800" dirty="0">
              <a:latin typeface="Cambria" panose="02040503050406030204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63" y="142875"/>
            <a:ext cx="7467600" cy="714375"/>
          </a:xfrm>
        </p:spPr>
        <p:txBody>
          <a:bodyPr vert="horz" wrap="square" lIns="45720" tIns="45720" rIns="45720" bIns="45720" numCol="1" anchor="ctr" anchorCtr="0" compatLnSpc="1">
            <a:normAutofit fontScale="9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4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Учёба</a:t>
            </a:r>
            <a:endParaRPr kumimoji="0" lang="ru-RU" sz="4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3315" name="Picture 2" descr="C:\Мои документы\ЛЮБА\Писатели\Чехов А\Мужская гимназия, в которой учился Ч. Сейчас Литературный музей им. Ч..jpg"/>
          <p:cNvPicPr>
            <a:picLocks noGrp="1" noChangeAspect="1"/>
          </p:cNvPicPr>
          <p:nvPr>
            <p:ph idx="1"/>
          </p:nvPr>
        </p:nvPicPr>
        <p:blipFill>
          <a:blip r:embed="rId1"/>
          <a:srcRect/>
          <a:stretch>
            <a:fillRect/>
          </a:stretch>
        </p:blipFill>
        <p:spPr>
          <a:xfrm rot="-167559">
            <a:off x="284163" y="1039813"/>
            <a:ext cx="4665662" cy="3013075"/>
          </a:xfrm>
          <a:ln/>
        </p:spPr>
      </p:pic>
      <p:sp>
        <p:nvSpPr>
          <p:cNvPr id="13316" name="TextBox 5"/>
          <p:cNvSpPr txBox="1"/>
          <p:nvPr/>
        </p:nvSpPr>
        <p:spPr>
          <a:xfrm>
            <a:off x="5072063" y="928688"/>
            <a:ext cx="3786187" cy="2678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sz="2800" dirty="0">
                <a:latin typeface="Cambria" panose="02040503050406030204" pitchFamily="18" charset="0"/>
              </a:rPr>
              <a:t>        Учился Антон Павлович сначала в местной греческой школе, а затем в гимназии.</a:t>
            </a:r>
            <a:endParaRPr sz="2800" dirty="0">
              <a:latin typeface="Cambria" panose="02040503050406030204" pitchFamily="18" charset="0"/>
            </a:endParaRPr>
          </a:p>
          <a:p>
            <a:r>
              <a:rPr sz="2800" dirty="0">
                <a:latin typeface="Cambria" panose="02040503050406030204" pitchFamily="18" charset="0"/>
              </a:rPr>
              <a:t>        </a:t>
            </a:r>
            <a:endParaRPr sz="2800" dirty="0">
              <a:latin typeface="Cambria" panose="02040503050406030204" pitchFamily="18" charset="0"/>
            </a:endParaRPr>
          </a:p>
        </p:txBody>
      </p:sp>
      <p:sp>
        <p:nvSpPr>
          <p:cNvPr id="13317" name="Прямоугольник 7"/>
          <p:cNvSpPr/>
          <p:nvPr/>
        </p:nvSpPr>
        <p:spPr>
          <a:xfrm>
            <a:off x="357188" y="4286250"/>
            <a:ext cx="8429625" cy="18161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sz="2800" dirty="0">
                <a:latin typeface="Cambria" panose="02040503050406030204" pitchFamily="18" charset="0"/>
              </a:rPr>
              <a:t>         Большой радостью его детской жизни, скрашивавшей и скуку домашнего быта, и казённую серость гимназического уклада, было посещение местного театра.</a:t>
            </a:r>
            <a:endParaRPr sz="2800" dirty="0">
              <a:latin typeface="Cambria" panose="02040503050406030204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50" y="428625"/>
            <a:ext cx="8358188" cy="1143000"/>
          </a:xfrm>
        </p:spPr>
        <p:txBody>
          <a:bodyPr vert="horz" wrap="square" lIns="45720" tIns="45720" rIns="45720" bIns="45720" numCol="1" anchor="ctr" anchorCtr="0" compatLnSpc="1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В 1876 году произошёл переезд семьи в Москву.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4339" name="Содержимое 2"/>
          <p:cNvSpPr>
            <a:spLocks noGrp="1"/>
          </p:cNvSpPr>
          <p:nvPr>
            <p:ph idx="1"/>
          </p:nvPr>
        </p:nvSpPr>
        <p:spPr>
          <a:xfrm>
            <a:off x="142875" y="1785938"/>
            <a:ext cx="8715375" cy="4525962"/>
          </a:xfrm>
          <a:ln/>
        </p:spPr>
        <p:txBody>
          <a:bodyPr vert="horz" wrap="square" lIns="91440" tIns="45720" rIns="91440" bIns="45720" anchor="t" anchorCtr="0"/>
          <a:p>
            <a:pPr eaLnBrk="1" hangingPunct="1">
              <a:buNone/>
            </a:pPr>
            <a:r>
              <a:rPr dirty="0"/>
              <a:t>              Отец, запутавшись в денежных делах, разорился и был вынужден бежать от кредиторов.</a:t>
            </a:r>
            <a:endParaRPr dirty="0"/>
          </a:p>
          <a:p>
            <a:pPr eaLnBrk="1" hangingPunct="1">
              <a:buNone/>
            </a:pPr>
            <a:r>
              <a:rPr dirty="0"/>
              <a:t>             Антону пришлось жить 3 года в Таганроге одному, так как он должен был  закончить гимназию. Предоставленный самому себе, юноша проходит в эти годы суровую школу жизни, ему приходится зарабатывать средства к жизни репетиторством.</a:t>
            </a:r>
            <a:endParaRPr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313" y="142875"/>
            <a:ext cx="8715375" cy="1000125"/>
          </a:xfrm>
        </p:spPr>
        <p:txBody>
          <a:bodyPr vert="horz" wrap="square" lIns="45720" tIns="45720" rIns="45720" bIns="45720" numCol="1" anchor="ctr" anchorCtr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Университет </a:t>
            </a:r>
            <a:b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и начало литературной деятельности</a:t>
            </a:r>
            <a:endParaRPr kumimoji="0" lang="ru-RU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51910" y="1341120"/>
            <a:ext cx="5047615" cy="4215130"/>
          </a:xfrm>
        </p:spPr>
        <p:txBody>
          <a:bodyPr vert="horz" wrap="square" lIns="91440" tIns="45720" rIns="91440" bIns="45720" numCol="1" anchor="t" anchorCtr="0" compatLnSpc="1">
            <a:normAutofit fontScale="25000" lnSpcReduction="20000"/>
          </a:bodyPr>
          <a:lstStyle/>
          <a:p>
            <a:pPr marL="420370" marR="0" lvl="0" indent="-384175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 panose="05020102010507070707"/>
              <a:buNone/>
              <a:defRPr/>
            </a:pPr>
            <a:r>
              <a:rPr kumimoji="0" lang="ru-RU" sz="6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    </a:t>
            </a:r>
            <a:r>
              <a:rPr kumimoji="0" lang="ru-RU" sz="9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Осенью 1879 года переезжает в Москву и поступает на медицинский факультет Московского университета. </a:t>
            </a:r>
            <a:endParaRPr kumimoji="0" lang="ru-RU" sz="9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20370" marR="0" lvl="0" indent="-384175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 panose="05020102010507070707"/>
              <a:buNone/>
              <a:defRPr/>
            </a:pPr>
            <a:r>
              <a:rPr kumimoji="0" lang="ru-RU" sz="9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Юный студент в поисках заработка начинает сотрудничать  в юмористических журналах «Стрекоза», «Будильник», «Зритель», «Сверчок» и других под псевдонимами: </a:t>
            </a:r>
            <a:endParaRPr kumimoji="0" lang="ru-RU" sz="9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20370" marR="0" lvl="0" indent="-384175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 panose="05020102010507070707"/>
              <a:buNone/>
              <a:defRPr/>
            </a:pPr>
            <a:r>
              <a:rPr kumimoji="0" lang="ru-RU" sz="6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</a:t>
            </a:r>
            <a:endParaRPr kumimoji="0" lang="ru-RU" sz="6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20370" marR="0" lvl="0" indent="-384175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 panose="05020102010507070707"/>
              <a:buNone/>
              <a:defRPr/>
            </a:pP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29" name="Прямоугольник 5"/>
          <p:cNvSpPr/>
          <p:nvPr/>
        </p:nvSpPr>
        <p:spPr>
          <a:xfrm>
            <a:off x="500063" y="5143500"/>
            <a:ext cx="8358187" cy="1570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sz="2400" dirty="0">
                <a:latin typeface="Cambria" panose="02040503050406030204" pitchFamily="18" charset="0"/>
              </a:rPr>
              <a:t>Антоша Чехонте, Вспыльчивый Человек,  Брат моего брата,  Человек без селезёнки, Врач без пациентов. </a:t>
            </a:r>
            <a:endParaRPr sz="2400" dirty="0">
              <a:latin typeface="Cambria" panose="02040503050406030204" pitchFamily="18" charset="0"/>
            </a:endParaRPr>
          </a:p>
          <a:p>
            <a:r>
              <a:rPr sz="2400" dirty="0">
                <a:latin typeface="Cambria" panose="02040503050406030204" pitchFamily="18" charset="0"/>
              </a:rPr>
              <a:t>        1884 г. выходит первый сборник рассказов – «Сказки Мельпомены».</a:t>
            </a:r>
            <a:endParaRPr sz="2400" dirty="0">
              <a:latin typeface="Cambria" panose="02040503050406030204" pitchFamily="18" charset="0"/>
            </a:endParaRPr>
          </a:p>
        </p:txBody>
      </p:sp>
      <p:pic>
        <p:nvPicPr>
          <p:cNvPr id="109" name="Изображение 108"/>
          <p:cNvPicPr/>
          <p:nvPr>
            <p:custDataLst>
              <p:tags r:id="rId1"/>
            </p:custDataLst>
          </p:nvPr>
        </p:nvPicPr>
        <p:blipFill>
          <a:blip r:embed="rId2"/>
          <a:srcRect l="28458" t="1812" r="29014"/>
          <a:stretch>
            <a:fillRect/>
          </a:stretch>
        </p:blipFill>
        <p:spPr>
          <a:xfrm>
            <a:off x="755650" y="1268730"/>
            <a:ext cx="2957830" cy="373824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50" y="357188"/>
            <a:ext cx="8501063" cy="928688"/>
          </a:xfrm>
        </p:spPr>
        <p:txBody>
          <a:bodyPr vert="horz" wrap="square" lIns="45720" tIns="45720" rIns="45720" bIns="45720" numCol="1" anchor="ctr" anchorCtr="0" compatLnSpc="1">
            <a:normAutofit fontScale="9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Вхождение в «большую» литературу</a:t>
            </a:r>
            <a:br>
              <a:rPr kumimoji="0" lang="ru-RU" sz="4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4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88" y="1143000"/>
            <a:ext cx="5643563" cy="5715000"/>
          </a:xfrm>
        </p:spPr>
        <p:txBody>
          <a:bodyPr vert="horz" wrap="square" lIns="91440" tIns="45720" rIns="91440" bIns="45720" numCol="1" anchor="t" anchorCtr="0" compatLnSpc="1">
            <a:normAutofit fontScale="70000" lnSpcReduction="20000"/>
          </a:bodyPr>
          <a:lstStyle/>
          <a:p>
            <a:pPr marL="420370" marR="0" lvl="0" indent="-384175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 panose="05020102010507070707"/>
              <a:buNone/>
              <a:defRPr/>
            </a:pPr>
            <a:r>
              <a:rPr kumimoji="0" lang="ru-RU" sz="3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После окончания</a:t>
            </a:r>
            <a:endParaRPr kumimoji="0" lang="ru-RU" sz="3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20370" marR="0" lvl="0" indent="-384175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 panose="05020102010507070707"/>
              <a:buNone/>
              <a:defRPr/>
            </a:pPr>
            <a:r>
              <a:rPr kumimoji="0" lang="ru-RU" sz="3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университета (1884) Чехов,</a:t>
            </a:r>
            <a:endParaRPr kumimoji="0" lang="ru-RU" sz="3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20370" marR="0" lvl="0" indent="-384175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 panose="05020102010507070707"/>
              <a:buNone/>
              <a:defRPr/>
            </a:pPr>
            <a:r>
              <a:rPr kumimoji="0" lang="ru-RU" sz="3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работая уездным врачом,</a:t>
            </a:r>
            <a:endParaRPr kumimoji="0" lang="ru-RU" sz="3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20370" marR="0" lvl="0" indent="-384175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 panose="05020102010507070707"/>
              <a:buNone/>
              <a:defRPr/>
            </a:pPr>
            <a:r>
              <a:rPr kumimoji="0" lang="ru-RU" sz="3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продолжает много и</a:t>
            </a:r>
            <a:endParaRPr kumimoji="0" lang="ru-RU" sz="3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20370" marR="0" lvl="0" indent="-384175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 panose="05020102010507070707"/>
              <a:buNone/>
              <a:defRPr/>
            </a:pPr>
            <a:r>
              <a:rPr kumimoji="0" lang="ru-RU" sz="3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плодотворно трудиться. </a:t>
            </a:r>
            <a:endParaRPr kumimoji="0" lang="ru-RU" sz="3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20370" marR="0" lvl="0" indent="-384175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 panose="05020102010507070707"/>
              <a:buNone/>
              <a:defRPr/>
            </a:pPr>
            <a:r>
              <a:rPr kumimoji="0" lang="ru-RU" sz="3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Основным </a:t>
            </a:r>
            <a:r>
              <a:rPr kumimoji="0" lang="ru-RU" sz="38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жанром</a:t>
            </a:r>
            <a:r>
              <a:rPr kumimoji="0" lang="ru-RU" sz="3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является</a:t>
            </a:r>
            <a:endParaRPr kumimoji="0" lang="ru-RU" sz="3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20370" marR="0" lvl="0" indent="-384175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 panose="05020102010507070707"/>
              <a:buNone/>
              <a:defRPr/>
            </a:pPr>
            <a:r>
              <a:rPr kumimoji="0" lang="ru-RU" sz="3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короткий  </a:t>
            </a:r>
            <a:r>
              <a:rPr kumimoji="0" lang="ru-RU" sz="38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рассказ</a:t>
            </a:r>
            <a:r>
              <a:rPr kumimoji="0" lang="ru-RU" sz="3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- сценка, этюд,</a:t>
            </a:r>
            <a:endParaRPr kumimoji="0" lang="ru-RU" sz="3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20370" marR="0" lvl="0" indent="-384175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 panose="05020102010507070707"/>
              <a:buNone/>
              <a:defRPr/>
            </a:pPr>
            <a:r>
              <a:rPr kumimoji="0" lang="ru-RU" sz="3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набросок. </a:t>
            </a:r>
            <a:endParaRPr kumimoji="0" lang="ru-RU" sz="3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20370" marR="0" lvl="0" indent="-384175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 panose="05020102010507070707"/>
              <a:buNone/>
              <a:defRPr/>
            </a:pPr>
            <a:r>
              <a:rPr kumimoji="0" lang="ru-RU" sz="3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</a:t>
            </a:r>
            <a:r>
              <a:rPr kumimoji="0" lang="ru-RU" sz="38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Основой сюжета </a:t>
            </a:r>
            <a:r>
              <a:rPr kumimoji="0" lang="ru-RU" sz="3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которого</a:t>
            </a:r>
            <a:endParaRPr kumimoji="0" lang="ru-RU" sz="3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20370" marR="0" lvl="0" indent="-384175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 panose="05020102010507070707"/>
              <a:buNone/>
              <a:defRPr/>
            </a:pPr>
            <a:r>
              <a:rPr kumimoji="0" lang="ru-RU" sz="3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служит </a:t>
            </a:r>
            <a:r>
              <a:rPr kumimoji="0" lang="ru-RU" sz="38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забавное  или нелепое</a:t>
            </a:r>
            <a:endParaRPr kumimoji="0" lang="ru-RU" sz="3800" b="0" i="1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20370" marR="0" lvl="0" indent="-384175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 panose="05020102010507070707"/>
              <a:buNone/>
              <a:defRPr/>
            </a:pPr>
            <a:r>
              <a:rPr kumimoji="0" lang="ru-RU" sz="38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происшествие, любопытный или</a:t>
            </a:r>
            <a:endParaRPr kumimoji="0" lang="ru-RU" sz="3800" b="0" i="1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20370" marR="0" lvl="0" indent="-384175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 panose="05020102010507070707"/>
              <a:buNone/>
              <a:defRPr/>
            </a:pPr>
            <a:r>
              <a:rPr kumimoji="0" lang="ru-RU" sz="38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смешной случай из жизни.</a:t>
            </a:r>
            <a:endParaRPr kumimoji="0" lang="ru-RU" sz="3800" b="0" i="1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20370" marR="0" lvl="0" indent="-384175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 panose="05020102010507070707"/>
              <a:buNone/>
              <a:defRPr/>
            </a:pPr>
            <a:r>
              <a:rPr kumimoji="0" lang="ru-RU" sz="3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kumimoji="0" lang="ru-RU" sz="3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20370" marR="0" lvl="0" indent="-384175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 panose="05020102010507070707"/>
              <a:buNone/>
              <a:defRPr/>
            </a:pPr>
            <a:endParaRPr kumimoji="0" lang="ru-RU" sz="3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5364" name="Picture 2" descr="C:\Мои документы\ЛЮБА\Писатели\Чехов А\Чехов А.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08880">
            <a:off x="5786438" y="1143000"/>
            <a:ext cx="2894012" cy="42243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Техническая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Литейная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0</TotalTime>
  <Words>5876</Words>
  <Application>WPS Presentation</Application>
  <PresentationFormat>Экран (4:3)</PresentationFormat>
  <Paragraphs>170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3" baseType="lpstr">
      <vt:lpstr>Arial</vt:lpstr>
      <vt:lpstr>SimSun</vt:lpstr>
      <vt:lpstr>Wingdings</vt:lpstr>
      <vt:lpstr>Cambria</vt:lpstr>
      <vt:lpstr>Wingdings 2</vt:lpstr>
      <vt:lpstr>Calibri</vt:lpstr>
      <vt:lpstr>Rockwell</vt:lpstr>
      <vt:lpstr>Arial</vt:lpstr>
      <vt:lpstr>Wingdings 2</vt:lpstr>
      <vt:lpstr>Microsoft YaHei</vt:lpstr>
      <vt:lpstr>Arial Unicode MS</vt:lpstr>
      <vt:lpstr>Техническая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АНТОН  ПАВЛОВИЧ  ЧЕХОВ</dc:title>
  <dc:creator>Admin</dc:creator>
  <cp:lastModifiedBy>user</cp:lastModifiedBy>
  <cp:revision>38</cp:revision>
  <dcterms:created xsi:type="dcterms:W3CDTF">2008-10-19T05:55:15Z</dcterms:created>
  <dcterms:modified xsi:type="dcterms:W3CDTF">2024-03-15T12:12:59Z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605C4A9225274B569955F2F3A5353EB8_13</vt:lpwstr>
  </property>
  <property fmtid="{D5CDD505-2E9C-101B-9397-08002B2CF9AE}" pid="3" name="KSOProductBuildVer">
    <vt:lpwstr>1049-12.2.0.13538</vt:lpwstr>
  </property>
</Properties>
</file>