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66" r:id="rId3"/>
    <p:sldId id="367" r:id="rId4"/>
    <p:sldId id="368" r:id="rId5"/>
    <p:sldId id="369" r:id="rId6"/>
    <p:sldId id="370" r:id="rId7"/>
    <p:sldId id="371" r:id="rId8"/>
    <p:sldId id="257" r:id="rId9"/>
    <p:sldId id="258" r:id="rId10"/>
    <p:sldId id="260" r:id="rId11"/>
    <p:sldId id="272" r:id="rId12"/>
    <p:sldId id="273" r:id="rId13"/>
    <p:sldId id="275" r:id="rId14"/>
    <p:sldId id="276" r:id="rId15"/>
    <p:sldId id="277" r:id="rId16"/>
    <p:sldId id="278" r:id="rId17"/>
    <p:sldId id="372" r:id="rId18"/>
    <p:sldId id="36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23AD"/>
    <a:srgbClr val="FF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97" autoAdjust="0"/>
    <p:restoredTop sz="94660"/>
  </p:normalViewPr>
  <p:slideViewPr>
    <p:cSldViewPr>
      <p:cViewPr varScale="1">
        <p:scale>
          <a:sx n="68" d="100"/>
          <a:sy n="68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hyperlink" Target="http://gif5gif.ucoz.ru/_ph/12/658722416.gif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563888" y="908720"/>
            <a:ext cx="5112568" cy="1470025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Умеешь ли ты решать задачи…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35696" y="4221088"/>
            <a:ext cx="2592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класс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0" descr="http://im0-tub.yandex.net/i?id=118765268-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3312368" cy="3312370"/>
          </a:xfrm>
          <a:prstGeom prst="rect">
            <a:avLst/>
          </a:prstGeom>
          <a:noFill/>
        </p:spPr>
      </p:pic>
      <p:pic>
        <p:nvPicPr>
          <p:cNvPr id="6" name="Picture 12" descr="http://im8-tub.yandex.net/i?id=189186931-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183564"/>
            <a:ext cx="2448272" cy="306034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83568" y="5445224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Киселева Татьяна Алексеевна  , учитель начальных классов. МБОУ « </a:t>
            </a:r>
            <a:r>
              <a:rPr lang="ru-RU" sz="1200" b="1" dirty="0" err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Колюбакинская</a:t>
            </a:r>
            <a:r>
              <a:rPr lang="ru-RU" sz="1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СОШ» </a:t>
            </a:r>
            <a:endParaRPr lang="ru-RU" sz="12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708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1520" y="836712"/>
            <a:ext cx="8712968" cy="17543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 Кролика 4 грядки капусты, на каждой из которых по 8 кочанов. Сколько кочанов капусты вырастил Кролик?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395536" y="4437112"/>
            <a:ext cx="1656184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>
            <a:hlinkClick r:id="rId2" action="ppaction://hlinksldjump"/>
          </p:cNvPr>
          <p:cNvSpPr txBox="1"/>
          <p:nvPr/>
        </p:nvSpPr>
        <p:spPr>
          <a:xfrm>
            <a:off x="2555776" y="3933056"/>
            <a:ext cx="1584176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7236296" y="4293096"/>
            <a:ext cx="1584176" cy="101566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32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>
            <a:hlinkClick r:id="rId2" action="ppaction://hlinksldjump"/>
          </p:cNvPr>
          <p:cNvSpPr txBox="1"/>
          <p:nvPr/>
        </p:nvSpPr>
        <p:spPr>
          <a:xfrm>
            <a:off x="4716016" y="3933056"/>
            <a:ext cx="1656184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35896" y="5517232"/>
            <a:ext cx="2297139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26064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Вопрос № 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4" descr="http://im4-tub.yandex.net/i?id=208411603-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2708920"/>
            <a:ext cx="1057275" cy="11906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6583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1520" y="692696"/>
            <a:ext cx="8640960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 пруду плавало 8 гусей, а уток – на 4 больше. Сколько птиц плавало в пруду?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251520" y="3573016"/>
            <a:ext cx="1872208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>
            <a:hlinkClick r:id="rId2" action="ppaction://hlinksldjump"/>
          </p:cNvPr>
          <p:cNvSpPr txBox="1"/>
          <p:nvPr/>
        </p:nvSpPr>
        <p:spPr>
          <a:xfrm>
            <a:off x="2771800" y="3717032"/>
            <a:ext cx="1728192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>
            <a:hlinkClick r:id="" action="ppaction://noaction"/>
          </p:cNvPr>
          <p:cNvSpPr txBox="1"/>
          <p:nvPr/>
        </p:nvSpPr>
        <p:spPr>
          <a:xfrm>
            <a:off x="7092280" y="3573016"/>
            <a:ext cx="1800200" cy="101566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>
            <a:hlinkClick r:id="rId2" action="ppaction://hlinksldjump"/>
          </p:cNvPr>
          <p:cNvSpPr txBox="1"/>
          <p:nvPr/>
        </p:nvSpPr>
        <p:spPr>
          <a:xfrm>
            <a:off x="5004048" y="3717032"/>
            <a:ext cx="1656184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63888" y="5373216"/>
            <a:ext cx="2297139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8864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Вопрос № 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2" descr="http://im8-tub.yandex.net/i?id=189186931-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060848"/>
            <a:ext cx="1143000" cy="14287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4943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764704"/>
            <a:ext cx="8712968" cy="23083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Длина новорожденного китенка 7 метров, а взрослого кита – 35 метров. Во сколько раз длина взрослого кита больше длины детёныша?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179512" y="3789040"/>
            <a:ext cx="1656184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7092280" y="3717032"/>
            <a:ext cx="1800200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5076056" y="4221088"/>
            <a:ext cx="1728192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42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>
            <a:hlinkClick r:id="rId2" action="ppaction://hlinksldjump"/>
          </p:cNvPr>
          <p:cNvSpPr txBox="1"/>
          <p:nvPr/>
        </p:nvSpPr>
        <p:spPr>
          <a:xfrm>
            <a:off x="2051720" y="4149080"/>
            <a:ext cx="1728192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28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91880" y="5589240"/>
            <a:ext cx="2160240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18864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Вопрос 6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14" descr="http://im4-tub.yandex.net/i?id=208411603-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3140968"/>
            <a:ext cx="1057275" cy="1190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692696"/>
            <a:ext cx="8712968" cy="23083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 теремке жили 7 кошек. Каждая кошка пригласила в гости трёх мышек. Ещё 10 мышек пришли без приглашения. Сколько всего мышей явились в гости к кошкам?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hlinkClick r:id="" action="ppaction://noaction"/>
          </p:cNvPr>
          <p:cNvSpPr txBox="1"/>
          <p:nvPr/>
        </p:nvSpPr>
        <p:spPr>
          <a:xfrm>
            <a:off x="251520" y="3717032"/>
            <a:ext cx="1728192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2195736" y="4005064"/>
            <a:ext cx="1656184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5292080" y="4005064"/>
            <a:ext cx="1656184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>
            <a:hlinkClick r:id="rId2" action="ppaction://hlinksldjump"/>
          </p:cNvPr>
          <p:cNvSpPr txBox="1"/>
          <p:nvPr/>
        </p:nvSpPr>
        <p:spPr>
          <a:xfrm>
            <a:off x="7164288" y="3717032"/>
            <a:ext cx="1728192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19872" y="5517232"/>
            <a:ext cx="2376264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188640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Вопрос № 7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12" descr="http://im8-tub.yandex.net/i?id=189186931-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068960"/>
            <a:ext cx="11430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Вопрос № 8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692696"/>
            <a:ext cx="8712968" cy="23083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Ребята посадили возле школы 7 рябинок. Это составляет пятую часть от всех  саженцев. Сколько всего саженцев ребята должны высадить вокруг школы?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251520" y="3645024"/>
            <a:ext cx="1656184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>
            <a:hlinkClick r:id="" action="ppaction://noaction"/>
          </p:cNvPr>
          <p:cNvSpPr txBox="1"/>
          <p:nvPr/>
        </p:nvSpPr>
        <p:spPr>
          <a:xfrm>
            <a:off x="2123728" y="4005064"/>
            <a:ext cx="1656184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35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5004048" y="4005064"/>
            <a:ext cx="1728192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42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>
            <a:hlinkClick r:id="rId2" action="ppaction://hlinksldjump"/>
          </p:cNvPr>
          <p:cNvSpPr txBox="1"/>
          <p:nvPr/>
        </p:nvSpPr>
        <p:spPr>
          <a:xfrm>
            <a:off x="6948264" y="3645024"/>
            <a:ext cx="1872208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75856" y="5445224"/>
            <a:ext cx="2448272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14" descr="http://im4-tub.yandex.net/i?id=208411603-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068960"/>
            <a:ext cx="1057275" cy="1190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064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Вопрос № 9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764704"/>
            <a:ext cx="8784976" cy="17543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Из 28 бабушкиных гусей четвёртая часть серые, а остальные белые. Сколько у бабушки белых гусей?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2411760" y="3933056"/>
            <a:ext cx="1728192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251520" y="3212976"/>
            <a:ext cx="1872208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>
            <a:hlinkClick r:id="" action="ppaction://noaction"/>
          </p:cNvPr>
          <p:cNvSpPr txBox="1"/>
          <p:nvPr/>
        </p:nvSpPr>
        <p:spPr>
          <a:xfrm>
            <a:off x="5364088" y="3933056"/>
            <a:ext cx="1656184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7236296" y="3140968"/>
            <a:ext cx="1656184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3888" y="5517232"/>
            <a:ext cx="2160240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12" descr="http://im8-tub.yandex.net/i?id=189186931-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636912"/>
            <a:ext cx="11430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Вопрос № 10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692696"/>
            <a:ext cx="8712968" cy="17543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 5 овец настригли за год 20 кг шерсти. Сколько килограммов шерсти настригут за год с 8 овец?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>
            <a:hlinkClick r:id="" action="ppaction://noaction"/>
          </p:cNvPr>
          <p:cNvSpPr txBox="1"/>
          <p:nvPr/>
        </p:nvSpPr>
        <p:spPr>
          <a:xfrm>
            <a:off x="539552" y="3356992"/>
            <a:ext cx="1728192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hlinkClick r:id="" action="ppaction://noaction"/>
          </p:cNvPr>
          <p:cNvSpPr txBox="1"/>
          <p:nvPr/>
        </p:nvSpPr>
        <p:spPr>
          <a:xfrm>
            <a:off x="2555776" y="3861048"/>
            <a:ext cx="1656184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>
            <a:hlinkClick r:id="" action="ppaction://noaction"/>
          </p:cNvPr>
          <p:cNvSpPr txBox="1"/>
          <p:nvPr/>
        </p:nvSpPr>
        <p:spPr>
          <a:xfrm>
            <a:off x="4932040" y="3789040"/>
            <a:ext cx="1728192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>
            <a:hlinkClick r:id="" action="ppaction://noaction"/>
          </p:cNvPr>
          <p:cNvSpPr txBox="1"/>
          <p:nvPr/>
        </p:nvSpPr>
        <p:spPr>
          <a:xfrm>
            <a:off x="7092280" y="3429000"/>
            <a:ext cx="1728192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32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47864" y="5661248"/>
            <a:ext cx="2376264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14" descr="http://im4-tub.yandex.net/i?id=208411603-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2492896"/>
            <a:ext cx="1057275" cy="1190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ЗАДАЧИ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 </a:t>
            </a:r>
            <a:r>
              <a:rPr lang="ru-RU" dirty="0" smtClean="0"/>
              <a:t>1</a:t>
            </a:r>
            <a:r>
              <a:rPr lang="ru-RU" dirty="0" smtClean="0"/>
              <a:t>. Ученики 4-го класса вырастили рассаду для цветочной клумбы прямоугольной формы. Ширина клумбы – 4м, длина – 3м. Чему равна площадь и периметр цветочной клумбы, которая будет украшать школьный участок</a:t>
            </a:r>
            <a:r>
              <a:rPr lang="ru-RU" dirty="0" smtClean="0"/>
              <a:t>?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 smtClean="0"/>
          </a:p>
          <a:p>
            <a:r>
              <a:rPr lang="ru-RU" b="1" dirty="0" smtClean="0"/>
              <a:t>2. </a:t>
            </a:r>
            <a:r>
              <a:rPr lang="ru-RU" dirty="0" smtClean="0"/>
              <a:t>До обеда продали 25 пачек печенья, а после обеда в 4 раза больше. Сколько пачек печенья продали за весь день? </a:t>
            </a:r>
            <a:r>
              <a:rPr lang="ru-RU" b="1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3. Мама купила 3 кг морковки по 12 рублей за кг и 4 кг картофеля по 15 рублей. Какова стоимость всей покупки? </a:t>
            </a:r>
            <a:r>
              <a:rPr lang="ru-RU" b="1" dirty="0" smtClean="0"/>
              <a:t>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Картинка 1 из 84000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60648"/>
            <a:ext cx="6336704" cy="635258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404664"/>
            <a:ext cx="3096344" cy="19389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До </a:t>
            </a:r>
          </a:p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встречи!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1600199"/>
          </a:xfrm>
        </p:spPr>
        <p:txBody>
          <a:bodyPr/>
          <a:lstStyle/>
          <a:p>
            <a:r>
              <a:rPr lang="ru-RU" dirty="0" smtClean="0">
                <a:solidFill>
                  <a:srgbClr val="4A23AD"/>
                </a:solidFill>
              </a:rPr>
              <a:t>Приветствие друг другу</a:t>
            </a:r>
            <a:endParaRPr lang="ru-RU" dirty="0">
              <a:solidFill>
                <a:srgbClr val="4A23AD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981200"/>
            <a:ext cx="6400800" cy="38862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Прозвенел звонок сейчас Математика у нас</a:t>
            </a:r>
          </a:p>
          <a:p>
            <a:r>
              <a:rPr lang="ru-RU" sz="3600" dirty="0" smtClean="0">
                <a:solidFill>
                  <a:srgbClr val="FF0000"/>
                </a:solidFill>
              </a:rPr>
              <a:t>Давайте , ребята, учиться считать,</a:t>
            </a:r>
          </a:p>
          <a:p>
            <a:r>
              <a:rPr lang="ru-RU" sz="3600" dirty="0" smtClean="0">
                <a:solidFill>
                  <a:srgbClr val="FF0000"/>
                </a:solidFill>
              </a:rPr>
              <a:t>Делить, умножать, прибавлять, вычитать!</a:t>
            </a:r>
          </a:p>
          <a:p>
            <a:r>
              <a:rPr lang="ru-RU" sz="3600" dirty="0" smtClean="0">
                <a:solidFill>
                  <a:srgbClr val="FF0000"/>
                </a:solidFill>
              </a:rPr>
              <a:t>Всем желаем получать</a:t>
            </a:r>
          </a:p>
          <a:p>
            <a:r>
              <a:rPr lang="ru-RU" sz="3600" dirty="0" smtClean="0">
                <a:solidFill>
                  <a:srgbClr val="FF0000"/>
                </a:solidFill>
              </a:rPr>
              <a:t>Только лишь оценку « 5»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Компоненты математических действий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4A23AD"/>
                </a:solidFill>
              </a:rPr>
              <a:t>Слагаемое + Слагаемое = Сумма</a:t>
            </a:r>
          </a:p>
          <a:p>
            <a:r>
              <a:rPr lang="ru-RU" dirty="0" smtClean="0">
                <a:solidFill>
                  <a:srgbClr val="4A23AD"/>
                </a:solidFill>
              </a:rPr>
              <a:t>Уменьшаемое – Вычитаемое = Разность</a:t>
            </a:r>
          </a:p>
          <a:p>
            <a:r>
              <a:rPr lang="ru-RU" dirty="0" smtClean="0">
                <a:solidFill>
                  <a:srgbClr val="4A23AD"/>
                </a:solidFill>
              </a:rPr>
              <a:t>Множитель * Множитель = Произведение</a:t>
            </a:r>
          </a:p>
          <a:p>
            <a:r>
              <a:rPr lang="ru-RU" dirty="0" smtClean="0">
                <a:solidFill>
                  <a:srgbClr val="4A23AD"/>
                </a:solidFill>
              </a:rPr>
              <a:t>Делимое : Делитель = Частное  </a:t>
            </a:r>
          </a:p>
          <a:p>
            <a:pPr algn="ctr">
              <a:buNone/>
            </a:pPr>
            <a:endParaRPr lang="ru-RU" sz="2400" dirty="0" smtClean="0">
              <a:solidFill>
                <a:srgbClr val="00B050"/>
              </a:solidFill>
            </a:endParaRPr>
          </a:p>
          <a:p>
            <a:pPr algn="ctr">
              <a:buNone/>
            </a:pPr>
            <a:r>
              <a:rPr lang="ru-RU" sz="2400" u="sng" dirty="0" smtClean="0">
                <a:solidFill>
                  <a:srgbClr val="00B050"/>
                </a:solidFill>
              </a:rPr>
              <a:t>Нахождение периметра и площади геометрической фигуры </a:t>
            </a:r>
          </a:p>
          <a:p>
            <a:pPr>
              <a:buNone/>
            </a:pPr>
            <a:r>
              <a:rPr lang="en-US" sz="3600" dirty="0" smtClean="0">
                <a:solidFill>
                  <a:srgbClr val="FF0000"/>
                </a:solidFill>
              </a:rPr>
              <a:t>P = </a:t>
            </a:r>
            <a:r>
              <a:rPr lang="en-US" sz="3600" dirty="0" err="1" smtClean="0">
                <a:solidFill>
                  <a:srgbClr val="FF0000"/>
                </a:solidFill>
              </a:rPr>
              <a:t>a+a+b+b</a:t>
            </a:r>
            <a:r>
              <a:rPr lang="en-US" sz="3600" dirty="0" smtClean="0">
                <a:solidFill>
                  <a:srgbClr val="FF0000"/>
                </a:solidFill>
              </a:rPr>
              <a:t>     P = ( </a:t>
            </a:r>
            <a:r>
              <a:rPr lang="en-US" sz="3600" dirty="0" err="1" smtClean="0">
                <a:solidFill>
                  <a:srgbClr val="FF0000"/>
                </a:solidFill>
              </a:rPr>
              <a:t>a+b</a:t>
            </a:r>
            <a:r>
              <a:rPr lang="en-US" sz="3600" dirty="0" smtClean="0">
                <a:solidFill>
                  <a:srgbClr val="FF0000"/>
                </a:solidFill>
              </a:rPr>
              <a:t>) * 2 </a:t>
            </a:r>
          </a:p>
          <a:p>
            <a:pPr>
              <a:buNone/>
            </a:pPr>
            <a:r>
              <a:rPr lang="en-US" sz="3600" dirty="0" smtClean="0">
                <a:solidFill>
                  <a:srgbClr val="FF0000"/>
                </a:solidFill>
              </a:rPr>
              <a:t>S  = a* b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Математический диктант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ru-RU" dirty="0" smtClean="0"/>
              <a:t>Первое слагаемое 28, второе 32. Чему равна сумма?</a:t>
            </a:r>
          </a:p>
          <a:p>
            <a:pPr lvl="0"/>
            <a:r>
              <a:rPr lang="ru-RU" dirty="0" smtClean="0"/>
              <a:t>Уменьшаемое 40, вычитаемое 15. Найти разно Найти произведение чисел 12 и 4.</a:t>
            </a:r>
          </a:p>
          <a:p>
            <a:pPr lvl="0"/>
            <a:r>
              <a:rPr lang="ru-RU" dirty="0" smtClean="0"/>
              <a:t>Найти частное чисел 60 и 3.</a:t>
            </a:r>
          </a:p>
          <a:p>
            <a:pPr lvl="0"/>
            <a:r>
              <a:rPr lang="ru-RU" dirty="0" smtClean="0"/>
              <a:t>Во сколько раз 45 больше 15?</a:t>
            </a:r>
          </a:p>
          <a:p>
            <a:pPr lvl="0"/>
            <a:r>
              <a:rPr lang="ru-RU" dirty="0" smtClean="0"/>
              <a:t>Во сколько раз 1 метр больше 1 сантиметра?</a:t>
            </a:r>
          </a:p>
          <a:p>
            <a:pPr lvl="0"/>
            <a:r>
              <a:rPr lang="ru-RU" dirty="0" smtClean="0"/>
              <a:t>Найди 5 часть числа 30.</a:t>
            </a:r>
          </a:p>
          <a:p>
            <a:pPr lvl="0"/>
            <a:r>
              <a:rPr lang="ru-RU" dirty="0" smtClean="0"/>
              <a:t>Дополни 350 до 1 кг.</a:t>
            </a:r>
          </a:p>
          <a:p>
            <a:pPr lvl="0"/>
            <a:r>
              <a:rPr lang="ru-RU" dirty="0" smtClean="0"/>
              <a:t>К произведению чисел 10 и 8 прибавить 5</a:t>
            </a:r>
          </a:p>
          <a:p>
            <a:pPr lvl="0"/>
            <a:r>
              <a:rPr lang="ru-RU" dirty="0" smtClean="0"/>
              <a:t>Уменьшите 470 на 40</a:t>
            </a:r>
          </a:p>
          <a:p>
            <a:pPr lvl="0"/>
            <a:r>
              <a:rPr lang="ru-RU" dirty="0" smtClean="0"/>
              <a:t>80 дм выразите в сантиметрах.</a:t>
            </a:r>
          </a:p>
          <a:p>
            <a:pPr lvl="0"/>
            <a:r>
              <a:rPr lang="ru-RU" dirty="0" smtClean="0"/>
              <a:t>На сколько 150 больше 5</a:t>
            </a:r>
          </a:p>
          <a:p>
            <a:pPr lvl="0"/>
            <a:r>
              <a:rPr lang="ru-RU" u="sng" dirty="0" smtClean="0"/>
              <a:t>Устные задачи: </a:t>
            </a:r>
            <a:r>
              <a:rPr lang="ru-RU" dirty="0" smtClean="0"/>
              <a:t> </a:t>
            </a:r>
          </a:p>
          <a:p>
            <a:r>
              <a:rPr lang="ru-RU" dirty="0" smtClean="0"/>
              <a:t>«Дети окопали 9 кустов крыжовника, а кустов смородины в 4 раза больше. Сколько всего кустов окопали дети?» 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Найти периметр и площадь прямоугольника со сторонами 8 и 12 сантиметров. 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Игра « Собери слово» 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4A23AD"/>
                </a:solidFill>
              </a:rPr>
              <a:t>Расставь буквы в порядке убывания </a:t>
            </a:r>
          </a:p>
          <a:p>
            <a:r>
              <a:rPr lang="ru-RU" dirty="0" smtClean="0"/>
              <a:t>На доске: </a:t>
            </a:r>
          </a:p>
          <a:p>
            <a:r>
              <a:rPr lang="ru-RU" dirty="0" smtClean="0"/>
              <a:t>35 + 44= 79 </a:t>
            </a:r>
            <a:r>
              <a:rPr lang="ru-RU" dirty="0" smtClean="0">
                <a:solidFill>
                  <a:srgbClr val="FF0000"/>
                </a:solidFill>
              </a:rPr>
              <a:t>(</a:t>
            </a:r>
            <a:r>
              <a:rPr lang="ru-RU" dirty="0" err="1" smtClean="0">
                <a:solidFill>
                  <a:srgbClr val="FF0000"/>
                </a:solidFill>
              </a:rPr>
              <a:t>з</a:t>
            </a:r>
            <a:r>
              <a:rPr lang="ru-RU" dirty="0" smtClean="0">
                <a:solidFill>
                  <a:srgbClr val="FF0000"/>
                </a:solidFill>
              </a:rPr>
              <a:t>)    </a:t>
            </a:r>
            <a:r>
              <a:rPr lang="ru-RU" dirty="0" smtClean="0"/>
              <a:t>33 + 17= 50 </a:t>
            </a:r>
            <a:r>
              <a:rPr lang="ru-RU" dirty="0" smtClean="0">
                <a:solidFill>
                  <a:srgbClr val="FF0000"/>
                </a:solidFill>
              </a:rPr>
              <a:t>(а)     </a:t>
            </a:r>
          </a:p>
          <a:p>
            <a:r>
              <a:rPr lang="ru-RU" dirty="0" smtClean="0"/>
              <a:t>83 – 23= 60 </a:t>
            </a:r>
            <a:r>
              <a:rPr lang="ru-RU" dirty="0" smtClean="0">
                <a:solidFill>
                  <a:srgbClr val="FF0000"/>
                </a:solidFill>
              </a:rPr>
              <a:t>(а)    </a:t>
            </a:r>
          </a:p>
          <a:p>
            <a:r>
              <a:rPr lang="ru-RU" dirty="0" smtClean="0"/>
              <a:t>60 – 18= 42 </a:t>
            </a:r>
            <a:r>
              <a:rPr lang="ru-RU" dirty="0" smtClean="0">
                <a:solidFill>
                  <a:srgbClr val="FF0000"/>
                </a:solidFill>
              </a:rPr>
              <a:t>(ч)     </a:t>
            </a:r>
            <a:r>
              <a:rPr lang="ru-RU" dirty="0" smtClean="0"/>
              <a:t>39 – 24=15 </a:t>
            </a:r>
            <a:r>
              <a:rPr lang="ru-RU" dirty="0" smtClean="0">
                <a:solidFill>
                  <a:srgbClr val="FF0000"/>
                </a:solidFill>
              </a:rPr>
              <a:t>(а)    </a:t>
            </a:r>
          </a:p>
          <a:p>
            <a:r>
              <a:rPr lang="ru-RU" dirty="0" smtClean="0"/>
              <a:t>24 + 35=59 </a:t>
            </a:r>
            <a:r>
              <a:rPr lang="ru-RU" dirty="0" smtClean="0">
                <a:solidFill>
                  <a:srgbClr val="FF0000"/>
                </a:solidFill>
              </a:rPr>
              <a:t>(</a:t>
            </a:r>
            <a:r>
              <a:rPr lang="ru-RU" dirty="0" err="1" smtClean="0">
                <a:solidFill>
                  <a:srgbClr val="FF0000"/>
                </a:solidFill>
              </a:rPr>
              <a:t>д</a:t>
            </a:r>
            <a:r>
              <a:rPr lang="ru-RU" dirty="0" smtClean="0">
                <a:solidFill>
                  <a:srgbClr val="FF0000"/>
                </a:solidFill>
              </a:rPr>
              <a:t>)</a:t>
            </a:r>
          </a:p>
          <a:p>
            <a:r>
              <a:rPr lang="ru-RU" dirty="0" smtClean="0"/>
              <a:t>Над карточками ответ.</a:t>
            </a:r>
          </a:p>
          <a:p>
            <a:r>
              <a:rPr lang="ru-RU" dirty="0" smtClean="0"/>
              <a:t>Ответ: </a:t>
            </a:r>
            <a:r>
              <a:rPr lang="ru-RU" b="1" dirty="0" smtClean="0">
                <a:solidFill>
                  <a:srgbClr val="FF0000"/>
                </a:solidFill>
              </a:rPr>
              <a:t>задача.</a:t>
            </a:r>
            <a:endParaRPr lang="ru-RU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Физкультминутка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- </a:t>
            </a:r>
            <a:r>
              <a:rPr lang="ru-RU" dirty="0" smtClean="0">
                <a:solidFill>
                  <a:srgbClr val="0070C0"/>
                </a:solidFill>
              </a:rPr>
              <a:t>Леопольд пошел гулять (шагаем на месте)</a:t>
            </a:r>
            <a:r>
              <a:rPr lang="ru-RU" dirty="0" smtClean="0"/>
              <a:t>                                                    - </a:t>
            </a:r>
            <a:r>
              <a:rPr lang="ru-RU" dirty="0" smtClean="0">
                <a:solidFill>
                  <a:srgbClr val="C00000"/>
                </a:solidFill>
              </a:rPr>
              <a:t>Мяч футбольный попинать (движение - правой ногой)                               </a:t>
            </a:r>
          </a:p>
          <a:p>
            <a:pPr>
              <a:buNone/>
            </a:pPr>
            <a:r>
              <a:rPr lang="ru-RU" dirty="0" smtClean="0"/>
              <a:t>-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Взял с собою 2 гантели (ПОДЪЕМ ГАНТЕЛИ)                                                       </a:t>
            </a:r>
            <a:r>
              <a:rPr lang="ru-RU" dirty="0" smtClean="0"/>
              <a:t>- </a:t>
            </a:r>
            <a:r>
              <a:rPr lang="ru-RU" dirty="0" smtClean="0">
                <a:solidFill>
                  <a:srgbClr val="0070C0"/>
                </a:solidFill>
              </a:rPr>
              <a:t>Чтобы лапы не слабели (РУКИ ВПЕРЕД)                                                                     </a:t>
            </a:r>
            <a:r>
              <a:rPr lang="ru-RU" dirty="0" smtClean="0"/>
              <a:t>- </a:t>
            </a:r>
            <a:r>
              <a:rPr lang="ru-RU" dirty="0" smtClean="0">
                <a:solidFill>
                  <a:srgbClr val="C00000"/>
                </a:solidFill>
              </a:rPr>
              <a:t>И скакалку для прыжков (ПРЫЖКИ ЧЕРЕЗ «СКАКАЛКУ»)                                          </a:t>
            </a:r>
          </a:p>
          <a:p>
            <a:pPr>
              <a:buNone/>
            </a:pPr>
            <a:r>
              <a:rPr lang="ru-RU" dirty="0" smtClean="0">
                <a:solidFill>
                  <a:srgbClr val="4A23AD"/>
                </a:solidFill>
              </a:rPr>
              <a:t>- К спорту он всегда готов! (СТОЙКА СМИРНО)</a:t>
            </a:r>
            <a:endParaRPr lang="ru-RU" dirty="0">
              <a:solidFill>
                <a:srgbClr val="4A23AD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Компоненты    ЗАДАЧИ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УСЛОВИЕ       </a:t>
            </a:r>
          </a:p>
          <a:p>
            <a:r>
              <a:rPr lang="ru-RU" b="1" dirty="0" smtClean="0">
                <a:solidFill>
                  <a:srgbClr val="4A23AD"/>
                </a:solidFill>
              </a:rPr>
              <a:t>ВОПРОС 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РЕШЕНИЕ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ОТВЕТ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sz="2600" dirty="0" smtClean="0"/>
              <a:t>Работа над задачей ( краткая запись)</a:t>
            </a:r>
          </a:p>
          <a:p>
            <a:r>
              <a:rPr lang="ru-RU" b="1" dirty="0" smtClean="0"/>
              <a:t>« Мама купила 4 пакета муки по 9 кг в каждом пакете и 10 пакетов соли по 2 кг в каждом. Сколько всего килограмм составила покупка? 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3528" y="908720"/>
            <a:ext cx="8424936" cy="175432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Охотник насчитал у убегающих от него  зайцев 12 ног. Сколько зайцев убегало от охотника?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395536" y="4941168"/>
            <a:ext cx="1656184" cy="10156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/>
              <a:t>3</a:t>
            </a:r>
            <a:endParaRPr lang="ru-RU" sz="6000" b="1" dirty="0"/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2555776" y="4293096"/>
            <a:ext cx="1584176" cy="10156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/>
              <a:t>6</a:t>
            </a:r>
            <a:endParaRPr lang="ru-RU" sz="6000" b="1" dirty="0"/>
          </a:p>
        </p:txBody>
      </p:sp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7020272" y="3356992"/>
            <a:ext cx="1656184" cy="10156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/>
              <a:t>5</a:t>
            </a:r>
            <a:endParaRPr lang="ru-RU" sz="6000" b="1" dirty="0"/>
          </a:p>
        </p:txBody>
      </p:sp>
      <p:sp>
        <p:nvSpPr>
          <p:cNvPr id="11" name="TextBox 10">
            <a:hlinkClick r:id="rId3" action="ppaction://hlinksldjump"/>
          </p:cNvPr>
          <p:cNvSpPr txBox="1"/>
          <p:nvPr/>
        </p:nvSpPr>
        <p:spPr>
          <a:xfrm>
            <a:off x="4932040" y="3789040"/>
            <a:ext cx="1728192" cy="10156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/>
              <a:t>4</a:t>
            </a:r>
            <a:endParaRPr lang="ru-RU" sz="6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23528" y="332656"/>
            <a:ext cx="2232248" cy="36933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Вопрос № 1</a:t>
            </a:r>
            <a:endParaRPr lang="ru-RU" dirty="0"/>
          </a:p>
        </p:txBody>
      </p:sp>
      <p:pic>
        <p:nvPicPr>
          <p:cNvPr id="10" name="Picture 14" descr="http://im4-tub.yandex.net/i?id=208411603-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2708920"/>
            <a:ext cx="1368151" cy="15407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77397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1520" y="836712"/>
            <a:ext cx="8712968" cy="17543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Буратино должен решить 3 задачи, а примеров в 6 раз больше. Сколько всего заданий должен выполнить Буратино?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251520" y="4221088"/>
            <a:ext cx="1512168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9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>
            <a:hlinkClick r:id="rId2" action="ppaction://hlinksldjump"/>
          </p:cNvPr>
          <p:cNvSpPr txBox="1"/>
          <p:nvPr/>
        </p:nvSpPr>
        <p:spPr>
          <a:xfrm>
            <a:off x="2195736" y="3789040"/>
            <a:ext cx="1656184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18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>
            <a:hlinkClick r:id="rId2" action="ppaction://hlinksldjump"/>
          </p:cNvPr>
          <p:cNvSpPr txBox="1"/>
          <p:nvPr/>
        </p:nvSpPr>
        <p:spPr>
          <a:xfrm>
            <a:off x="7308304" y="4149080"/>
            <a:ext cx="1519285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>
            <a:hlinkClick r:id="rId3" action="ppaction://hlinksldjump"/>
          </p:cNvPr>
          <p:cNvSpPr txBox="1"/>
          <p:nvPr/>
        </p:nvSpPr>
        <p:spPr>
          <a:xfrm>
            <a:off x="4860032" y="3789040"/>
            <a:ext cx="1800200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21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47864" y="5589240"/>
            <a:ext cx="2513163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7030A0"/>
                </a:solidFill>
              </a:rPr>
              <a:t> 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332656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Вопрос № 2</a:t>
            </a:r>
            <a:endParaRPr lang="ru-RU" dirty="0"/>
          </a:p>
        </p:txBody>
      </p:sp>
      <p:pic>
        <p:nvPicPr>
          <p:cNvPr id="12" name="Picture 14" descr="http://im4-tub.yandex.net/i?id=208411603-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2636912"/>
            <a:ext cx="1057275" cy="11906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9856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</TotalTime>
  <Words>707</Words>
  <Application>Microsoft Office PowerPoint</Application>
  <PresentationFormat>Экран (4:3)</PresentationFormat>
  <Paragraphs>124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Умеешь ли ты решать задачи…</vt:lpstr>
      <vt:lpstr>Приветствие друг другу</vt:lpstr>
      <vt:lpstr>Компоненты математических действий</vt:lpstr>
      <vt:lpstr>Математический диктант</vt:lpstr>
      <vt:lpstr>Игра « Собери слово» </vt:lpstr>
      <vt:lpstr>Физкультминутка</vt:lpstr>
      <vt:lpstr>Компоненты    ЗАДАЧИ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ЗАДАЧИ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класс</dc:title>
  <dc:creator>Пользователь01</dc:creator>
  <cp:lastModifiedBy>Windows User</cp:lastModifiedBy>
  <cp:revision>144</cp:revision>
  <dcterms:created xsi:type="dcterms:W3CDTF">2011-02-02T05:10:02Z</dcterms:created>
  <dcterms:modified xsi:type="dcterms:W3CDTF">2024-03-13T21:01:33Z</dcterms:modified>
</cp:coreProperties>
</file>