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60" r:id="rId3"/>
    <p:sldId id="259" r:id="rId4"/>
    <p:sldId id="256" r:id="rId5"/>
    <p:sldId id="261" r:id="rId6"/>
    <p:sldId id="258" r:id="rId7"/>
    <p:sldId id="271" r:id="rId8"/>
    <p:sldId id="263" r:id="rId9"/>
    <p:sldId id="262" r:id="rId10"/>
    <p:sldId id="273" r:id="rId11"/>
    <p:sldId id="268" r:id="rId12"/>
    <p:sldId id="267" r:id="rId13"/>
    <p:sldId id="269" r:id="rId14"/>
    <p:sldId id="272" r:id="rId15"/>
    <p:sldId id="275" r:id="rId16"/>
    <p:sldId id="277" r:id="rId17"/>
    <p:sldId id="278" r:id="rId18"/>
    <p:sldId id="276" r:id="rId19"/>
    <p:sldId id="279" r:id="rId20"/>
    <p:sldId id="274" r:id="rId21"/>
    <p:sldId id="280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28740-74CC-4A78-89CD-6DA3D510C23A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259C9-FA81-4CA7-A622-AF089F6F4B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59C9-FA81-4CA7-A622-AF089F6F4B7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gradFill>
          <a:gsLst>
            <a:gs pos="30000">
              <a:schemeClr val="tx2">
                <a:lumMod val="40000"/>
                <a:lumOff val="60000"/>
              </a:schemeClr>
            </a:gs>
            <a:gs pos="89000">
              <a:srgbClr val="9CB86E"/>
            </a:gs>
            <a:gs pos="73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1"/>
          <a:stretch/>
        </p:blipFill>
        <p:spPr>
          <a:xfrm>
            <a:off x="0" y="0"/>
            <a:ext cx="9144000" cy="2771451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10" name="Блок-схема: документ 9"/>
          <p:cNvSpPr/>
          <p:nvPr userDrawn="1"/>
        </p:nvSpPr>
        <p:spPr>
          <a:xfrm rot="10800000" flipH="1">
            <a:off x="107504" y="1844824"/>
            <a:ext cx="9036496" cy="4989016"/>
          </a:xfrm>
          <a:prstGeom prst="flowChartDocumen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0F76-0B8C-4D8E-90A2-2B5CB5AA544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8CBD-B85B-4E70-96F6-1BC8519718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Рамка 8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237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0F76-0B8C-4D8E-90A2-2B5CB5AA544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8CBD-B85B-4E70-96F6-1BC8519718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319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0F76-0B8C-4D8E-90A2-2B5CB5AA544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8CBD-B85B-4E70-96F6-1BC8519718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436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6" y="855310"/>
            <a:ext cx="8997608" cy="6002690"/>
          </a:xfrm>
          <a:prstGeom prst="rect">
            <a:avLst/>
          </a:prstGeom>
        </p:spPr>
      </p:pic>
      <p:sp>
        <p:nvSpPr>
          <p:cNvPr id="12" name="Прямоугольник 11"/>
          <p:cNvSpPr/>
          <p:nvPr userDrawn="1"/>
        </p:nvSpPr>
        <p:spPr>
          <a:xfrm>
            <a:off x="73196" y="116632"/>
            <a:ext cx="8997608" cy="6741368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0F76-0B8C-4D8E-90A2-2B5CB5AA544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8CBD-B85B-4E70-96F6-1BC8519718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835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0F76-0B8C-4D8E-90A2-2B5CB5AA544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8CBD-B85B-4E70-96F6-1BC8519718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206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0F76-0B8C-4D8E-90A2-2B5CB5AA544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8CBD-B85B-4E70-96F6-1BC8519718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6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0F76-0B8C-4D8E-90A2-2B5CB5AA544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8CBD-B85B-4E70-96F6-1BC8519718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496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gradFill>
          <a:gsLst>
            <a:gs pos="64000">
              <a:schemeClr val="tx2">
                <a:lumMod val="60000"/>
                <a:lumOff val="40000"/>
              </a:schemeClr>
            </a:gs>
            <a:gs pos="93000">
              <a:srgbClr val="9CB86E"/>
            </a:gs>
            <a:gs pos="78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96" b="17649"/>
          <a:stretch/>
        </p:blipFill>
        <p:spPr>
          <a:xfrm>
            <a:off x="0" y="4077072"/>
            <a:ext cx="9144000" cy="277698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Прямоугольник 7"/>
          <p:cNvSpPr/>
          <p:nvPr userDrawn="1"/>
        </p:nvSpPr>
        <p:spPr>
          <a:xfrm>
            <a:off x="107504" y="116632"/>
            <a:ext cx="8928992" cy="6624736"/>
          </a:xfrm>
          <a:prstGeom prst="rect">
            <a:avLst/>
          </a:prstGeom>
          <a:solidFill>
            <a:schemeClr val="lt1">
              <a:alpha val="83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0F76-0B8C-4D8E-90A2-2B5CB5AA544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8CBD-B85B-4E70-96F6-1BC8519718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354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gradFill>
          <a:gsLst>
            <a:gs pos="30000">
              <a:schemeClr val="tx2">
                <a:lumMod val="40000"/>
                <a:lumOff val="60000"/>
              </a:schemeClr>
            </a:gs>
            <a:gs pos="79000">
              <a:srgbClr val="9CB86E"/>
            </a:gs>
            <a:gs pos="58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0"/>
          <a:stretch/>
        </p:blipFill>
        <p:spPr>
          <a:xfrm>
            <a:off x="125760" y="1412776"/>
            <a:ext cx="8892480" cy="5334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Прямоугольник 9"/>
          <p:cNvSpPr/>
          <p:nvPr userDrawn="1"/>
        </p:nvSpPr>
        <p:spPr>
          <a:xfrm>
            <a:off x="107504" y="116632"/>
            <a:ext cx="8928992" cy="6624736"/>
          </a:xfrm>
          <a:prstGeom prst="rect">
            <a:avLst/>
          </a:prstGeom>
          <a:solidFill>
            <a:schemeClr val="lt1">
              <a:alpha val="83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0F76-0B8C-4D8E-90A2-2B5CB5AA544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8CBD-B85B-4E70-96F6-1BC8519718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127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0F76-0B8C-4D8E-90A2-2B5CB5AA544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8CBD-B85B-4E70-96F6-1BC8519718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735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0F76-0B8C-4D8E-90A2-2B5CB5AA544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8CBD-B85B-4E70-96F6-1BC8519718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459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DDEBCF"/>
            </a:gs>
            <a:gs pos="66000">
              <a:srgbClr val="9CB86E"/>
            </a:gs>
            <a:gs pos="5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20F76-0B8C-4D8E-90A2-2B5CB5AA544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08CBD-B85B-4E70-96F6-1BC8519718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861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:\к уроку биология\5 -а класс\наземно-воздушная среда\slide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048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J:\к уроку биология\5 -а класс\наземно-воздушная среда\slide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868" y="1285860"/>
            <a:ext cx="19992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РАСТЕНИЯ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071678"/>
            <a:ext cx="2521459" cy="523220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светолюбивые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2857496"/>
            <a:ext cx="2429639" cy="523220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тенелюбивые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00760" y="2000240"/>
            <a:ext cx="2866234" cy="523220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теневыносливые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1857356" y="1142984"/>
            <a:ext cx="2143140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3751257" y="1964521"/>
            <a:ext cx="1642280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214942" y="1071546"/>
            <a:ext cx="200026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072198" y="714356"/>
            <a:ext cx="2592376" cy="369332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по отношению к свету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43306" y="500042"/>
            <a:ext cx="21802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Растения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857496"/>
            <a:ext cx="2500372" cy="3333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3643314"/>
            <a:ext cx="2952770" cy="221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 descr="J:\к уроку биология\5 -а класс\наземно-воздушная среда\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786058"/>
            <a:ext cx="2897495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785926"/>
            <a:ext cx="2821222" cy="523220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короткодневные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86182" y="1785926"/>
            <a:ext cx="2726131" cy="523220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длиннодневны</a:t>
            </a:r>
            <a:r>
              <a:rPr lang="ru-RU" sz="2400" b="1" dirty="0" smtClean="0">
                <a:solidFill>
                  <a:srgbClr val="002060"/>
                </a:solidFill>
              </a:rPr>
              <a:t>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29454" y="1785926"/>
            <a:ext cx="2270173" cy="523220"/>
          </a:xfrm>
          <a:prstGeom prst="rect">
            <a:avLst/>
          </a:prstGeom>
          <a:solidFill>
            <a:schemeClr val="bg2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нейтральные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643438" y="1071546"/>
            <a:ext cx="250033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>
            <a:off x="4214810" y="1428736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endCxn id="2" idx="0"/>
          </p:cNvCxnSpPr>
          <p:nvPr/>
        </p:nvCxnSpPr>
        <p:spPr>
          <a:xfrm rot="10800000" flipV="1">
            <a:off x="1696332" y="1071546"/>
            <a:ext cx="2518479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D:\12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71744"/>
            <a:ext cx="2977151" cy="2234848"/>
          </a:xfrm>
          <a:prstGeom prst="rect">
            <a:avLst/>
          </a:prstGeom>
          <a:solidFill>
            <a:schemeClr val="bg2"/>
          </a:solidFill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9" name="Picture 3" descr="D:\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500306"/>
            <a:ext cx="2000250" cy="304800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10" name="Picture 4" descr="D:\Tomatoes-on-the-bus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2571744"/>
            <a:ext cx="1943096" cy="2713465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5715008" y="571480"/>
            <a:ext cx="2997937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по отношению к длине дня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3306" y="428604"/>
            <a:ext cx="2001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РАСТЕНИЯ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7" descr="9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3500438"/>
            <a:ext cx="1928793" cy="284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71802" y="214290"/>
            <a:ext cx="2226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РАСТЕНИЯ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142984"/>
            <a:ext cx="257176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Влаголюбивые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1266" name="Picture 2" descr="J:\к уроку биология\5 -а класс\наземно-воздушная среда\713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714488"/>
            <a:ext cx="3333741" cy="250030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868" y="1928802"/>
            <a:ext cx="3000396" cy="7143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Растения умеренной влажности</a:t>
            </a:r>
            <a:endParaRPr lang="ru-RU" sz="2400" b="1" dirty="0"/>
          </a:p>
        </p:txBody>
      </p:sp>
      <p:pic>
        <p:nvPicPr>
          <p:cNvPr id="11267" name="Picture 3" descr="J:\к уроку биология\5 -а класс\наземно-воздушная среда\kl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714620"/>
            <a:ext cx="3162010" cy="19288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786578" y="2786058"/>
            <a:ext cx="207170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Сухолюбивые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357166"/>
            <a:ext cx="2928958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По отношению к воде</a:t>
            </a:r>
            <a:endParaRPr lang="ru-RU" b="1" i="1" dirty="0">
              <a:solidFill>
                <a:srgbClr val="002060"/>
              </a:solidFill>
            </a:endParaRPr>
          </a:p>
        </p:txBody>
      </p:sp>
      <p:cxnSp>
        <p:nvCxnSpPr>
          <p:cNvPr id="11" name="Прямая со стрелкой 10"/>
          <p:cNvCxnSpPr>
            <a:stCxn id="3" idx="2"/>
          </p:cNvCxnSpPr>
          <p:nvPr/>
        </p:nvCxnSpPr>
        <p:spPr>
          <a:xfrm rot="5400000">
            <a:off x="3058588" y="-54859"/>
            <a:ext cx="210925" cy="2041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4036215" y="1107265"/>
            <a:ext cx="100013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429124" y="857232"/>
            <a:ext cx="3643338" cy="1785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8" name="Picture 4" descr="J:\к уроку биология\5 -а класс\наземно-воздушная среда\4dd45b9f782edaa6b68ba3e32bea51f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304612"/>
            <a:ext cx="3214710" cy="2143140"/>
          </a:xfrm>
          <a:prstGeom prst="rect">
            <a:avLst/>
          </a:prstGeom>
          <a:noFill/>
        </p:spPr>
      </p:pic>
      <p:pic>
        <p:nvPicPr>
          <p:cNvPr id="11269" name="Picture 5" descr="J:\к уроку биология\5 -а класс\наземно-воздушная среда\03.02.18-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4714884"/>
            <a:ext cx="2576949" cy="18202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42852"/>
          <a:ext cx="8715436" cy="6615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3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066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среды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Экологические факторы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Приспособленность к среде жизни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93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Растения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4948">
                <a:tc>
                  <a:txBody>
                    <a:bodyPr/>
                    <a:lstStyle/>
                    <a:p>
                      <a:r>
                        <a:rPr lang="ru-RU" dirty="0" smtClean="0"/>
                        <a:t>2. Наземно-воздушная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Обилие воздуха, низкая плотность, высокое содержание кислорода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Мощная коревая система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60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Большая роль ветра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Опыление и распространение плодов и семян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Много света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Фотосинтез – создание органических</a:t>
                      </a:r>
                      <a:r>
                        <a:rPr lang="ru-RU" baseline="0" dirty="0" smtClean="0"/>
                        <a:t> веществ.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/>
                        <a:t>По отношению к свету делятся на светолюбивые (сосна), теневыносливые (земляника) и тенелюбивые (папоротник)</a:t>
                      </a:r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20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Большие колебания температуры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Листья и стебли покрыты светлыми волосками.</a:t>
                      </a:r>
                    </a:p>
                    <a:p>
                      <a:r>
                        <a:rPr lang="ru-RU" dirty="0" smtClean="0"/>
                        <a:t>Переходят</a:t>
                      </a:r>
                      <a:r>
                        <a:rPr lang="ru-RU" baseline="0" dirty="0" smtClean="0"/>
                        <a:t> в состояние летнего покоя.</a:t>
                      </a:r>
                    </a:p>
                    <a:p>
                      <a:r>
                        <a:rPr lang="ru-RU" baseline="0" dirty="0" smtClean="0"/>
                        <a:t>Накопление запасных питательных веществ.</a:t>
                      </a:r>
                    </a:p>
                    <a:p>
                      <a:r>
                        <a:rPr lang="ru-RU" baseline="0" dirty="0" smtClean="0"/>
                        <a:t>Листопад. Состояние глубокого покоя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620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Большие колебания влажности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Влаголюбивые (осоки, папоротники, калужница); умеренной влажности (дуб, клён, клевер) – широкие листовые пластинки с ярко-зелёной окраской; сухолюбивые(</a:t>
                      </a:r>
                      <a:r>
                        <a:rPr lang="ru-RU" baseline="0" dirty="0" smtClean="0"/>
                        <a:t> верблюжья колючка – корневая система – 20м, кактусы – листья колючки, запасают воду)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J:\к уроку биология\5 -а класс\наземно-воздушная среда\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J:\к уроку биология\5 -а класс\наземно-воздушная среда\img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J:\к уроку биология\5 -а класс\наземно-воздушная среда\0e87f9d495b4faa55d2469535d7261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J:\к уроку биология\5 -а класс\наземно-воздушная среда\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J:\к уроку биология\5 -а класс\наземно-воздушная среда\0012-012-U-bobrov-vydr-vodoplavajuschikh-ptits-ljagushek-pereponki-mezhdu-paltsa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J:\к уроку биология\5 -а класс\наземно-воздушная среда\0004-004-ZHivye-organizm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0044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0"/>
          <a:ext cx="8715436" cy="7015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3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86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4539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среды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Экологические факторы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Приспособленность к среде жизни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53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Животные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8154">
                <a:tc>
                  <a:txBody>
                    <a:bodyPr/>
                    <a:lstStyle/>
                    <a:p>
                      <a:r>
                        <a:rPr lang="ru-RU" dirty="0" smtClean="0"/>
                        <a:t>2. Наземно-воздушная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Обилие воздуха, низкая плотность, высокое содержание кислорода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Различные</a:t>
                      </a:r>
                      <a:r>
                        <a:rPr lang="ru-RU" baseline="0" dirty="0" smtClean="0"/>
                        <a:t> органы передвижения – крылья (бабочки, птицы, летучие мыши), мощные, но легкие конечности, мощные мышцы конечностей.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22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Много света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Развитие зрения.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Дневной образ жизни (бабочки, муравьи, многие звери и птицы), ночной образ  - совы, летучие мыши- большие глаза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8405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Большие колебания температуры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Пуховой</a:t>
                      </a:r>
                      <a:r>
                        <a:rPr lang="ru-RU" baseline="0" dirty="0" smtClean="0"/>
                        <a:t> и перьевой покров у птиц, шёрстный – у зверей.</a:t>
                      </a:r>
                    </a:p>
                    <a:p>
                      <a:r>
                        <a:rPr lang="ru-RU" baseline="0" dirty="0" smtClean="0"/>
                        <a:t>Перелёт птиц, впадают в спячку (ежи, суслики), зимний сон (медведь)</a:t>
                      </a:r>
                    </a:p>
                    <a:p>
                      <a:r>
                        <a:rPr lang="ru-RU" baseline="0" dirty="0" smtClean="0"/>
                        <a:t>Поведенческие маневры (ящерица), экономное расходование воды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450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Большие колебания влажности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Влаголюбивые</a:t>
                      </a:r>
                      <a:r>
                        <a:rPr lang="ru-RU" baseline="0" dirty="0" smtClean="0"/>
                        <a:t> (лягушки, черепахи, моллюски)</a:t>
                      </a:r>
                    </a:p>
                    <a:p>
                      <a:r>
                        <a:rPr lang="ru-RU" baseline="0" dirty="0" smtClean="0"/>
                        <a:t>Перепонки между пальцев</a:t>
                      </a:r>
                    </a:p>
                    <a:p>
                      <a:r>
                        <a:rPr lang="ru-RU" baseline="0" dirty="0" smtClean="0"/>
                        <a:t>Условия умеренной влажности – змеи, птицы, насекомые, многие звери)</a:t>
                      </a:r>
                    </a:p>
                    <a:p>
                      <a:r>
                        <a:rPr lang="ru-RU" baseline="0" dirty="0" smtClean="0"/>
                        <a:t>Устойчивые к недостатку влаги (ящерицы, скорпионы, тушканчики)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seven7sky.ru/images/strizh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42852"/>
            <a:ext cx="4357718" cy="3640826"/>
          </a:xfrm>
          <a:prstGeom prst="rect">
            <a:avLst/>
          </a:prstGeom>
          <a:noFill/>
        </p:spPr>
      </p:pic>
      <p:pic>
        <p:nvPicPr>
          <p:cNvPr id="4" name="Picture 6" descr="http://parkfili.com/wp-content/uploads/2015/10/1470586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-285776"/>
            <a:ext cx="3714776" cy="3744027"/>
          </a:xfrm>
          <a:prstGeom prst="rect">
            <a:avLst/>
          </a:prstGeom>
          <a:noFill/>
        </p:spPr>
      </p:pic>
      <p:pic>
        <p:nvPicPr>
          <p:cNvPr id="17410" name="Picture 2" descr="J:\к уроку биология\5 -а класс\наземно-воздушная среда\look.com.ua-1305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429000"/>
            <a:ext cx="4376734" cy="3282551"/>
          </a:xfrm>
          <a:prstGeom prst="rect">
            <a:avLst/>
          </a:prstGeom>
          <a:noFill/>
        </p:spPr>
      </p:pic>
      <p:pic>
        <p:nvPicPr>
          <p:cNvPr id="6" name="Picture 2" descr="http://www.picshare.ru/uploads/140123/0Q7X34HJB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429000"/>
            <a:ext cx="4286280" cy="328614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3071810"/>
            <a:ext cx="8143932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 свет – важное условие для жизни живых организмов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14290"/>
            <a:ext cx="729225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по внешнему виду растения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определить его отношение к воде? 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18436" name="AutoShape 4" descr="https://cdn.pixabay.com/photo/2016/02/04/09/18/cactus-1178794_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7" name="Picture 5" descr="J:\к уроку биология\5 -а класс\наземно-воздушная среда\cactus-plant-flower-produce-botany-flora-macro-photography-flowering-plant-prickly-pear-plant-stem-land-plant-nopal-2284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777" y="1700808"/>
            <a:ext cx="2786082" cy="1853870"/>
          </a:xfrm>
          <a:prstGeom prst="rect">
            <a:avLst/>
          </a:prstGeom>
          <a:noFill/>
        </p:spPr>
      </p:pic>
      <p:pic>
        <p:nvPicPr>
          <p:cNvPr id="6" name="Picture 2" descr="J:\к уроку биология\5 -а класс\наземно-воздушная среда\Cactus-Garden-Pictu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3191" y="4503207"/>
            <a:ext cx="2842875" cy="1996686"/>
          </a:xfrm>
          <a:prstGeom prst="rect">
            <a:avLst/>
          </a:prstGeom>
          <a:noFill/>
        </p:spPr>
      </p:pic>
      <p:pic>
        <p:nvPicPr>
          <p:cNvPr id="18438" name="Picture 6" descr="J:\к уроку биология\5 -а класс\наземно-воздушная среда\297ea_1497-900x5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562" y="4077072"/>
            <a:ext cx="3010431" cy="2000264"/>
          </a:xfrm>
          <a:prstGeom prst="rect">
            <a:avLst/>
          </a:prstGeom>
          <a:noFill/>
        </p:spPr>
      </p:pic>
      <p:pic>
        <p:nvPicPr>
          <p:cNvPr id="18439" name="Picture 7" descr="J:\к уроку биология\5 -а класс\наземно-воздушная среда\31115_a09a6293a556186170e7bd69528aaa03.jp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86730" y="1556173"/>
            <a:ext cx="2100278" cy="2143140"/>
          </a:xfrm>
          <a:prstGeom prst="rect">
            <a:avLst/>
          </a:prstGeom>
          <a:noFill/>
        </p:spPr>
      </p:pic>
      <p:pic>
        <p:nvPicPr>
          <p:cNvPr id="18440" name="Picture 8" descr="J:\к уроку биология\5 -а класс\наземно-воздушная среда\hosta_ventricosa_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3000372"/>
            <a:ext cx="2428892" cy="19431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42852"/>
          <a:ext cx="8644000" cy="604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5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8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146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среды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Экологические факторы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Приспособленность к среде жизни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Растения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Животные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1. Водная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Недостаточное количество кислорода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Наличие в вегетативных органах камер</a:t>
                      </a:r>
                      <a:r>
                        <a:rPr lang="ru-RU" baseline="0" dirty="0" smtClean="0"/>
                        <a:t> или полостей, заполненных воздухом</a:t>
                      </a:r>
                    </a:p>
                    <a:p>
                      <a:r>
                        <a:rPr lang="ru-RU" dirty="0" smtClean="0"/>
                        <a:t>Дышат всей поверхностью тела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Дышат</a:t>
                      </a:r>
                      <a:r>
                        <a:rPr lang="ru-RU" baseline="0" dirty="0" smtClean="0"/>
                        <a:t> жабрами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Тело покрыто слизью для уменьшения трения при движении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Плотность воды выше чем</a:t>
                      </a:r>
                      <a:r>
                        <a:rPr lang="ru-RU" baseline="0" dirty="0" smtClean="0"/>
                        <a:t> воздуха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Водоросли прикрепляются к камням</a:t>
                      </a:r>
                      <a:r>
                        <a:rPr lang="ru-RU" baseline="0" dirty="0" smtClean="0"/>
                        <a:t> для сопротивляемости к сильному течению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Парят в воде не опускаясь на дно, так как высокая плотность солёной воды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Подвижность воды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 тканях некоторых </a:t>
                      </a:r>
                      <a:r>
                        <a:rPr lang="ru-RU" baseline="0" dirty="0" smtClean="0"/>
                        <a:t>водорослей имеются пузырька воздуха, для того чтобы удержаться в верхних слоях воды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Для борьбы</a:t>
                      </a:r>
                      <a:r>
                        <a:rPr lang="ru-RU" baseline="0" dirty="0" smtClean="0"/>
                        <a:t> с подвижность воды н</a:t>
                      </a:r>
                      <a:r>
                        <a:rPr lang="ru-RU" dirty="0" smtClean="0"/>
                        <a:t>екоторые</a:t>
                      </a:r>
                      <a:r>
                        <a:rPr lang="ru-RU" baseline="0" dirty="0" smtClean="0"/>
                        <a:t> виды  имеют присоски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Стабильность условий обитания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Обтекаемая форма тела, хорошо развитая мускулатура.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577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428868"/>
            <a:ext cx="749806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Наземно-воздушная среда жизни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F:\разное\шаблоны презентаций\znanio.ru-anima-f2-1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0"/>
            <a:ext cx="1714512" cy="1714512"/>
          </a:xfrm>
          <a:prstGeom prst="rect">
            <a:avLst/>
          </a:prstGeom>
          <a:noFill/>
        </p:spPr>
      </p:pic>
      <p:pic>
        <p:nvPicPr>
          <p:cNvPr id="3075" name="Picture 3" descr="F:\разное\шаблоны презентаций\znanio.ru-anima-f2-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4929198"/>
            <a:ext cx="2143140" cy="1607355"/>
          </a:xfrm>
          <a:prstGeom prst="rect">
            <a:avLst/>
          </a:prstGeom>
          <a:noFill/>
        </p:spPr>
      </p:pic>
      <p:pic>
        <p:nvPicPr>
          <p:cNvPr id="3076" name="Picture 4" descr="F:\разное\шаблоны презентаций\znanio.ru-anima-f2-2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30794">
            <a:off x="6724637" y="2500306"/>
            <a:ext cx="2419363" cy="2207962"/>
          </a:xfrm>
          <a:prstGeom prst="rect">
            <a:avLst/>
          </a:prstGeom>
          <a:noFill/>
        </p:spPr>
      </p:pic>
      <p:pic>
        <p:nvPicPr>
          <p:cNvPr id="3077" name="Picture 5" descr="F:\разное\шаблоны презентаций\znanio.ru-anima-f2-1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4143380"/>
            <a:ext cx="938210" cy="9382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15770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J:\к уроку биология\5 -а класс\наземно-воздушная среда\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3" y="142852"/>
            <a:ext cx="8763062" cy="6572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J:\к уроку биология\5 -а класс\наземно-воздушная среда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6552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J:\к уроку биология\5 -а класс\наземно-воздушная среда\0010-010-Nazemno-vozdushnaja-sreda-obitani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Самостоятельная работа с текстом учебника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2844" y="714356"/>
            <a:ext cx="8858312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1 группа </a:t>
            </a:r>
            <a:r>
              <a:rPr lang="ru-RU" sz="3200" b="1" i="1" dirty="0" smtClean="0">
                <a:solidFill>
                  <a:srgbClr val="002060"/>
                </a:solidFill>
              </a:rPr>
              <a:t>– особенности наземно-воздушной                   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                       среды </a:t>
            </a:r>
            <a:r>
              <a:rPr lang="ru-RU" sz="3200" b="1" i="1" dirty="0" smtClean="0">
                <a:solidFill>
                  <a:srgbClr val="C00000"/>
                </a:solidFill>
              </a:rPr>
              <a:t>(стр. 22)</a:t>
            </a:r>
          </a:p>
          <a:p>
            <a:r>
              <a:rPr lang="ru-RU" sz="3200" b="1" i="1" dirty="0" smtClean="0">
                <a:solidFill>
                  <a:srgbClr val="C00000"/>
                </a:solidFill>
              </a:rPr>
              <a:t>2 группа </a:t>
            </a:r>
            <a:r>
              <a:rPr lang="ru-RU" sz="3200" b="1" i="1" dirty="0" smtClean="0">
                <a:solidFill>
                  <a:srgbClr val="002060"/>
                </a:solidFill>
              </a:rPr>
              <a:t>– приспособления растений к высоким 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                  и низким температурам </a:t>
            </a:r>
            <a:r>
              <a:rPr lang="ru-RU" sz="3200" b="1" i="1" dirty="0" smtClean="0">
                <a:solidFill>
                  <a:srgbClr val="C00000"/>
                </a:solidFill>
              </a:rPr>
              <a:t>(стр. 22-23)</a:t>
            </a:r>
          </a:p>
          <a:p>
            <a:r>
              <a:rPr lang="ru-RU" sz="3200" b="1" i="1" dirty="0" smtClean="0">
                <a:solidFill>
                  <a:srgbClr val="C00000"/>
                </a:solidFill>
              </a:rPr>
              <a:t>3 группа </a:t>
            </a:r>
            <a:r>
              <a:rPr lang="ru-RU" sz="3200" b="1" i="1" dirty="0" smtClean="0">
                <a:solidFill>
                  <a:srgbClr val="002060"/>
                </a:solidFill>
              </a:rPr>
              <a:t>- приспособления животных к     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       высоким и низким температурам </a:t>
            </a:r>
            <a:r>
              <a:rPr lang="ru-RU" sz="3200" b="1" i="1" dirty="0" smtClean="0">
                <a:solidFill>
                  <a:srgbClr val="C00000"/>
                </a:solidFill>
              </a:rPr>
              <a:t>(стр. 23)</a:t>
            </a:r>
          </a:p>
          <a:p>
            <a:r>
              <a:rPr lang="ru-RU" sz="3200" b="1" i="1" dirty="0" smtClean="0">
                <a:solidFill>
                  <a:srgbClr val="C00000"/>
                </a:solidFill>
              </a:rPr>
              <a:t>4 группа </a:t>
            </a:r>
            <a:r>
              <a:rPr lang="ru-RU" sz="3200" b="1" i="1" dirty="0" smtClean="0">
                <a:solidFill>
                  <a:srgbClr val="002060"/>
                </a:solidFill>
              </a:rPr>
              <a:t>– свет в жизни растений </a:t>
            </a:r>
            <a:r>
              <a:rPr lang="ru-RU" sz="3200" b="1" i="1" dirty="0" smtClean="0">
                <a:solidFill>
                  <a:srgbClr val="C00000"/>
                </a:solidFill>
              </a:rPr>
              <a:t>(стр. 23-24)</a:t>
            </a:r>
          </a:p>
          <a:p>
            <a:r>
              <a:rPr lang="ru-RU" sz="3200" b="1" i="1" dirty="0" smtClean="0">
                <a:solidFill>
                  <a:srgbClr val="C00000"/>
                </a:solidFill>
              </a:rPr>
              <a:t>5 группа </a:t>
            </a:r>
            <a:r>
              <a:rPr lang="ru-RU" sz="3200" b="1" i="1" dirty="0" smtClean="0">
                <a:solidFill>
                  <a:srgbClr val="002060"/>
                </a:solidFill>
              </a:rPr>
              <a:t>- свет в жизни животных </a:t>
            </a:r>
            <a:r>
              <a:rPr lang="ru-RU" sz="3200" b="1" i="1" dirty="0" smtClean="0">
                <a:solidFill>
                  <a:srgbClr val="C00000"/>
                </a:solidFill>
              </a:rPr>
              <a:t>(стр. 24)</a:t>
            </a:r>
          </a:p>
          <a:p>
            <a:r>
              <a:rPr lang="ru-RU" sz="3200" b="1" i="1" dirty="0" smtClean="0">
                <a:solidFill>
                  <a:srgbClr val="C00000"/>
                </a:solidFill>
              </a:rPr>
              <a:t>6 группа </a:t>
            </a:r>
            <a:r>
              <a:rPr lang="ru-RU" sz="3200" b="1" i="1" dirty="0" smtClean="0">
                <a:solidFill>
                  <a:srgbClr val="002060"/>
                </a:solidFill>
              </a:rPr>
              <a:t>- приспособления растений к водному 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                       режиму </a:t>
            </a:r>
            <a:r>
              <a:rPr lang="ru-RU" sz="3200" b="1" i="1" dirty="0" smtClean="0">
                <a:solidFill>
                  <a:srgbClr val="C00000"/>
                </a:solidFill>
              </a:rPr>
              <a:t>(стр. 25)</a:t>
            </a:r>
          </a:p>
          <a:p>
            <a:r>
              <a:rPr lang="ru-RU" sz="3200" b="1" i="1" dirty="0" smtClean="0">
                <a:solidFill>
                  <a:srgbClr val="C00000"/>
                </a:solidFill>
              </a:rPr>
              <a:t>7 группа </a:t>
            </a:r>
            <a:r>
              <a:rPr lang="ru-RU" sz="3200" b="1" i="1" dirty="0" smtClean="0">
                <a:solidFill>
                  <a:srgbClr val="002060"/>
                </a:solidFill>
              </a:rPr>
              <a:t>- приспособления животных к 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                       водному режиму </a:t>
            </a:r>
            <a:r>
              <a:rPr lang="ru-RU" sz="3200" b="1" i="1" dirty="0" smtClean="0">
                <a:solidFill>
                  <a:srgbClr val="C00000"/>
                </a:solidFill>
              </a:rPr>
              <a:t>(стр. 25)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214290"/>
          <a:ext cx="8644000" cy="5624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60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288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0066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среды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Экологические факторы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Приспособленность к среде жизни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93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Растения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Животные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5014">
                <a:tc>
                  <a:txBody>
                    <a:bodyPr/>
                    <a:lstStyle/>
                    <a:p>
                      <a:r>
                        <a:rPr lang="ru-RU" dirty="0" smtClean="0"/>
                        <a:t>2. Наземно-воздушная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Обилие воздуха, низкая плотность, высокое содержание кислорода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779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Большая роль ветра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Много света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20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Большие колебания температуры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620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Большие колебания влажности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574</Words>
  <Application>Microsoft Office PowerPoint</Application>
  <PresentationFormat>Экран (4:3)</PresentationFormat>
  <Paragraphs>102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Наталья</cp:lastModifiedBy>
  <cp:revision>40</cp:revision>
  <dcterms:created xsi:type="dcterms:W3CDTF">2017-01-27T21:02:38Z</dcterms:created>
  <dcterms:modified xsi:type="dcterms:W3CDTF">2024-03-15T12:47:15Z</dcterms:modified>
</cp:coreProperties>
</file>