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Lst>
  <p:sldSz cx="18288000" cy="10287000"/>
  <p:notesSz cx="6858000" cy="9144000"/>
  <p:embeddedFontLst>
    <p:embeddedFont>
      <p:font typeface="Roboto Bold" charset="0"/>
      <p:regular r:id="rId26"/>
      <p:bold r:id="rId27"/>
    </p:embeddedFont>
    <p:embeddedFont>
      <p:font typeface="Roboto" charset="0"/>
      <p:regular r:id="rId28"/>
      <p:bold r:id="rId29"/>
      <p:italic r:id="rId30"/>
      <p:boldItalic r:id="rId31"/>
    </p:embeddedFont>
    <p:embeddedFont>
      <p:font typeface="Arimo" charset="0"/>
      <p:regular r:id="rId32"/>
    </p:embeddedFont>
    <p:embeddedFont>
      <p:font typeface="Calibri"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CA8BE-8F38-4364-BC15-532586BC00C3}" v="326" dt="2021-10-20T07:06:39.189"/>
    <p1510:client id="{B5D0A540-9EF3-4B96-B43F-D9DADE9FF011}" v="242" dt="2021-10-20T07:34:45.6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22" autoAdjust="0"/>
  </p:normalViewPr>
  <p:slideViewPr>
    <p:cSldViewPr>
      <p:cViewPr varScale="1">
        <p:scale>
          <a:sx n="46" d="100"/>
          <a:sy n="46" d="100"/>
        </p:scale>
        <p:origin x="-75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4760" r="6192"/>
          <a:stretch>
            <a:fillRect/>
          </a:stretch>
        </p:blipFill>
        <p:spPr>
          <a:xfrm>
            <a:off x="10046146" y="0"/>
            <a:ext cx="9292767" cy="8972411"/>
          </a:xfrm>
          <a:prstGeom prst="rect">
            <a:avLst/>
          </a:prstGeom>
        </p:spPr>
      </p:pic>
      <p:sp>
        <p:nvSpPr>
          <p:cNvPr id="3" name="AutoShape 3"/>
          <p:cNvSpPr/>
          <p:nvPr/>
        </p:nvSpPr>
        <p:spPr>
          <a:xfrm>
            <a:off x="9412" y="8870247"/>
            <a:ext cx="18278588" cy="1416753"/>
          </a:xfrm>
          <a:prstGeom prst="rect">
            <a:avLst/>
          </a:prstGeom>
          <a:solidFill>
            <a:srgbClr val="1754F1"/>
          </a:solidFill>
        </p:spPr>
      </p:sp>
      <p:grpSp>
        <p:nvGrpSpPr>
          <p:cNvPr id="4" name="Group 4"/>
          <p:cNvGrpSpPr/>
          <p:nvPr/>
        </p:nvGrpSpPr>
        <p:grpSpPr>
          <a:xfrm>
            <a:off x="1028700" y="8455649"/>
            <a:ext cx="1338355" cy="802651"/>
            <a:chOff x="0" y="0"/>
            <a:chExt cx="1784474" cy="1070201"/>
          </a:xfrm>
        </p:grpSpPr>
        <p:grpSp>
          <p:nvGrpSpPr>
            <p:cNvPr id="5" name="Group 5"/>
            <p:cNvGrpSpPr/>
            <p:nvPr/>
          </p:nvGrpSpPr>
          <p:grpSpPr>
            <a:xfrm>
              <a:off x="0" y="0"/>
              <a:ext cx="1784474" cy="1070201"/>
              <a:chOff x="0" y="0"/>
              <a:chExt cx="865399" cy="518160"/>
            </a:xfrm>
          </p:grpSpPr>
          <p:sp>
            <p:nvSpPr>
              <p:cNvPr id="6" name="Freeform 6"/>
              <p:cNvSpPr/>
              <p:nvPr/>
            </p:nvSpPr>
            <p:spPr>
              <a:xfrm>
                <a:off x="6350" y="6360"/>
                <a:ext cx="852699" cy="506284"/>
              </a:xfrm>
              <a:custGeom>
                <a:avLst/>
                <a:gdLst/>
                <a:ahLst/>
                <a:cxnLst/>
                <a:rect l="l" t="t" r="r" b="b"/>
                <a:pathLst>
                  <a:path w="852699" h="506284">
                    <a:moveTo>
                      <a:pt x="252730" y="0"/>
                    </a:moveTo>
                    <a:lnTo>
                      <a:pt x="599969" y="0"/>
                    </a:lnTo>
                    <a:cubicBezTo>
                      <a:pt x="739669" y="0"/>
                      <a:pt x="852699" y="113215"/>
                      <a:pt x="852699" y="253143"/>
                    </a:cubicBezTo>
                    <a:cubicBezTo>
                      <a:pt x="852699" y="393070"/>
                      <a:pt x="739669" y="506285"/>
                      <a:pt x="599969" y="506285"/>
                    </a:cubicBezTo>
                    <a:lnTo>
                      <a:pt x="252730" y="506285"/>
                    </a:lnTo>
                    <a:cubicBezTo>
                      <a:pt x="113030" y="506285"/>
                      <a:pt x="0" y="393070"/>
                      <a:pt x="0" y="253143"/>
                    </a:cubicBezTo>
                    <a:cubicBezTo>
                      <a:pt x="0" y="113215"/>
                      <a:pt x="113030" y="0"/>
                      <a:pt x="252730" y="0"/>
                    </a:cubicBezTo>
                    <a:close/>
                  </a:path>
                </a:pathLst>
              </a:custGeom>
              <a:solidFill>
                <a:srgbClr val="14110F"/>
              </a:solidFill>
            </p:spPr>
          </p:sp>
        </p:grpSp>
        <p:grpSp>
          <p:nvGrpSpPr>
            <p:cNvPr id="7" name="Group 7"/>
            <p:cNvGrpSpPr/>
            <p:nvPr/>
          </p:nvGrpSpPr>
          <p:grpSpPr>
            <a:xfrm>
              <a:off x="393198" y="401024"/>
              <a:ext cx="998079" cy="315171"/>
              <a:chOff x="0" y="0"/>
              <a:chExt cx="1359375" cy="429260"/>
            </a:xfrm>
          </p:grpSpPr>
          <p:sp>
            <p:nvSpPr>
              <p:cNvPr id="8" name="Freeform 8"/>
              <p:cNvSpPr/>
              <p:nvPr/>
            </p:nvSpPr>
            <p:spPr>
              <a:xfrm>
                <a:off x="0" y="-5080"/>
                <a:ext cx="1359375" cy="434340"/>
              </a:xfrm>
              <a:custGeom>
                <a:avLst/>
                <a:gdLst/>
                <a:ahLst/>
                <a:cxnLst/>
                <a:rect l="l" t="t" r="r" b="b"/>
                <a:pathLst>
                  <a:path w="1359375" h="434340">
                    <a:moveTo>
                      <a:pt x="1341595" y="187960"/>
                    </a:moveTo>
                    <a:lnTo>
                      <a:pt x="1079975" y="11430"/>
                    </a:lnTo>
                    <a:cubicBezTo>
                      <a:pt x="1062195" y="0"/>
                      <a:pt x="1039335" y="3810"/>
                      <a:pt x="1026635" y="21590"/>
                    </a:cubicBezTo>
                    <a:cubicBezTo>
                      <a:pt x="1015205" y="39370"/>
                      <a:pt x="1019015" y="62230"/>
                      <a:pt x="1036795" y="74930"/>
                    </a:cubicBezTo>
                    <a:lnTo>
                      <a:pt x="1195545" y="181610"/>
                    </a:lnTo>
                    <a:lnTo>
                      <a:pt x="0" y="181610"/>
                    </a:lnTo>
                    <a:lnTo>
                      <a:pt x="0" y="257810"/>
                    </a:lnTo>
                    <a:lnTo>
                      <a:pt x="1195545" y="257810"/>
                    </a:lnTo>
                    <a:lnTo>
                      <a:pt x="1036795" y="364490"/>
                    </a:lnTo>
                    <a:cubicBezTo>
                      <a:pt x="1019015" y="375920"/>
                      <a:pt x="1015205" y="400050"/>
                      <a:pt x="1026635" y="417830"/>
                    </a:cubicBezTo>
                    <a:cubicBezTo>
                      <a:pt x="1034255" y="429260"/>
                      <a:pt x="1045685" y="434340"/>
                      <a:pt x="1058385" y="434340"/>
                    </a:cubicBezTo>
                    <a:cubicBezTo>
                      <a:pt x="1066005" y="434340"/>
                      <a:pt x="1073625" y="431800"/>
                      <a:pt x="1079975" y="427990"/>
                    </a:cubicBezTo>
                    <a:lnTo>
                      <a:pt x="1342865" y="251460"/>
                    </a:lnTo>
                    <a:cubicBezTo>
                      <a:pt x="1353025" y="243840"/>
                      <a:pt x="1359375" y="232410"/>
                      <a:pt x="1359375" y="219710"/>
                    </a:cubicBezTo>
                    <a:cubicBezTo>
                      <a:pt x="1359375" y="207010"/>
                      <a:pt x="1353025" y="195580"/>
                      <a:pt x="1341595" y="187960"/>
                    </a:cubicBezTo>
                    <a:close/>
                  </a:path>
                </a:pathLst>
              </a:custGeom>
              <a:solidFill>
                <a:srgbClr val="FFFFFF"/>
              </a:solidFill>
            </p:spPr>
          </p:sp>
        </p:grpSp>
      </p:grpSp>
      <p:grpSp>
        <p:nvGrpSpPr>
          <p:cNvPr id="9" name="Group 9"/>
          <p:cNvGrpSpPr/>
          <p:nvPr/>
        </p:nvGrpSpPr>
        <p:grpSpPr>
          <a:xfrm>
            <a:off x="687773" y="2697063"/>
            <a:ext cx="9630990" cy="3563997"/>
            <a:chOff x="0" y="-19051"/>
            <a:chExt cx="12841320" cy="4751996"/>
          </a:xfrm>
        </p:grpSpPr>
        <p:sp>
          <p:nvSpPr>
            <p:cNvPr id="10" name="TextBox 10"/>
            <p:cNvSpPr txBox="1"/>
            <p:nvPr/>
          </p:nvSpPr>
          <p:spPr>
            <a:xfrm>
              <a:off x="0" y="1217019"/>
              <a:ext cx="12841320" cy="2117725"/>
            </a:xfrm>
            <a:prstGeom prst="rect">
              <a:avLst/>
            </a:prstGeom>
          </p:spPr>
          <p:txBody>
            <a:bodyPr lIns="0" tIns="0" rIns="0" bIns="0" rtlCol="0" anchor="t">
              <a:spAutoFit/>
            </a:bodyPr>
            <a:lstStyle/>
            <a:p>
              <a:pPr>
                <a:lnSpc>
                  <a:spcPts val="12480"/>
                </a:lnSpc>
              </a:pPr>
              <a:r>
                <a:rPr lang="en-US" sz="10400" spc="-208">
                  <a:solidFill>
                    <a:srgbClr val="14110F"/>
                  </a:solidFill>
                  <a:latin typeface="Roboto Bold"/>
                </a:rPr>
                <a:t>Квадрокоптер</a:t>
              </a:r>
            </a:p>
          </p:txBody>
        </p:sp>
        <p:sp>
          <p:nvSpPr>
            <p:cNvPr id="11" name="TextBox 11"/>
            <p:cNvSpPr txBox="1"/>
            <p:nvPr/>
          </p:nvSpPr>
          <p:spPr>
            <a:xfrm>
              <a:off x="0" y="-19051"/>
              <a:ext cx="8866808" cy="1299501"/>
            </a:xfrm>
            <a:prstGeom prst="rect">
              <a:avLst/>
            </a:prstGeom>
          </p:spPr>
          <p:txBody>
            <a:bodyPr lIns="0" tIns="0" rIns="0" bIns="0" rtlCol="0" anchor="t">
              <a:spAutoFit/>
            </a:bodyPr>
            <a:lstStyle/>
            <a:p>
              <a:pPr>
                <a:lnSpc>
                  <a:spcPts val="3840"/>
                </a:lnSpc>
              </a:pPr>
              <a:r>
                <a:rPr lang="ru-RU" sz="3200" dirty="0" smtClean="0">
                  <a:solidFill>
                    <a:srgbClr val="1754F1"/>
                  </a:solidFill>
                  <a:latin typeface="Roboto Bold"/>
                </a:rPr>
                <a:t> МАОУ г.Жуковки </a:t>
              </a:r>
              <a:r>
                <a:rPr lang="en-US" sz="3200" dirty="0" err="1" smtClean="0">
                  <a:solidFill>
                    <a:srgbClr val="1754F1"/>
                  </a:solidFill>
                  <a:latin typeface="Roboto Bold"/>
                </a:rPr>
                <a:t>Лицей</a:t>
              </a:r>
              <a:r>
                <a:rPr lang="en-US" sz="3200" dirty="0" smtClean="0">
                  <a:solidFill>
                    <a:srgbClr val="1754F1"/>
                  </a:solidFill>
                  <a:latin typeface="Roboto Bold"/>
                </a:rPr>
                <a:t> </a:t>
              </a:r>
              <a:r>
                <a:rPr lang="en-US" sz="3200" dirty="0">
                  <a:solidFill>
                    <a:srgbClr val="1754F1"/>
                  </a:solidFill>
                  <a:latin typeface="Roboto Bold"/>
                </a:rPr>
                <a:t>№1 </a:t>
              </a:r>
              <a:r>
                <a:rPr lang="en-US" sz="3200" dirty="0" err="1">
                  <a:solidFill>
                    <a:srgbClr val="1754F1"/>
                  </a:solidFill>
                  <a:latin typeface="Roboto Bold"/>
                </a:rPr>
                <a:t>им</a:t>
              </a:r>
              <a:r>
                <a:rPr lang="en-US" sz="3200" dirty="0">
                  <a:solidFill>
                    <a:srgbClr val="1754F1"/>
                  </a:solidFill>
                  <a:latin typeface="Roboto Bold"/>
                </a:rPr>
                <a:t> Д.С. Езерского</a:t>
              </a:r>
            </a:p>
          </p:txBody>
        </p:sp>
        <p:sp>
          <p:nvSpPr>
            <p:cNvPr id="12" name="TextBox 12"/>
            <p:cNvSpPr txBox="1"/>
            <p:nvPr/>
          </p:nvSpPr>
          <p:spPr>
            <a:xfrm>
              <a:off x="0" y="4015818"/>
              <a:ext cx="12418675" cy="717127"/>
            </a:xfrm>
            <a:prstGeom prst="rect">
              <a:avLst/>
            </a:prstGeom>
          </p:spPr>
          <p:txBody>
            <a:bodyPr lIns="0" tIns="0" rIns="0" bIns="0" rtlCol="0" anchor="t">
              <a:spAutoFit/>
            </a:bodyPr>
            <a:lstStyle/>
            <a:p>
              <a:pPr>
                <a:lnSpc>
                  <a:spcPts val="4479"/>
                </a:lnSpc>
              </a:pPr>
              <a:r>
                <a:rPr lang="en-US" sz="3200">
                  <a:solidFill>
                    <a:srgbClr val="14110F"/>
                  </a:solidFill>
                  <a:latin typeface="Roboto"/>
                </a:rPr>
                <a:t>Черкасова Галина Ильинична</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8011750" y="0"/>
            <a:ext cx="10276250" cy="10287000"/>
          </a:xfrm>
          <a:prstGeom prst="rect">
            <a:avLst/>
          </a:prstGeom>
          <a:solidFill>
            <a:srgbClr val="1754F1"/>
          </a:solidFill>
        </p:spPr>
      </p:sp>
      <p:grpSp>
        <p:nvGrpSpPr>
          <p:cNvPr id="3" name="Group 3"/>
          <p:cNvGrpSpPr/>
          <p:nvPr/>
        </p:nvGrpSpPr>
        <p:grpSpPr>
          <a:xfrm>
            <a:off x="1028700" y="8455649"/>
            <a:ext cx="1338355" cy="802651"/>
            <a:chOff x="0" y="0"/>
            <a:chExt cx="1784474" cy="1070201"/>
          </a:xfrm>
        </p:grpSpPr>
        <p:grpSp>
          <p:nvGrpSpPr>
            <p:cNvPr id="4" name="Group 4"/>
            <p:cNvGrpSpPr/>
            <p:nvPr/>
          </p:nvGrpSpPr>
          <p:grpSpPr>
            <a:xfrm>
              <a:off x="0" y="0"/>
              <a:ext cx="1784474" cy="1070201"/>
              <a:chOff x="0" y="0"/>
              <a:chExt cx="865399" cy="518160"/>
            </a:xfrm>
          </p:grpSpPr>
          <p:sp>
            <p:nvSpPr>
              <p:cNvPr id="5" name="Freeform 5"/>
              <p:cNvSpPr/>
              <p:nvPr/>
            </p:nvSpPr>
            <p:spPr>
              <a:xfrm>
                <a:off x="6350" y="6360"/>
                <a:ext cx="852699" cy="506284"/>
              </a:xfrm>
              <a:custGeom>
                <a:avLst/>
                <a:gdLst/>
                <a:ahLst/>
                <a:cxnLst/>
                <a:rect l="l" t="t" r="r" b="b"/>
                <a:pathLst>
                  <a:path w="852699" h="506284">
                    <a:moveTo>
                      <a:pt x="252730" y="0"/>
                    </a:moveTo>
                    <a:lnTo>
                      <a:pt x="599969" y="0"/>
                    </a:lnTo>
                    <a:cubicBezTo>
                      <a:pt x="739669" y="0"/>
                      <a:pt x="852699" y="113215"/>
                      <a:pt x="852699" y="253143"/>
                    </a:cubicBezTo>
                    <a:cubicBezTo>
                      <a:pt x="852699" y="393070"/>
                      <a:pt x="739669" y="506285"/>
                      <a:pt x="599969" y="506285"/>
                    </a:cubicBezTo>
                    <a:lnTo>
                      <a:pt x="252730" y="506285"/>
                    </a:lnTo>
                    <a:cubicBezTo>
                      <a:pt x="113030" y="506285"/>
                      <a:pt x="0" y="393070"/>
                      <a:pt x="0" y="253143"/>
                    </a:cubicBezTo>
                    <a:cubicBezTo>
                      <a:pt x="0" y="113215"/>
                      <a:pt x="113030" y="0"/>
                      <a:pt x="252730" y="0"/>
                    </a:cubicBezTo>
                    <a:close/>
                  </a:path>
                </a:pathLst>
              </a:custGeom>
              <a:solidFill>
                <a:srgbClr val="1754F1"/>
              </a:solidFill>
            </p:spPr>
          </p:sp>
        </p:grpSp>
        <p:grpSp>
          <p:nvGrpSpPr>
            <p:cNvPr id="6" name="Group 6"/>
            <p:cNvGrpSpPr/>
            <p:nvPr/>
          </p:nvGrpSpPr>
          <p:grpSpPr>
            <a:xfrm>
              <a:off x="393198" y="401024"/>
              <a:ext cx="998079" cy="315171"/>
              <a:chOff x="0" y="0"/>
              <a:chExt cx="1359375" cy="429260"/>
            </a:xfrm>
          </p:grpSpPr>
          <p:sp>
            <p:nvSpPr>
              <p:cNvPr id="7" name="Freeform 7"/>
              <p:cNvSpPr/>
              <p:nvPr/>
            </p:nvSpPr>
            <p:spPr>
              <a:xfrm>
                <a:off x="0" y="-5080"/>
                <a:ext cx="1359375" cy="434340"/>
              </a:xfrm>
              <a:custGeom>
                <a:avLst/>
                <a:gdLst/>
                <a:ahLst/>
                <a:cxnLst/>
                <a:rect l="l" t="t" r="r" b="b"/>
                <a:pathLst>
                  <a:path w="1359375" h="434340">
                    <a:moveTo>
                      <a:pt x="1341595" y="187960"/>
                    </a:moveTo>
                    <a:lnTo>
                      <a:pt x="1079975" y="11430"/>
                    </a:lnTo>
                    <a:cubicBezTo>
                      <a:pt x="1062195" y="0"/>
                      <a:pt x="1039335" y="3810"/>
                      <a:pt x="1026635" y="21590"/>
                    </a:cubicBezTo>
                    <a:cubicBezTo>
                      <a:pt x="1015205" y="39370"/>
                      <a:pt x="1019015" y="62230"/>
                      <a:pt x="1036795" y="74930"/>
                    </a:cubicBezTo>
                    <a:lnTo>
                      <a:pt x="1195545" y="181610"/>
                    </a:lnTo>
                    <a:lnTo>
                      <a:pt x="0" y="181610"/>
                    </a:lnTo>
                    <a:lnTo>
                      <a:pt x="0" y="257810"/>
                    </a:lnTo>
                    <a:lnTo>
                      <a:pt x="1195545" y="257810"/>
                    </a:lnTo>
                    <a:lnTo>
                      <a:pt x="1036795" y="364490"/>
                    </a:lnTo>
                    <a:cubicBezTo>
                      <a:pt x="1019015" y="375920"/>
                      <a:pt x="1015205" y="400050"/>
                      <a:pt x="1026635" y="417830"/>
                    </a:cubicBezTo>
                    <a:cubicBezTo>
                      <a:pt x="1034255" y="429260"/>
                      <a:pt x="1045685" y="434340"/>
                      <a:pt x="1058385" y="434340"/>
                    </a:cubicBezTo>
                    <a:cubicBezTo>
                      <a:pt x="1066005" y="434340"/>
                      <a:pt x="1073625" y="431800"/>
                      <a:pt x="1079975" y="427990"/>
                    </a:cubicBezTo>
                    <a:lnTo>
                      <a:pt x="1342865" y="251460"/>
                    </a:lnTo>
                    <a:cubicBezTo>
                      <a:pt x="1353025" y="243840"/>
                      <a:pt x="1359375" y="232410"/>
                      <a:pt x="1359375" y="219710"/>
                    </a:cubicBezTo>
                    <a:cubicBezTo>
                      <a:pt x="1359375" y="207010"/>
                      <a:pt x="1353025" y="195580"/>
                      <a:pt x="1341595" y="187960"/>
                    </a:cubicBezTo>
                    <a:close/>
                  </a:path>
                </a:pathLst>
              </a:custGeom>
              <a:solidFill>
                <a:srgbClr val="FFFFFF"/>
              </a:solidFill>
            </p:spPr>
          </p:sp>
        </p:grpSp>
      </p:grpSp>
      <p:grpSp>
        <p:nvGrpSpPr>
          <p:cNvPr id="8" name="Group 8"/>
          <p:cNvGrpSpPr/>
          <p:nvPr/>
        </p:nvGrpSpPr>
        <p:grpSpPr>
          <a:xfrm>
            <a:off x="7277229" y="4381958"/>
            <a:ext cx="10577874" cy="1326215"/>
            <a:chOff x="0" y="0"/>
            <a:chExt cx="7862735" cy="985801"/>
          </a:xfrm>
        </p:grpSpPr>
        <p:sp>
          <p:nvSpPr>
            <p:cNvPr id="9" name="Freeform 9"/>
            <p:cNvSpPr/>
            <p:nvPr/>
          </p:nvSpPr>
          <p:spPr>
            <a:xfrm>
              <a:off x="0" y="0"/>
              <a:ext cx="7862735" cy="985801"/>
            </a:xfrm>
            <a:custGeom>
              <a:avLst/>
              <a:gdLst/>
              <a:ahLst/>
              <a:cxnLst/>
              <a:rect l="l" t="t" r="r" b="b"/>
              <a:pathLst>
                <a:path w="7862735" h="985801">
                  <a:moveTo>
                    <a:pt x="7738274" y="985801"/>
                  </a:moveTo>
                  <a:lnTo>
                    <a:pt x="124460" y="985801"/>
                  </a:lnTo>
                  <a:cubicBezTo>
                    <a:pt x="55880" y="985801"/>
                    <a:pt x="0" y="929921"/>
                    <a:pt x="0" y="861341"/>
                  </a:cubicBezTo>
                  <a:lnTo>
                    <a:pt x="0" y="124460"/>
                  </a:lnTo>
                  <a:cubicBezTo>
                    <a:pt x="0" y="55880"/>
                    <a:pt x="55880" y="0"/>
                    <a:pt x="124460" y="0"/>
                  </a:cubicBezTo>
                  <a:lnTo>
                    <a:pt x="7738275" y="0"/>
                  </a:lnTo>
                  <a:cubicBezTo>
                    <a:pt x="7806854" y="0"/>
                    <a:pt x="7862735" y="55880"/>
                    <a:pt x="7862735" y="124460"/>
                  </a:cubicBezTo>
                  <a:lnTo>
                    <a:pt x="7862735" y="861341"/>
                  </a:lnTo>
                  <a:cubicBezTo>
                    <a:pt x="7862735" y="929921"/>
                    <a:pt x="7806854" y="985801"/>
                    <a:pt x="7738275" y="985801"/>
                  </a:cubicBezTo>
                  <a:close/>
                </a:path>
              </a:pathLst>
            </a:custGeom>
            <a:solidFill>
              <a:srgbClr val="FFFFFF"/>
            </a:solidFill>
          </p:spPr>
        </p:sp>
      </p:grpSp>
      <p:grpSp>
        <p:nvGrpSpPr>
          <p:cNvPr id="10" name="Group 10"/>
          <p:cNvGrpSpPr/>
          <p:nvPr/>
        </p:nvGrpSpPr>
        <p:grpSpPr>
          <a:xfrm>
            <a:off x="7277229" y="2790151"/>
            <a:ext cx="10577874" cy="1292398"/>
            <a:chOff x="0" y="0"/>
            <a:chExt cx="7862735" cy="960664"/>
          </a:xfrm>
        </p:grpSpPr>
        <p:sp>
          <p:nvSpPr>
            <p:cNvPr id="11" name="Freeform 11"/>
            <p:cNvSpPr/>
            <p:nvPr/>
          </p:nvSpPr>
          <p:spPr>
            <a:xfrm>
              <a:off x="0" y="0"/>
              <a:ext cx="7862735" cy="960664"/>
            </a:xfrm>
            <a:custGeom>
              <a:avLst/>
              <a:gdLst/>
              <a:ahLst/>
              <a:cxnLst/>
              <a:rect l="l" t="t" r="r" b="b"/>
              <a:pathLst>
                <a:path w="7862735" h="960664">
                  <a:moveTo>
                    <a:pt x="7738274" y="960664"/>
                  </a:moveTo>
                  <a:lnTo>
                    <a:pt x="124460" y="960664"/>
                  </a:lnTo>
                  <a:cubicBezTo>
                    <a:pt x="55880" y="960664"/>
                    <a:pt x="0" y="904784"/>
                    <a:pt x="0" y="836204"/>
                  </a:cubicBezTo>
                  <a:lnTo>
                    <a:pt x="0" y="124460"/>
                  </a:lnTo>
                  <a:cubicBezTo>
                    <a:pt x="0" y="55880"/>
                    <a:pt x="55880" y="0"/>
                    <a:pt x="124460" y="0"/>
                  </a:cubicBezTo>
                  <a:lnTo>
                    <a:pt x="7738275" y="0"/>
                  </a:lnTo>
                  <a:cubicBezTo>
                    <a:pt x="7806854" y="0"/>
                    <a:pt x="7862735" y="55880"/>
                    <a:pt x="7862735" y="124460"/>
                  </a:cubicBezTo>
                  <a:lnTo>
                    <a:pt x="7862735" y="836204"/>
                  </a:lnTo>
                  <a:cubicBezTo>
                    <a:pt x="7862735" y="904784"/>
                    <a:pt x="7806854" y="960664"/>
                    <a:pt x="7738275" y="960664"/>
                  </a:cubicBezTo>
                  <a:close/>
                </a:path>
              </a:pathLst>
            </a:custGeom>
            <a:solidFill>
              <a:srgbClr val="FFFFFF"/>
            </a:solidFill>
          </p:spPr>
        </p:sp>
      </p:grpSp>
      <p:grpSp>
        <p:nvGrpSpPr>
          <p:cNvPr id="12" name="Group 12"/>
          <p:cNvGrpSpPr/>
          <p:nvPr/>
        </p:nvGrpSpPr>
        <p:grpSpPr>
          <a:xfrm>
            <a:off x="7277229" y="1603825"/>
            <a:ext cx="10577874" cy="888448"/>
            <a:chOff x="0" y="0"/>
            <a:chExt cx="7862735" cy="660400"/>
          </a:xfrm>
        </p:grpSpPr>
        <p:sp>
          <p:nvSpPr>
            <p:cNvPr id="13" name="Freeform 13"/>
            <p:cNvSpPr/>
            <p:nvPr/>
          </p:nvSpPr>
          <p:spPr>
            <a:xfrm>
              <a:off x="0" y="0"/>
              <a:ext cx="7862735" cy="660400"/>
            </a:xfrm>
            <a:custGeom>
              <a:avLst/>
              <a:gdLst/>
              <a:ahLst/>
              <a:cxnLst/>
              <a:rect l="l" t="t" r="r" b="b"/>
              <a:pathLst>
                <a:path w="7862735" h="660400">
                  <a:moveTo>
                    <a:pt x="7738274" y="660400"/>
                  </a:moveTo>
                  <a:lnTo>
                    <a:pt x="124460" y="660400"/>
                  </a:lnTo>
                  <a:cubicBezTo>
                    <a:pt x="55880" y="660400"/>
                    <a:pt x="0" y="604520"/>
                    <a:pt x="0" y="535940"/>
                  </a:cubicBezTo>
                  <a:lnTo>
                    <a:pt x="0" y="124460"/>
                  </a:lnTo>
                  <a:cubicBezTo>
                    <a:pt x="0" y="55880"/>
                    <a:pt x="55880" y="0"/>
                    <a:pt x="124460" y="0"/>
                  </a:cubicBezTo>
                  <a:lnTo>
                    <a:pt x="7738275" y="0"/>
                  </a:lnTo>
                  <a:cubicBezTo>
                    <a:pt x="7806854" y="0"/>
                    <a:pt x="7862735" y="55880"/>
                    <a:pt x="7862735" y="124460"/>
                  </a:cubicBezTo>
                  <a:lnTo>
                    <a:pt x="7862735" y="535940"/>
                  </a:lnTo>
                  <a:cubicBezTo>
                    <a:pt x="7862735" y="604520"/>
                    <a:pt x="7806854" y="660400"/>
                    <a:pt x="7738275" y="660400"/>
                  </a:cubicBezTo>
                  <a:close/>
                </a:path>
              </a:pathLst>
            </a:custGeom>
            <a:solidFill>
              <a:srgbClr val="FFFFFF"/>
            </a:solidFill>
          </p:spPr>
        </p:sp>
      </p:grpSp>
      <p:grpSp>
        <p:nvGrpSpPr>
          <p:cNvPr id="14" name="Group 14"/>
          <p:cNvGrpSpPr/>
          <p:nvPr/>
        </p:nvGrpSpPr>
        <p:grpSpPr>
          <a:xfrm>
            <a:off x="7277229" y="378940"/>
            <a:ext cx="10577874" cy="921826"/>
            <a:chOff x="0" y="0"/>
            <a:chExt cx="7862735" cy="685211"/>
          </a:xfrm>
        </p:grpSpPr>
        <p:sp>
          <p:nvSpPr>
            <p:cNvPr id="15" name="Freeform 15"/>
            <p:cNvSpPr/>
            <p:nvPr/>
          </p:nvSpPr>
          <p:spPr>
            <a:xfrm>
              <a:off x="0" y="0"/>
              <a:ext cx="7862735" cy="685211"/>
            </a:xfrm>
            <a:custGeom>
              <a:avLst/>
              <a:gdLst/>
              <a:ahLst/>
              <a:cxnLst/>
              <a:rect l="l" t="t" r="r" b="b"/>
              <a:pathLst>
                <a:path w="7862735" h="685211">
                  <a:moveTo>
                    <a:pt x="7738274" y="685210"/>
                  </a:moveTo>
                  <a:lnTo>
                    <a:pt x="124460" y="685210"/>
                  </a:lnTo>
                  <a:cubicBezTo>
                    <a:pt x="55880" y="685210"/>
                    <a:pt x="0" y="629330"/>
                    <a:pt x="0" y="560750"/>
                  </a:cubicBezTo>
                  <a:lnTo>
                    <a:pt x="0" y="124460"/>
                  </a:lnTo>
                  <a:cubicBezTo>
                    <a:pt x="0" y="55880"/>
                    <a:pt x="55880" y="0"/>
                    <a:pt x="124460" y="0"/>
                  </a:cubicBezTo>
                  <a:lnTo>
                    <a:pt x="7738275" y="0"/>
                  </a:lnTo>
                  <a:cubicBezTo>
                    <a:pt x="7806854" y="0"/>
                    <a:pt x="7862735" y="55880"/>
                    <a:pt x="7862735" y="124460"/>
                  </a:cubicBezTo>
                  <a:lnTo>
                    <a:pt x="7862735" y="560751"/>
                  </a:lnTo>
                  <a:cubicBezTo>
                    <a:pt x="7862735" y="629331"/>
                    <a:pt x="7806854" y="685211"/>
                    <a:pt x="7738275" y="685211"/>
                  </a:cubicBezTo>
                  <a:close/>
                </a:path>
              </a:pathLst>
            </a:custGeom>
            <a:solidFill>
              <a:srgbClr val="FFFFFF"/>
            </a:solidFill>
          </p:spPr>
        </p:sp>
      </p:grpSp>
      <p:grpSp>
        <p:nvGrpSpPr>
          <p:cNvPr id="16" name="Group 16"/>
          <p:cNvGrpSpPr/>
          <p:nvPr/>
        </p:nvGrpSpPr>
        <p:grpSpPr>
          <a:xfrm>
            <a:off x="7277229" y="5969890"/>
            <a:ext cx="10577874" cy="1000943"/>
            <a:chOff x="0" y="0"/>
            <a:chExt cx="7862735" cy="744020"/>
          </a:xfrm>
        </p:grpSpPr>
        <p:sp>
          <p:nvSpPr>
            <p:cNvPr id="17" name="Freeform 17"/>
            <p:cNvSpPr/>
            <p:nvPr/>
          </p:nvSpPr>
          <p:spPr>
            <a:xfrm>
              <a:off x="0" y="0"/>
              <a:ext cx="7862735" cy="744020"/>
            </a:xfrm>
            <a:custGeom>
              <a:avLst/>
              <a:gdLst/>
              <a:ahLst/>
              <a:cxnLst/>
              <a:rect l="l" t="t" r="r" b="b"/>
              <a:pathLst>
                <a:path w="7862735" h="744020">
                  <a:moveTo>
                    <a:pt x="7738274" y="744020"/>
                  </a:moveTo>
                  <a:lnTo>
                    <a:pt x="124460" y="744020"/>
                  </a:lnTo>
                  <a:cubicBezTo>
                    <a:pt x="55880" y="744020"/>
                    <a:pt x="0" y="688140"/>
                    <a:pt x="0" y="619560"/>
                  </a:cubicBezTo>
                  <a:lnTo>
                    <a:pt x="0" y="124460"/>
                  </a:lnTo>
                  <a:cubicBezTo>
                    <a:pt x="0" y="55880"/>
                    <a:pt x="55880" y="0"/>
                    <a:pt x="124460" y="0"/>
                  </a:cubicBezTo>
                  <a:lnTo>
                    <a:pt x="7738275" y="0"/>
                  </a:lnTo>
                  <a:cubicBezTo>
                    <a:pt x="7806854" y="0"/>
                    <a:pt x="7862735" y="55880"/>
                    <a:pt x="7862735" y="124460"/>
                  </a:cubicBezTo>
                  <a:lnTo>
                    <a:pt x="7862735" y="619560"/>
                  </a:lnTo>
                  <a:cubicBezTo>
                    <a:pt x="7862735" y="688140"/>
                    <a:pt x="7806854" y="744020"/>
                    <a:pt x="7738275" y="744020"/>
                  </a:cubicBezTo>
                  <a:close/>
                </a:path>
              </a:pathLst>
            </a:custGeom>
            <a:solidFill>
              <a:srgbClr val="FFFFFF"/>
            </a:solidFill>
          </p:spPr>
        </p:sp>
      </p:grpSp>
      <p:grpSp>
        <p:nvGrpSpPr>
          <p:cNvPr id="18" name="Group 18"/>
          <p:cNvGrpSpPr/>
          <p:nvPr/>
        </p:nvGrpSpPr>
        <p:grpSpPr>
          <a:xfrm>
            <a:off x="7277229" y="7253295"/>
            <a:ext cx="10577874" cy="1292398"/>
            <a:chOff x="0" y="0"/>
            <a:chExt cx="14103832" cy="1723198"/>
          </a:xfrm>
        </p:grpSpPr>
        <p:grpSp>
          <p:nvGrpSpPr>
            <p:cNvPr id="19" name="Group 19"/>
            <p:cNvGrpSpPr/>
            <p:nvPr/>
          </p:nvGrpSpPr>
          <p:grpSpPr>
            <a:xfrm>
              <a:off x="0" y="0"/>
              <a:ext cx="14103832" cy="1723198"/>
              <a:chOff x="0" y="0"/>
              <a:chExt cx="7862735" cy="960664"/>
            </a:xfrm>
          </p:grpSpPr>
          <p:sp>
            <p:nvSpPr>
              <p:cNvPr id="20" name="Freeform 20"/>
              <p:cNvSpPr/>
              <p:nvPr/>
            </p:nvSpPr>
            <p:spPr>
              <a:xfrm>
                <a:off x="0" y="0"/>
                <a:ext cx="7862735" cy="960664"/>
              </a:xfrm>
              <a:custGeom>
                <a:avLst/>
                <a:gdLst/>
                <a:ahLst/>
                <a:cxnLst/>
                <a:rect l="l" t="t" r="r" b="b"/>
                <a:pathLst>
                  <a:path w="7862735" h="960664">
                    <a:moveTo>
                      <a:pt x="7738274" y="960664"/>
                    </a:moveTo>
                    <a:lnTo>
                      <a:pt x="124460" y="960664"/>
                    </a:lnTo>
                    <a:cubicBezTo>
                      <a:pt x="55880" y="960664"/>
                      <a:pt x="0" y="904784"/>
                      <a:pt x="0" y="836204"/>
                    </a:cubicBezTo>
                    <a:lnTo>
                      <a:pt x="0" y="124460"/>
                    </a:lnTo>
                    <a:cubicBezTo>
                      <a:pt x="0" y="55880"/>
                      <a:pt x="55880" y="0"/>
                      <a:pt x="124460" y="0"/>
                    </a:cubicBezTo>
                    <a:lnTo>
                      <a:pt x="7738275" y="0"/>
                    </a:lnTo>
                    <a:cubicBezTo>
                      <a:pt x="7806854" y="0"/>
                      <a:pt x="7862735" y="55880"/>
                      <a:pt x="7862735" y="124460"/>
                    </a:cubicBezTo>
                    <a:lnTo>
                      <a:pt x="7862735" y="836204"/>
                    </a:lnTo>
                    <a:cubicBezTo>
                      <a:pt x="7862735" y="904784"/>
                      <a:pt x="7806854" y="960664"/>
                      <a:pt x="7738275" y="960664"/>
                    </a:cubicBezTo>
                    <a:close/>
                  </a:path>
                </a:pathLst>
              </a:custGeom>
              <a:solidFill>
                <a:srgbClr val="FFFFFF"/>
              </a:solidFill>
            </p:spPr>
          </p:sp>
        </p:grpSp>
        <p:sp>
          <p:nvSpPr>
            <p:cNvPr id="21" name="TextBox 21"/>
            <p:cNvSpPr txBox="1"/>
            <p:nvPr/>
          </p:nvSpPr>
          <p:spPr>
            <a:xfrm>
              <a:off x="413869" y="603870"/>
              <a:ext cx="565493" cy="555562"/>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6</a:t>
              </a:r>
            </a:p>
          </p:txBody>
        </p:sp>
        <p:sp>
          <p:nvSpPr>
            <p:cNvPr id="22" name="TextBox 22"/>
            <p:cNvSpPr txBox="1"/>
            <p:nvPr/>
          </p:nvSpPr>
          <p:spPr>
            <a:xfrm>
              <a:off x="1175797" y="684795"/>
              <a:ext cx="12493238" cy="403238"/>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GPS-навигатор – определяет местоположение дрона</a:t>
              </a:r>
            </a:p>
          </p:txBody>
        </p:sp>
      </p:grpSp>
      <p:grpSp>
        <p:nvGrpSpPr>
          <p:cNvPr id="23" name="Group 23"/>
          <p:cNvGrpSpPr/>
          <p:nvPr/>
        </p:nvGrpSpPr>
        <p:grpSpPr>
          <a:xfrm>
            <a:off x="7277229" y="8763034"/>
            <a:ext cx="10577874" cy="1292398"/>
            <a:chOff x="0" y="0"/>
            <a:chExt cx="14103832" cy="1723198"/>
          </a:xfrm>
        </p:grpSpPr>
        <p:grpSp>
          <p:nvGrpSpPr>
            <p:cNvPr id="24" name="Group 24"/>
            <p:cNvGrpSpPr/>
            <p:nvPr/>
          </p:nvGrpSpPr>
          <p:grpSpPr>
            <a:xfrm>
              <a:off x="0" y="0"/>
              <a:ext cx="14103832" cy="1723198"/>
              <a:chOff x="0" y="0"/>
              <a:chExt cx="7862735" cy="960664"/>
            </a:xfrm>
          </p:grpSpPr>
          <p:sp>
            <p:nvSpPr>
              <p:cNvPr id="25" name="Freeform 25"/>
              <p:cNvSpPr/>
              <p:nvPr/>
            </p:nvSpPr>
            <p:spPr>
              <a:xfrm>
                <a:off x="0" y="0"/>
                <a:ext cx="7862735" cy="960664"/>
              </a:xfrm>
              <a:custGeom>
                <a:avLst/>
                <a:gdLst/>
                <a:ahLst/>
                <a:cxnLst/>
                <a:rect l="l" t="t" r="r" b="b"/>
                <a:pathLst>
                  <a:path w="7862735" h="960664">
                    <a:moveTo>
                      <a:pt x="7738274" y="960664"/>
                    </a:moveTo>
                    <a:lnTo>
                      <a:pt x="124460" y="960664"/>
                    </a:lnTo>
                    <a:cubicBezTo>
                      <a:pt x="55880" y="960664"/>
                      <a:pt x="0" y="904784"/>
                      <a:pt x="0" y="836204"/>
                    </a:cubicBezTo>
                    <a:lnTo>
                      <a:pt x="0" y="124460"/>
                    </a:lnTo>
                    <a:cubicBezTo>
                      <a:pt x="0" y="55880"/>
                      <a:pt x="55880" y="0"/>
                      <a:pt x="124460" y="0"/>
                    </a:cubicBezTo>
                    <a:lnTo>
                      <a:pt x="7738275" y="0"/>
                    </a:lnTo>
                    <a:cubicBezTo>
                      <a:pt x="7806854" y="0"/>
                      <a:pt x="7862735" y="55880"/>
                      <a:pt x="7862735" y="124460"/>
                    </a:cubicBezTo>
                    <a:lnTo>
                      <a:pt x="7862735" y="836204"/>
                    </a:lnTo>
                    <a:cubicBezTo>
                      <a:pt x="7862735" y="904784"/>
                      <a:pt x="7806854" y="960664"/>
                      <a:pt x="7738275" y="960664"/>
                    </a:cubicBezTo>
                    <a:close/>
                  </a:path>
                </a:pathLst>
              </a:custGeom>
              <a:solidFill>
                <a:srgbClr val="FFFFFF"/>
              </a:solidFill>
            </p:spPr>
          </p:sp>
        </p:grpSp>
        <p:sp>
          <p:nvSpPr>
            <p:cNvPr id="26" name="TextBox 26"/>
            <p:cNvSpPr txBox="1"/>
            <p:nvPr/>
          </p:nvSpPr>
          <p:spPr>
            <a:xfrm>
              <a:off x="413869" y="603870"/>
              <a:ext cx="565493" cy="555562"/>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7</a:t>
              </a:r>
            </a:p>
          </p:txBody>
        </p:sp>
        <p:sp>
          <p:nvSpPr>
            <p:cNvPr id="27" name="TextBox 27"/>
            <p:cNvSpPr txBox="1"/>
            <p:nvPr/>
          </p:nvSpPr>
          <p:spPr>
            <a:xfrm>
              <a:off x="1175797" y="684795"/>
              <a:ext cx="12493238" cy="403238"/>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Wi-Fi. – для связи с внешними устройствами (планшетом, смартфоном, ПК)</a:t>
              </a:r>
            </a:p>
          </p:txBody>
        </p:sp>
      </p:grpSp>
      <p:pic>
        <p:nvPicPr>
          <p:cNvPr id="28" name="Picture 28"/>
          <p:cNvPicPr>
            <a:picLocks noChangeAspect="1"/>
          </p:cNvPicPr>
          <p:nvPr/>
        </p:nvPicPr>
        <p:blipFill>
          <a:blip r:embed="rId2"/>
          <a:srcRect/>
          <a:stretch>
            <a:fillRect/>
          </a:stretch>
        </p:blipFill>
        <p:spPr>
          <a:xfrm>
            <a:off x="631681" y="4380792"/>
            <a:ext cx="5737789" cy="3736735"/>
          </a:xfrm>
          <a:prstGeom prst="rect">
            <a:avLst/>
          </a:prstGeom>
        </p:spPr>
      </p:pic>
      <p:sp>
        <p:nvSpPr>
          <p:cNvPr id="29" name="TextBox 29"/>
          <p:cNvSpPr txBox="1"/>
          <p:nvPr/>
        </p:nvSpPr>
        <p:spPr>
          <a:xfrm>
            <a:off x="529856" y="669785"/>
            <a:ext cx="6578785" cy="3138170"/>
          </a:xfrm>
          <a:prstGeom prst="rect">
            <a:avLst/>
          </a:prstGeom>
        </p:spPr>
        <p:txBody>
          <a:bodyPr lIns="0" tIns="0" rIns="0" bIns="0" rtlCol="0" anchor="t">
            <a:spAutoFit/>
          </a:bodyPr>
          <a:lstStyle/>
          <a:p>
            <a:pPr marL="0" lvl="0" indent="0" algn="l">
              <a:lnSpc>
                <a:spcPts val="8320"/>
              </a:lnSpc>
              <a:spcBef>
                <a:spcPct val="0"/>
              </a:spcBef>
            </a:pPr>
            <a:r>
              <a:rPr lang="en-US" sz="6399" spc="-63">
                <a:solidFill>
                  <a:srgbClr val="14110F"/>
                </a:solidFill>
                <a:latin typeface="Roboto"/>
              </a:rPr>
              <a:t>Базовый состав полетного контролера</a:t>
            </a:r>
          </a:p>
        </p:txBody>
      </p:sp>
      <p:sp>
        <p:nvSpPr>
          <p:cNvPr id="30" name="TextBox 30"/>
          <p:cNvSpPr txBox="1"/>
          <p:nvPr/>
        </p:nvSpPr>
        <p:spPr>
          <a:xfrm>
            <a:off x="7587630" y="4859152"/>
            <a:ext cx="424120" cy="426197"/>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4</a:t>
            </a:r>
          </a:p>
        </p:txBody>
      </p:sp>
      <p:sp>
        <p:nvSpPr>
          <p:cNvPr id="31" name="TextBox 31"/>
          <p:cNvSpPr txBox="1"/>
          <p:nvPr/>
        </p:nvSpPr>
        <p:spPr>
          <a:xfrm>
            <a:off x="8159076" y="4744352"/>
            <a:ext cx="9369929" cy="614372"/>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Акселерометр – устройство, анализирующее ускорение устройства в трех плоскостях (x, y, z).</a:t>
            </a:r>
          </a:p>
        </p:txBody>
      </p:sp>
      <p:sp>
        <p:nvSpPr>
          <p:cNvPr id="32" name="TextBox 32"/>
          <p:cNvSpPr txBox="1"/>
          <p:nvPr/>
        </p:nvSpPr>
        <p:spPr>
          <a:xfrm>
            <a:off x="7587630" y="3233529"/>
            <a:ext cx="424120" cy="426197"/>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3</a:t>
            </a:r>
          </a:p>
        </p:txBody>
      </p:sp>
      <p:sp>
        <p:nvSpPr>
          <p:cNvPr id="33" name="TextBox 33"/>
          <p:cNvSpPr txBox="1"/>
          <p:nvPr/>
        </p:nvSpPr>
        <p:spPr>
          <a:xfrm>
            <a:off x="8159076" y="3267277"/>
            <a:ext cx="9369929" cy="309572"/>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Борометр – устройство, определяющее высоту положения аппарата</a:t>
            </a:r>
          </a:p>
        </p:txBody>
      </p:sp>
      <p:sp>
        <p:nvSpPr>
          <p:cNvPr id="34" name="TextBox 34"/>
          <p:cNvSpPr txBox="1"/>
          <p:nvPr/>
        </p:nvSpPr>
        <p:spPr>
          <a:xfrm>
            <a:off x="7587630" y="1850773"/>
            <a:ext cx="424120" cy="426197"/>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2</a:t>
            </a:r>
          </a:p>
        </p:txBody>
      </p:sp>
      <p:sp>
        <p:nvSpPr>
          <p:cNvPr id="35" name="TextBox 35"/>
          <p:cNvSpPr txBox="1"/>
          <p:nvPr/>
        </p:nvSpPr>
        <p:spPr>
          <a:xfrm>
            <a:off x="8159076" y="1884521"/>
            <a:ext cx="9369929" cy="309572"/>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Гироскоп – датчик определения положения дрона в пространстве</a:t>
            </a:r>
          </a:p>
        </p:txBody>
      </p:sp>
      <p:sp>
        <p:nvSpPr>
          <p:cNvPr id="36" name="TextBox 36"/>
          <p:cNvSpPr txBox="1"/>
          <p:nvPr/>
        </p:nvSpPr>
        <p:spPr>
          <a:xfrm>
            <a:off x="7587630" y="585151"/>
            <a:ext cx="424120" cy="426197"/>
          </a:xfrm>
          <a:prstGeom prst="rect">
            <a:avLst/>
          </a:prstGeom>
        </p:spPr>
        <p:txBody>
          <a:bodyPr lIns="0" tIns="0" rIns="0" bIns="0" rtlCol="0" anchor="t">
            <a:spAutoFit/>
          </a:bodyPr>
          <a:lstStyle/>
          <a:p>
            <a:pPr marL="0" lvl="0" indent="0" algn="l">
              <a:lnSpc>
                <a:spcPts val="3313"/>
              </a:lnSpc>
              <a:spcBef>
                <a:spcPct val="0"/>
              </a:spcBef>
            </a:pPr>
            <a:r>
              <a:rPr lang="en-US" sz="2548" u="none" spc="-25">
                <a:solidFill>
                  <a:srgbClr val="14110F">
                    <a:alpha val="29804"/>
                  </a:srgbClr>
                </a:solidFill>
                <a:latin typeface="Roboto"/>
              </a:rPr>
              <a:t>1</a:t>
            </a:r>
          </a:p>
        </p:txBody>
      </p:sp>
      <p:sp>
        <p:nvSpPr>
          <p:cNvPr id="37" name="TextBox 37"/>
          <p:cNvSpPr txBox="1"/>
          <p:nvPr/>
        </p:nvSpPr>
        <p:spPr>
          <a:xfrm>
            <a:off x="8159076" y="648225"/>
            <a:ext cx="9369929" cy="309572"/>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Главный процессор – отвечает за обработку команд</a:t>
            </a:r>
          </a:p>
        </p:txBody>
      </p:sp>
      <p:sp>
        <p:nvSpPr>
          <p:cNvPr id="38" name="TextBox 38"/>
          <p:cNvSpPr txBox="1"/>
          <p:nvPr/>
        </p:nvSpPr>
        <p:spPr>
          <a:xfrm>
            <a:off x="7587630" y="6215660"/>
            <a:ext cx="424120" cy="426197"/>
          </a:xfrm>
          <a:prstGeom prst="rect">
            <a:avLst/>
          </a:prstGeom>
        </p:spPr>
        <p:txBody>
          <a:bodyPr lIns="0" tIns="0" rIns="0" bIns="0" rtlCol="0" anchor="t">
            <a:spAutoFit/>
          </a:bodyPr>
          <a:lstStyle/>
          <a:p>
            <a:pPr marL="0" lvl="0" indent="0" algn="l">
              <a:lnSpc>
                <a:spcPts val="3313"/>
              </a:lnSpc>
              <a:spcBef>
                <a:spcPct val="0"/>
              </a:spcBef>
            </a:pPr>
            <a:r>
              <a:rPr lang="en-US" sz="2548" spc="-25">
                <a:solidFill>
                  <a:srgbClr val="14110F">
                    <a:alpha val="29804"/>
                  </a:srgbClr>
                </a:solidFill>
                <a:latin typeface="Roboto"/>
              </a:rPr>
              <a:t>5</a:t>
            </a:r>
          </a:p>
        </p:txBody>
      </p:sp>
      <p:sp>
        <p:nvSpPr>
          <p:cNvPr id="39" name="TextBox 39"/>
          <p:cNvSpPr txBox="1"/>
          <p:nvPr/>
        </p:nvSpPr>
        <p:spPr>
          <a:xfrm>
            <a:off x="8159076" y="6126334"/>
            <a:ext cx="9369929" cy="614372"/>
          </a:xfrm>
          <a:prstGeom prst="rect">
            <a:avLst/>
          </a:prstGeom>
        </p:spPr>
        <p:txBody>
          <a:bodyPr lIns="0" tIns="0" rIns="0" bIns="0" rtlCol="0" anchor="t">
            <a:spAutoFit/>
          </a:bodyPr>
          <a:lstStyle/>
          <a:p>
            <a:pPr marL="0" lvl="0" indent="0" algn="l">
              <a:lnSpc>
                <a:spcPts val="2436"/>
              </a:lnSpc>
            </a:pPr>
            <a:r>
              <a:rPr lang="en-US" sz="1874" spc="37">
                <a:solidFill>
                  <a:srgbClr val="14110F"/>
                </a:solidFill>
                <a:latin typeface="Roboto Bold"/>
              </a:rPr>
              <a:t>Стрелка направления – указывает направление, в котором должен лететь дрон (находится в одном из углов основания платы)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0" y="0"/>
            <a:ext cx="5456382" cy="10287000"/>
          </a:xfrm>
          <a:prstGeom prst="rect">
            <a:avLst/>
          </a:prstGeom>
          <a:solidFill>
            <a:srgbClr val="1754F1"/>
          </a:solidFill>
        </p:spPr>
      </p:sp>
      <p:pic>
        <p:nvPicPr>
          <p:cNvPr id="3" name="Picture 3"/>
          <p:cNvPicPr>
            <a:picLocks noChangeAspect="1"/>
          </p:cNvPicPr>
          <p:nvPr/>
        </p:nvPicPr>
        <p:blipFill>
          <a:blip r:embed="rId2"/>
          <a:srcRect t="2332" b="2332"/>
          <a:stretch>
            <a:fillRect/>
          </a:stretch>
        </p:blipFill>
        <p:spPr>
          <a:xfrm>
            <a:off x="1028700" y="304712"/>
            <a:ext cx="5343550" cy="4245194"/>
          </a:xfrm>
          <a:prstGeom prst="rect">
            <a:avLst/>
          </a:prstGeom>
        </p:spPr>
      </p:pic>
      <p:pic>
        <p:nvPicPr>
          <p:cNvPr id="4" name="Picture 4"/>
          <p:cNvPicPr>
            <a:picLocks noChangeAspect="1"/>
          </p:cNvPicPr>
          <p:nvPr/>
        </p:nvPicPr>
        <p:blipFill>
          <a:blip r:embed="rId3"/>
          <a:srcRect/>
          <a:stretch>
            <a:fillRect/>
          </a:stretch>
        </p:blipFill>
        <p:spPr>
          <a:xfrm>
            <a:off x="939763" y="5270697"/>
            <a:ext cx="5432487" cy="4094048"/>
          </a:xfrm>
          <a:prstGeom prst="rect">
            <a:avLst/>
          </a:prstGeom>
        </p:spPr>
      </p:pic>
      <p:grpSp>
        <p:nvGrpSpPr>
          <p:cNvPr id="5" name="Group 5"/>
          <p:cNvGrpSpPr/>
          <p:nvPr/>
        </p:nvGrpSpPr>
        <p:grpSpPr>
          <a:xfrm>
            <a:off x="7272225" y="1423642"/>
            <a:ext cx="8174798" cy="2200276"/>
            <a:chOff x="0" y="0"/>
            <a:chExt cx="10899731" cy="2933701"/>
          </a:xfrm>
        </p:grpSpPr>
        <p:sp>
          <p:nvSpPr>
            <p:cNvPr id="6" name="TextBox 6"/>
            <p:cNvSpPr txBox="1"/>
            <p:nvPr/>
          </p:nvSpPr>
          <p:spPr>
            <a:xfrm>
              <a:off x="0" y="1471296"/>
              <a:ext cx="10899731" cy="1462405"/>
            </a:xfrm>
            <a:prstGeom prst="rect">
              <a:avLst/>
            </a:prstGeom>
          </p:spPr>
          <p:txBody>
            <a:bodyPr lIns="0" tIns="0" rIns="0" bIns="0" rtlCol="0" anchor="t">
              <a:spAutoFit/>
            </a:bodyPr>
            <a:lstStyle/>
            <a:p>
              <a:pPr marL="0" lvl="0" indent="0" algn="l">
                <a:lnSpc>
                  <a:spcPts val="2939"/>
                </a:lnSpc>
                <a:spcBef>
                  <a:spcPct val="0"/>
                </a:spcBef>
              </a:pPr>
              <a:r>
                <a:rPr lang="en-US" sz="2099" spc="41">
                  <a:solidFill>
                    <a:srgbClr val="14110F"/>
                  </a:solidFill>
                  <a:latin typeface="Roboto"/>
                </a:rPr>
                <a:t>Устанавливается на дорогие квадрокоптеры. Обеспечивает хорошую тягу, долгую производительность, хорошую управляемость и стабильность полета. </a:t>
              </a:r>
            </a:p>
          </p:txBody>
        </p:sp>
        <p:sp>
          <p:nvSpPr>
            <p:cNvPr id="7" name="TextBox 7"/>
            <p:cNvSpPr txBox="1"/>
            <p:nvPr/>
          </p:nvSpPr>
          <p:spPr>
            <a:xfrm>
              <a:off x="0" y="-57150"/>
              <a:ext cx="10899731" cy="1029970"/>
            </a:xfrm>
            <a:prstGeom prst="rect">
              <a:avLst/>
            </a:prstGeom>
          </p:spPr>
          <p:txBody>
            <a:bodyPr lIns="0" tIns="0" rIns="0" bIns="0" rtlCol="0" anchor="t">
              <a:spAutoFit/>
            </a:bodyPr>
            <a:lstStyle/>
            <a:p>
              <a:pPr marL="0" lvl="0" indent="0" algn="l">
                <a:lnSpc>
                  <a:spcPts val="6240"/>
                </a:lnSpc>
                <a:spcBef>
                  <a:spcPct val="0"/>
                </a:spcBef>
              </a:pPr>
              <a:r>
                <a:rPr lang="en-US" sz="4800" spc="-48">
                  <a:solidFill>
                    <a:srgbClr val="14110F"/>
                  </a:solidFill>
                  <a:latin typeface="Roboto Bold"/>
                </a:rPr>
                <a:t>Бесколлекторные</a:t>
              </a:r>
            </a:p>
          </p:txBody>
        </p:sp>
      </p:grpSp>
      <p:sp>
        <p:nvSpPr>
          <p:cNvPr id="8" name="TextBox 8"/>
          <p:cNvSpPr txBox="1"/>
          <p:nvPr/>
        </p:nvSpPr>
        <p:spPr>
          <a:xfrm>
            <a:off x="7272225" y="257087"/>
            <a:ext cx="7402671" cy="680086"/>
          </a:xfrm>
          <a:prstGeom prst="rect">
            <a:avLst/>
          </a:prstGeom>
        </p:spPr>
        <p:txBody>
          <a:bodyPr lIns="0" tIns="0" rIns="0" bIns="0" rtlCol="0" anchor="t">
            <a:spAutoFit/>
          </a:bodyPr>
          <a:lstStyle/>
          <a:p>
            <a:pPr marL="0" lvl="0" indent="0" algn="l">
              <a:lnSpc>
                <a:spcPts val="5459"/>
              </a:lnSpc>
              <a:spcBef>
                <a:spcPct val="0"/>
              </a:spcBef>
            </a:pPr>
            <a:r>
              <a:rPr lang="en-US" sz="4199" spc="83">
                <a:solidFill>
                  <a:srgbClr val="1754F1"/>
                </a:solidFill>
                <a:latin typeface="Roboto Bold"/>
              </a:rPr>
              <a:t>Двигатели дрона</a:t>
            </a:r>
          </a:p>
        </p:txBody>
      </p:sp>
      <p:grpSp>
        <p:nvGrpSpPr>
          <p:cNvPr id="9" name="Group 9"/>
          <p:cNvGrpSpPr/>
          <p:nvPr/>
        </p:nvGrpSpPr>
        <p:grpSpPr>
          <a:xfrm>
            <a:off x="7272225" y="5100638"/>
            <a:ext cx="8174798" cy="4464549"/>
            <a:chOff x="0" y="-57150"/>
            <a:chExt cx="10899731" cy="5952733"/>
          </a:xfrm>
        </p:grpSpPr>
        <p:sp>
          <p:nvSpPr>
            <p:cNvPr id="10" name="TextBox 10"/>
            <p:cNvSpPr txBox="1"/>
            <p:nvPr/>
          </p:nvSpPr>
          <p:spPr>
            <a:xfrm>
              <a:off x="0" y="1471295"/>
              <a:ext cx="10899731" cy="4424288"/>
            </a:xfrm>
            <a:prstGeom prst="rect">
              <a:avLst/>
            </a:prstGeom>
          </p:spPr>
          <p:txBody>
            <a:bodyPr lIns="0" tIns="0" rIns="0" bIns="0" rtlCol="0" anchor="t">
              <a:spAutoFit/>
            </a:bodyPr>
            <a:lstStyle/>
            <a:p>
              <a:pPr>
                <a:lnSpc>
                  <a:spcPts val="2939"/>
                </a:lnSpc>
              </a:pPr>
              <a:r>
                <a:rPr lang="en-US" sz="2000" spc="41" dirty="0" err="1">
                  <a:solidFill>
                    <a:srgbClr val="14110F"/>
                  </a:solidFill>
                  <a:latin typeface="Roboto"/>
                </a:rPr>
                <a:t>Устанавливается</a:t>
              </a:r>
              <a:r>
                <a:rPr lang="en-US" sz="2000" spc="41" dirty="0">
                  <a:solidFill>
                    <a:srgbClr val="14110F"/>
                  </a:solidFill>
                  <a:latin typeface="Roboto"/>
                </a:rPr>
                <a:t> в </a:t>
              </a:r>
              <a:r>
                <a:rPr lang="en-US" sz="2000" spc="41" dirty="0" err="1">
                  <a:solidFill>
                    <a:srgbClr val="14110F"/>
                  </a:solidFill>
                  <a:latin typeface="Roboto"/>
                </a:rPr>
                <a:t>основном</a:t>
              </a:r>
              <a:r>
                <a:rPr lang="en-US" sz="2000" spc="41" dirty="0">
                  <a:solidFill>
                    <a:srgbClr val="14110F"/>
                  </a:solidFill>
                  <a:latin typeface="Roboto"/>
                </a:rPr>
                <a:t> </a:t>
              </a:r>
              <a:r>
                <a:rPr lang="en-US" sz="2000" spc="41" dirty="0" err="1">
                  <a:solidFill>
                    <a:srgbClr val="14110F"/>
                  </a:solidFill>
                  <a:latin typeface="Roboto"/>
                </a:rPr>
                <a:t>на</a:t>
              </a:r>
              <a:r>
                <a:rPr lang="en-US" sz="2000" spc="41" dirty="0">
                  <a:solidFill>
                    <a:srgbClr val="14110F"/>
                  </a:solidFill>
                  <a:latin typeface="Roboto"/>
                </a:rPr>
                <a:t> </a:t>
              </a:r>
              <a:r>
                <a:rPr lang="en-US" sz="2000" spc="41" dirty="0" err="1">
                  <a:solidFill>
                    <a:srgbClr val="14110F"/>
                  </a:solidFill>
                  <a:latin typeface="Roboto"/>
                </a:rPr>
                <a:t>простых</a:t>
              </a:r>
              <a:r>
                <a:rPr lang="en-US" sz="2000" spc="41" dirty="0">
                  <a:solidFill>
                    <a:srgbClr val="14110F"/>
                  </a:solidFill>
                  <a:latin typeface="Roboto"/>
                </a:rPr>
                <a:t> </a:t>
              </a:r>
              <a:r>
                <a:rPr lang="en-US" sz="2000" spc="41" dirty="0" err="1">
                  <a:solidFill>
                    <a:srgbClr val="14110F"/>
                  </a:solidFill>
                  <a:latin typeface="Roboto"/>
                </a:rPr>
                <a:t>квадрокоптерах</a:t>
              </a:r>
              <a:r>
                <a:rPr lang="en-US" sz="2000" spc="41" dirty="0">
                  <a:solidFill>
                    <a:srgbClr val="14110F"/>
                  </a:solidFill>
                  <a:latin typeface="Roboto"/>
                </a:rPr>
                <a:t>, </a:t>
              </a:r>
              <a:r>
                <a:rPr lang="en-US" sz="2000" spc="41" dirty="0" err="1">
                  <a:solidFill>
                    <a:srgbClr val="14110F"/>
                  </a:solidFill>
                  <a:latin typeface="Roboto"/>
                </a:rPr>
                <a:t>подходят</a:t>
              </a:r>
              <a:r>
                <a:rPr lang="en-US" sz="2000" spc="41" dirty="0">
                  <a:solidFill>
                    <a:srgbClr val="14110F"/>
                  </a:solidFill>
                  <a:latin typeface="Roboto"/>
                </a:rPr>
                <a:t> </a:t>
              </a:r>
              <a:r>
                <a:rPr lang="en-US" sz="2000" spc="41" dirty="0" err="1">
                  <a:solidFill>
                    <a:srgbClr val="14110F"/>
                  </a:solidFill>
                  <a:latin typeface="Roboto"/>
                </a:rPr>
                <a:t>для</a:t>
              </a:r>
              <a:r>
                <a:rPr lang="en-US" sz="2000" spc="41" dirty="0">
                  <a:solidFill>
                    <a:srgbClr val="14110F"/>
                  </a:solidFill>
                  <a:latin typeface="Roboto"/>
                </a:rPr>
                <a:t> </a:t>
              </a:r>
              <a:r>
                <a:rPr lang="en-US" sz="2000" spc="41" dirty="0" err="1">
                  <a:solidFill>
                    <a:srgbClr val="14110F"/>
                  </a:solidFill>
                  <a:latin typeface="Roboto"/>
                </a:rPr>
                <a:t>лёгких</a:t>
              </a:r>
              <a:r>
                <a:rPr lang="en-US" sz="2000" spc="41" dirty="0">
                  <a:solidFill>
                    <a:srgbClr val="14110F"/>
                  </a:solidFill>
                  <a:latin typeface="Roboto"/>
                </a:rPr>
                <a:t> </a:t>
              </a:r>
              <a:r>
                <a:rPr lang="en-US" sz="2000" spc="41" dirty="0" err="1">
                  <a:solidFill>
                    <a:srgbClr val="14110F"/>
                  </a:solidFill>
                  <a:latin typeface="Roboto"/>
                </a:rPr>
                <a:t>аппаратов</a:t>
              </a:r>
              <a:r>
                <a:rPr lang="en-US" sz="2000" spc="41" dirty="0">
                  <a:solidFill>
                    <a:srgbClr val="14110F"/>
                  </a:solidFill>
                  <a:latin typeface="Roboto"/>
                </a:rPr>
                <a:t>, </a:t>
              </a:r>
              <a:r>
                <a:rPr lang="en-US" sz="2000" spc="41" dirty="0" err="1">
                  <a:solidFill>
                    <a:srgbClr val="14110F"/>
                  </a:solidFill>
                  <a:latin typeface="Roboto"/>
                </a:rPr>
                <a:t>т.к</a:t>
              </a:r>
              <a:r>
                <a:rPr lang="en-US" sz="2000" spc="41" dirty="0">
                  <a:solidFill>
                    <a:srgbClr val="14110F"/>
                  </a:solidFill>
                  <a:latin typeface="Roboto"/>
                </a:rPr>
                <a:t>. </a:t>
              </a:r>
              <a:r>
                <a:rPr lang="en-US" sz="2000" spc="41" dirty="0" err="1">
                  <a:solidFill>
                    <a:srgbClr val="14110F"/>
                  </a:solidFill>
                  <a:latin typeface="Roboto"/>
                </a:rPr>
                <a:t>им</a:t>
              </a:r>
              <a:r>
                <a:rPr lang="en-US" sz="2000" spc="41" dirty="0">
                  <a:solidFill>
                    <a:srgbClr val="14110F"/>
                  </a:solidFill>
                  <a:latin typeface="Roboto"/>
                </a:rPr>
                <a:t> </a:t>
              </a:r>
              <a:r>
                <a:rPr lang="en-US" sz="2000" spc="41" dirty="0" err="1">
                  <a:solidFill>
                    <a:srgbClr val="14110F"/>
                  </a:solidFill>
                  <a:latin typeface="Roboto"/>
                </a:rPr>
                <a:t>не</a:t>
              </a:r>
              <a:r>
                <a:rPr lang="en-US" sz="2000" spc="41" dirty="0">
                  <a:solidFill>
                    <a:srgbClr val="14110F"/>
                  </a:solidFill>
                  <a:latin typeface="Roboto"/>
                </a:rPr>
                <a:t> </a:t>
              </a:r>
              <a:r>
                <a:rPr lang="en-US" sz="2000" spc="41" dirty="0" err="1">
                  <a:solidFill>
                    <a:srgbClr val="14110F"/>
                  </a:solidFill>
                  <a:latin typeface="Roboto"/>
                </a:rPr>
                <a:t>хватает</a:t>
              </a:r>
              <a:r>
                <a:rPr lang="en-US" sz="2000" spc="41" dirty="0">
                  <a:solidFill>
                    <a:srgbClr val="14110F"/>
                  </a:solidFill>
                  <a:latin typeface="Roboto"/>
                </a:rPr>
                <a:t> </a:t>
              </a:r>
              <a:r>
                <a:rPr lang="en-US" sz="2000" spc="41" dirty="0" err="1">
                  <a:solidFill>
                    <a:srgbClr val="14110F"/>
                  </a:solidFill>
                  <a:latin typeface="Roboto"/>
                </a:rPr>
                <a:t>тяги</a:t>
              </a:r>
              <a:r>
                <a:rPr lang="en-US" sz="2000" spc="41" dirty="0">
                  <a:solidFill>
                    <a:srgbClr val="14110F"/>
                  </a:solidFill>
                  <a:latin typeface="Roboto"/>
                </a:rPr>
                <a:t>. </a:t>
              </a:r>
              <a:endParaRPr lang="en-US" sz="2000" spc="41">
                <a:solidFill>
                  <a:srgbClr val="14110F"/>
                </a:solidFill>
                <a:latin typeface="Roboto"/>
                <a:ea typeface="Roboto"/>
              </a:endParaRPr>
            </a:p>
            <a:p>
              <a:pPr>
                <a:lnSpc>
                  <a:spcPts val="2939"/>
                </a:lnSpc>
              </a:pPr>
              <a:r>
                <a:rPr lang="en-US" sz="2000" spc="23" dirty="0" err="1">
                  <a:solidFill>
                    <a:srgbClr val="14110F"/>
                  </a:solidFill>
                  <a:latin typeface="Roboto"/>
                  <a:ea typeface="Roboto"/>
                </a:rPr>
                <a:t>Минус</a:t>
              </a:r>
              <a:r>
                <a:rPr lang="en-US" sz="2000" spc="23" dirty="0">
                  <a:solidFill>
                    <a:srgbClr val="14110F"/>
                  </a:solidFill>
                  <a:latin typeface="Roboto"/>
                  <a:ea typeface="Roboto"/>
                </a:rPr>
                <a:t> в </a:t>
              </a:r>
              <a:r>
                <a:rPr lang="en-US" sz="2000" spc="23" dirty="0" err="1">
                  <a:solidFill>
                    <a:srgbClr val="14110F"/>
                  </a:solidFill>
                  <a:latin typeface="Roboto"/>
                  <a:ea typeface="Roboto"/>
                </a:rPr>
                <a:t>том</a:t>
              </a:r>
              <a:r>
                <a:rPr lang="en-US" sz="2000" spc="23" dirty="0">
                  <a:solidFill>
                    <a:srgbClr val="14110F"/>
                  </a:solidFill>
                  <a:latin typeface="Roboto"/>
                  <a:ea typeface="Roboto"/>
                </a:rPr>
                <a:t>, </a:t>
              </a:r>
              <a:r>
                <a:rPr lang="en-US" sz="2000" spc="23" dirty="0" err="1">
                  <a:solidFill>
                    <a:srgbClr val="14110F"/>
                  </a:solidFill>
                  <a:latin typeface="Roboto"/>
                  <a:ea typeface="Roboto"/>
                </a:rPr>
                <a:t>что</a:t>
              </a:r>
              <a:r>
                <a:rPr lang="en-US" sz="2000" spc="23" dirty="0">
                  <a:solidFill>
                    <a:srgbClr val="14110F"/>
                  </a:solidFill>
                  <a:latin typeface="Roboto"/>
                  <a:ea typeface="Roboto"/>
                </a:rPr>
                <a:t> </a:t>
              </a:r>
              <a:r>
                <a:rPr lang="en-US" sz="2000" spc="23" dirty="0" err="1">
                  <a:solidFill>
                    <a:srgbClr val="14110F"/>
                  </a:solidFill>
                  <a:latin typeface="Roboto"/>
                  <a:ea typeface="Roboto"/>
                </a:rPr>
                <a:t>быстро</a:t>
              </a:r>
              <a:r>
                <a:rPr lang="en-US" sz="2000" spc="23" dirty="0">
                  <a:solidFill>
                    <a:srgbClr val="14110F"/>
                  </a:solidFill>
                  <a:latin typeface="Roboto"/>
                  <a:ea typeface="Roboto"/>
                </a:rPr>
                <a:t> </a:t>
              </a:r>
              <a:r>
                <a:rPr lang="en-US" sz="2000" spc="23" dirty="0" err="1">
                  <a:solidFill>
                    <a:srgbClr val="14110F"/>
                  </a:solidFill>
                  <a:latin typeface="Roboto"/>
                  <a:ea typeface="Roboto"/>
                </a:rPr>
                <a:t>выходит</a:t>
              </a:r>
              <a:r>
                <a:rPr lang="en-US" sz="2000" spc="23" dirty="0">
                  <a:solidFill>
                    <a:srgbClr val="14110F"/>
                  </a:solidFill>
                  <a:latin typeface="Roboto"/>
                  <a:ea typeface="Roboto"/>
                </a:rPr>
                <a:t> </a:t>
              </a:r>
              <a:r>
                <a:rPr lang="en-US" sz="2000" spc="23" dirty="0" err="1">
                  <a:solidFill>
                    <a:srgbClr val="14110F"/>
                  </a:solidFill>
                  <a:latin typeface="Roboto"/>
                  <a:ea typeface="Roboto"/>
                </a:rPr>
                <a:t>из</a:t>
              </a:r>
              <a:r>
                <a:rPr lang="en-US" sz="2000" spc="23" dirty="0">
                  <a:solidFill>
                    <a:srgbClr val="14110F"/>
                  </a:solidFill>
                  <a:latin typeface="Roboto"/>
                  <a:ea typeface="Roboto"/>
                </a:rPr>
                <a:t> </a:t>
              </a:r>
              <a:r>
                <a:rPr lang="en-US" sz="2000" spc="23" dirty="0" err="1">
                  <a:solidFill>
                    <a:srgbClr val="14110F"/>
                  </a:solidFill>
                  <a:latin typeface="Roboto"/>
                  <a:ea typeface="Roboto"/>
                </a:rPr>
                <a:t>строя</a:t>
              </a:r>
              <a:endParaRPr lang="en-US" sz="2000" spc="23" dirty="0">
                <a:solidFill>
                  <a:srgbClr val="14110F"/>
                </a:solidFill>
                <a:latin typeface="Roboto"/>
                <a:ea typeface="Roboto"/>
              </a:endParaRPr>
            </a:p>
            <a:p>
              <a:pPr>
                <a:lnSpc>
                  <a:spcPts val="2939"/>
                </a:lnSpc>
              </a:pPr>
              <a:endParaRPr lang="en-US" sz="2000" spc="23" dirty="0">
                <a:solidFill>
                  <a:srgbClr val="14110F"/>
                </a:solidFill>
                <a:latin typeface="Roboto"/>
                <a:ea typeface="Roboto"/>
              </a:endParaRPr>
            </a:p>
            <a:p>
              <a:pPr>
                <a:lnSpc>
                  <a:spcPts val="2939"/>
                </a:lnSpc>
              </a:pPr>
              <a:r>
                <a:rPr lang="en-US" sz="2000" spc="23" dirty="0" err="1">
                  <a:solidFill>
                    <a:srgbClr val="14110F"/>
                  </a:solidFill>
                  <a:latin typeface="Roboto"/>
                  <a:ea typeface="Roboto"/>
                </a:rPr>
                <a:t>Каждый</a:t>
              </a:r>
              <a:r>
                <a:rPr lang="en-US" sz="2000" spc="23" dirty="0">
                  <a:solidFill>
                    <a:srgbClr val="14110F"/>
                  </a:solidFill>
                  <a:latin typeface="Roboto"/>
                  <a:ea typeface="Roboto"/>
                </a:rPr>
                <a:t> </a:t>
              </a:r>
              <a:r>
                <a:rPr lang="en-US" sz="2000" spc="23" dirty="0" err="1">
                  <a:solidFill>
                    <a:srgbClr val="14110F"/>
                  </a:solidFill>
                  <a:latin typeface="Roboto"/>
                  <a:ea typeface="Roboto"/>
                </a:rPr>
                <a:t>двигатель</a:t>
              </a:r>
              <a:r>
                <a:rPr lang="en-US" sz="2000" spc="23" dirty="0">
                  <a:solidFill>
                    <a:srgbClr val="14110F"/>
                  </a:solidFill>
                  <a:latin typeface="Roboto"/>
                  <a:ea typeface="Roboto"/>
                </a:rPr>
                <a:t> </a:t>
              </a:r>
              <a:r>
                <a:rPr lang="en-US" sz="2000" spc="23" dirty="0" err="1">
                  <a:solidFill>
                    <a:srgbClr val="14110F"/>
                  </a:solidFill>
                  <a:latin typeface="Roboto"/>
                  <a:ea typeface="Roboto"/>
                </a:rPr>
                <a:t>присоединяется</a:t>
              </a:r>
              <a:r>
                <a:rPr lang="en-US" sz="2000" spc="23" dirty="0">
                  <a:solidFill>
                    <a:srgbClr val="14110F"/>
                  </a:solidFill>
                  <a:latin typeface="Roboto"/>
                  <a:ea typeface="Roboto"/>
                </a:rPr>
                <a:t> к </a:t>
              </a:r>
              <a:r>
                <a:rPr lang="en-US" sz="2000" spc="23" dirty="0" err="1">
                  <a:solidFill>
                    <a:srgbClr val="14110F"/>
                  </a:solidFill>
                  <a:latin typeface="Roboto"/>
                  <a:ea typeface="Roboto"/>
                </a:rPr>
                <a:t>одному</a:t>
              </a:r>
              <a:r>
                <a:rPr lang="en-US" sz="2000" spc="23" dirty="0">
                  <a:solidFill>
                    <a:srgbClr val="14110F"/>
                  </a:solidFill>
                  <a:latin typeface="Roboto"/>
                  <a:ea typeface="Roboto"/>
                </a:rPr>
                <a:t> </a:t>
              </a:r>
              <a:r>
                <a:rPr lang="en-US" sz="2000" spc="23" dirty="0" err="1">
                  <a:solidFill>
                    <a:srgbClr val="14110F"/>
                  </a:solidFill>
                  <a:latin typeface="Roboto"/>
                  <a:ea typeface="Roboto"/>
                </a:rPr>
                <a:t>из</a:t>
              </a:r>
              <a:r>
                <a:rPr lang="en-US" sz="2000" spc="23" dirty="0">
                  <a:solidFill>
                    <a:srgbClr val="14110F"/>
                  </a:solidFill>
                  <a:latin typeface="Roboto"/>
                  <a:ea typeface="Roboto"/>
                </a:rPr>
                <a:t> </a:t>
              </a:r>
              <a:r>
                <a:rPr lang="en-US" sz="2000" spc="23" dirty="0" err="1">
                  <a:solidFill>
                    <a:srgbClr val="14110F"/>
                  </a:solidFill>
                  <a:latin typeface="Roboto"/>
                  <a:ea typeface="Roboto"/>
                </a:rPr>
                <a:t>пропеллеру</a:t>
              </a:r>
              <a:r>
                <a:rPr lang="en-US" sz="2000" spc="23" dirty="0">
                  <a:solidFill>
                    <a:srgbClr val="14110F"/>
                  </a:solidFill>
                  <a:latin typeface="Roboto"/>
                  <a:ea typeface="Roboto"/>
                </a:rPr>
                <a:t> и </a:t>
              </a:r>
              <a:r>
                <a:rPr lang="en-US" sz="2000" spc="23" dirty="0" err="1">
                  <a:solidFill>
                    <a:srgbClr val="14110F"/>
                  </a:solidFill>
                  <a:latin typeface="Roboto"/>
                  <a:ea typeface="Roboto"/>
                </a:rPr>
                <a:t>приводит</a:t>
              </a:r>
              <a:r>
                <a:rPr lang="en-US" sz="2000" spc="23" dirty="0">
                  <a:solidFill>
                    <a:srgbClr val="14110F"/>
                  </a:solidFill>
                  <a:latin typeface="Roboto"/>
                  <a:ea typeface="Roboto"/>
                </a:rPr>
                <a:t> </a:t>
              </a:r>
              <a:r>
                <a:rPr lang="en-US" sz="2000" spc="23" dirty="0" err="1">
                  <a:solidFill>
                    <a:srgbClr val="14110F"/>
                  </a:solidFill>
                  <a:latin typeface="Roboto"/>
                  <a:ea typeface="Roboto"/>
                </a:rPr>
                <a:t>его</a:t>
              </a:r>
              <a:r>
                <a:rPr lang="en-US" sz="2000" spc="23" dirty="0">
                  <a:solidFill>
                    <a:srgbClr val="14110F"/>
                  </a:solidFill>
                  <a:latin typeface="Roboto"/>
                  <a:ea typeface="Roboto"/>
                </a:rPr>
                <a:t> в </a:t>
              </a:r>
              <a:r>
                <a:rPr lang="en-US" sz="2000" spc="23" dirty="0" err="1">
                  <a:solidFill>
                    <a:srgbClr val="14110F"/>
                  </a:solidFill>
                  <a:latin typeface="Roboto"/>
                  <a:ea typeface="Roboto"/>
                </a:rPr>
                <a:t>движение</a:t>
              </a:r>
              <a:r>
                <a:rPr lang="en-US" sz="2000" spc="23" dirty="0">
                  <a:solidFill>
                    <a:srgbClr val="14110F"/>
                  </a:solidFill>
                  <a:latin typeface="Roboto"/>
                  <a:ea typeface="Roboto"/>
                </a:rPr>
                <a:t> </a:t>
              </a:r>
              <a:r>
                <a:rPr lang="en-US" sz="2000" spc="23" dirty="0" err="1">
                  <a:solidFill>
                    <a:srgbClr val="14110F"/>
                  </a:solidFill>
                  <a:latin typeface="Roboto"/>
                  <a:ea typeface="Roboto"/>
                </a:rPr>
                <a:t>регуляторами</a:t>
              </a:r>
              <a:r>
                <a:rPr lang="en-US" sz="2000" spc="23" dirty="0">
                  <a:solidFill>
                    <a:srgbClr val="14110F"/>
                  </a:solidFill>
                  <a:latin typeface="Roboto"/>
                  <a:ea typeface="Roboto"/>
                </a:rPr>
                <a:t> </a:t>
              </a:r>
              <a:r>
                <a:rPr lang="en-US" sz="2000" spc="23" dirty="0" err="1">
                  <a:solidFill>
                    <a:srgbClr val="14110F"/>
                  </a:solidFill>
                  <a:latin typeface="Roboto"/>
                  <a:ea typeface="Roboto"/>
                </a:rPr>
                <a:t>оборотов</a:t>
              </a:r>
              <a:r>
                <a:rPr lang="en-US" sz="2000" spc="23" dirty="0">
                  <a:solidFill>
                    <a:srgbClr val="14110F"/>
                  </a:solidFill>
                  <a:latin typeface="Roboto"/>
                  <a:ea typeface="Roboto"/>
                </a:rPr>
                <a:t>. </a:t>
              </a:r>
              <a:r>
                <a:rPr lang="en-US" sz="2000" spc="23" dirty="0" err="1">
                  <a:solidFill>
                    <a:srgbClr val="14110F"/>
                  </a:solidFill>
                  <a:latin typeface="Roboto"/>
                  <a:ea typeface="Roboto"/>
                </a:rPr>
                <a:t>Регулятор</a:t>
              </a:r>
              <a:r>
                <a:rPr lang="en-US" sz="2000" spc="23" dirty="0">
                  <a:solidFill>
                    <a:srgbClr val="14110F"/>
                  </a:solidFill>
                  <a:latin typeface="Roboto"/>
                  <a:ea typeface="Roboto"/>
                </a:rPr>
                <a:t> </a:t>
              </a:r>
              <a:r>
                <a:rPr lang="en-US" sz="2000" spc="23" dirty="0" err="1">
                  <a:solidFill>
                    <a:srgbClr val="14110F"/>
                  </a:solidFill>
                  <a:latin typeface="Roboto"/>
                  <a:ea typeface="Roboto"/>
                </a:rPr>
                <a:t>оборотов</a:t>
              </a:r>
              <a:r>
                <a:rPr lang="en-US" sz="2000" spc="23" dirty="0">
                  <a:solidFill>
                    <a:srgbClr val="14110F"/>
                  </a:solidFill>
                  <a:latin typeface="Roboto"/>
                  <a:ea typeface="Roboto"/>
                </a:rPr>
                <a:t> </a:t>
              </a:r>
              <a:r>
                <a:rPr lang="en-US" sz="2000" spc="23" dirty="0" err="1">
                  <a:solidFill>
                    <a:srgbClr val="14110F"/>
                  </a:solidFill>
                  <a:latin typeface="Roboto"/>
                  <a:ea typeface="Roboto"/>
                </a:rPr>
                <a:t>задает</a:t>
              </a:r>
              <a:r>
                <a:rPr lang="en-US" sz="2000" spc="23" dirty="0">
                  <a:solidFill>
                    <a:srgbClr val="14110F"/>
                  </a:solidFill>
                  <a:latin typeface="Roboto"/>
                  <a:ea typeface="Roboto"/>
                </a:rPr>
                <a:t> </a:t>
              </a:r>
              <a:r>
                <a:rPr lang="en-US" sz="2000" spc="23" dirty="0" err="1">
                  <a:solidFill>
                    <a:srgbClr val="14110F"/>
                  </a:solidFill>
                  <a:latin typeface="Roboto"/>
                  <a:ea typeface="Roboto"/>
                </a:rPr>
                <a:t>скорость</a:t>
              </a:r>
              <a:r>
                <a:rPr lang="en-US" sz="2000" spc="23" dirty="0">
                  <a:solidFill>
                    <a:srgbClr val="14110F"/>
                  </a:solidFill>
                  <a:latin typeface="Roboto"/>
                  <a:ea typeface="Roboto"/>
                </a:rPr>
                <a:t>, </a:t>
              </a:r>
              <a:r>
                <a:rPr lang="en-US" sz="2000" spc="23" dirty="0" err="1">
                  <a:solidFill>
                    <a:srgbClr val="14110F"/>
                  </a:solidFill>
                  <a:latin typeface="Roboto"/>
                  <a:ea typeface="Roboto"/>
                </a:rPr>
                <a:t>исходя</a:t>
              </a:r>
              <a:r>
                <a:rPr lang="en-US" sz="2000" spc="23" dirty="0">
                  <a:solidFill>
                    <a:srgbClr val="14110F"/>
                  </a:solidFill>
                  <a:latin typeface="Roboto"/>
                  <a:ea typeface="Roboto"/>
                </a:rPr>
                <a:t> </a:t>
              </a:r>
              <a:r>
                <a:rPr lang="en-US" sz="2000" spc="23" dirty="0" err="1">
                  <a:solidFill>
                    <a:srgbClr val="14110F"/>
                  </a:solidFill>
                  <a:latin typeface="Roboto"/>
                  <a:ea typeface="Roboto"/>
                </a:rPr>
                <a:t>из</a:t>
              </a:r>
              <a:r>
                <a:rPr lang="en-US" sz="2000" spc="23" dirty="0">
                  <a:solidFill>
                    <a:srgbClr val="14110F"/>
                  </a:solidFill>
                  <a:latin typeface="Roboto"/>
                  <a:ea typeface="Roboto"/>
                </a:rPr>
                <a:t> </a:t>
              </a:r>
              <a:r>
                <a:rPr lang="en-US" sz="2000" spc="23" dirty="0" err="1">
                  <a:solidFill>
                    <a:srgbClr val="14110F"/>
                  </a:solidFill>
                  <a:latin typeface="Roboto"/>
                  <a:ea typeface="Roboto"/>
                </a:rPr>
                <a:t>команд</a:t>
              </a:r>
              <a:r>
                <a:rPr lang="en-US" sz="2000" spc="23" dirty="0">
                  <a:solidFill>
                    <a:srgbClr val="14110F"/>
                  </a:solidFill>
                  <a:latin typeface="Roboto"/>
                  <a:ea typeface="Roboto"/>
                </a:rPr>
                <a:t>, </a:t>
              </a:r>
              <a:r>
                <a:rPr lang="en-US" sz="2000" spc="23" dirty="0" err="1">
                  <a:solidFill>
                    <a:srgbClr val="14110F"/>
                  </a:solidFill>
                  <a:latin typeface="Roboto"/>
                  <a:ea typeface="Roboto"/>
                </a:rPr>
                <a:t>поступающих</a:t>
              </a:r>
              <a:r>
                <a:rPr lang="en-US" sz="2000" spc="23" dirty="0">
                  <a:solidFill>
                    <a:srgbClr val="14110F"/>
                  </a:solidFill>
                  <a:latin typeface="Roboto"/>
                  <a:ea typeface="Roboto"/>
                </a:rPr>
                <a:t> </a:t>
              </a:r>
              <a:r>
                <a:rPr lang="en-US" sz="2000" spc="23" dirty="0" err="1">
                  <a:solidFill>
                    <a:srgbClr val="14110F"/>
                  </a:solidFill>
                  <a:latin typeface="Roboto"/>
                  <a:ea typeface="Roboto"/>
                </a:rPr>
                <a:t>от</a:t>
              </a:r>
              <a:r>
                <a:rPr lang="en-US" sz="2000" spc="23" dirty="0">
                  <a:solidFill>
                    <a:srgbClr val="14110F"/>
                  </a:solidFill>
                  <a:latin typeface="Roboto"/>
                  <a:ea typeface="Roboto"/>
                </a:rPr>
                <a:t> </a:t>
              </a:r>
              <a:r>
                <a:rPr lang="en-US" sz="2000" spc="23" dirty="0" err="1">
                  <a:solidFill>
                    <a:srgbClr val="14110F"/>
                  </a:solidFill>
                  <a:latin typeface="Roboto"/>
                  <a:ea typeface="Roboto"/>
                </a:rPr>
                <a:t>полетного</a:t>
              </a:r>
              <a:r>
                <a:rPr lang="en-US" sz="2000" spc="23" dirty="0">
                  <a:solidFill>
                    <a:srgbClr val="14110F"/>
                  </a:solidFill>
                  <a:latin typeface="Roboto"/>
                  <a:ea typeface="Roboto"/>
                </a:rPr>
                <a:t> </a:t>
              </a:r>
              <a:r>
                <a:rPr lang="en-US" sz="2000" spc="23" dirty="0" err="1">
                  <a:solidFill>
                    <a:srgbClr val="14110F"/>
                  </a:solidFill>
                  <a:latin typeface="Roboto"/>
                  <a:ea typeface="Roboto"/>
                </a:rPr>
                <a:t>контролера</a:t>
              </a:r>
              <a:endParaRPr lang="en-US" sz="2000" spc="23" dirty="0">
                <a:solidFill>
                  <a:srgbClr val="14110F"/>
                </a:solidFill>
                <a:latin typeface="Roboto"/>
                <a:ea typeface="Roboto"/>
              </a:endParaRPr>
            </a:p>
            <a:p>
              <a:pPr marL="0" lvl="0" indent="0" algn="l">
                <a:lnSpc>
                  <a:spcPts val="2939"/>
                </a:lnSpc>
                <a:spcBef>
                  <a:spcPct val="0"/>
                </a:spcBef>
              </a:pPr>
              <a:endParaRPr lang="en-US" sz="2000" spc="23" dirty="0">
                <a:solidFill>
                  <a:srgbClr val="14110F"/>
                </a:solidFill>
                <a:latin typeface="Roboto"/>
                <a:ea typeface="Roboto"/>
              </a:endParaRPr>
            </a:p>
          </p:txBody>
        </p:sp>
        <p:sp>
          <p:nvSpPr>
            <p:cNvPr id="11" name="TextBox 11"/>
            <p:cNvSpPr txBox="1"/>
            <p:nvPr/>
          </p:nvSpPr>
          <p:spPr>
            <a:xfrm>
              <a:off x="0" y="-57150"/>
              <a:ext cx="10899731" cy="1029970"/>
            </a:xfrm>
            <a:prstGeom prst="rect">
              <a:avLst/>
            </a:prstGeom>
          </p:spPr>
          <p:txBody>
            <a:bodyPr lIns="0" tIns="0" rIns="0" bIns="0" rtlCol="0" anchor="t">
              <a:spAutoFit/>
            </a:bodyPr>
            <a:lstStyle/>
            <a:p>
              <a:pPr marL="0" lvl="0" indent="0" algn="l">
                <a:lnSpc>
                  <a:spcPts val="6240"/>
                </a:lnSpc>
                <a:spcBef>
                  <a:spcPct val="0"/>
                </a:spcBef>
              </a:pPr>
              <a:r>
                <a:rPr lang="en-US" sz="4800" spc="-48">
                  <a:solidFill>
                    <a:srgbClr val="14110F"/>
                  </a:solidFill>
                  <a:latin typeface="Roboto Bold"/>
                </a:rPr>
                <a:t>Коллекторные</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0" y="0"/>
            <a:ext cx="6330934" cy="10287000"/>
          </a:xfrm>
          <a:prstGeom prst="rect">
            <a:avLst/>
          </a:prstGeom>
          <a:solidFill>
            <a:srgbClr val="1754F1"/>
          </a:solidFill>
        </p:spPr>
      </p:sp>
      <p:pic>
        <p:nvPicPr>
          <p:cNvPr id="3" name="Picture 3"/>
          <p:cNvPicPr>
            <a:picLocks noChangeAspect="1"/>
          </p:cNvPicPr>
          <p:nvPr/>
        </p:nvPicPr>
        <p:blipFill>
          <a:blip r:embed="rId2"/>
          <a:srcRect l="2466" t="3989" r="1948" b="6544"/>
          <a:stretch>
            <a:fillRect/>
          </a:stretch>
        </p:blipFill>
        <p:spPr>
          <a:xfrm>
            <a:off x="0" y="2549490"/>
            <a:ext cx="10983778" cy="5188019"/>
          </a:xfrm>
          <a:prstGeom prst="rect">
            <a:avLst/>
          </a:prstGeom>
        </p:spPr>
      </p:pic>
      <p:grpSp>
        <p:nvGrpSpPr>
          <p:cNvPr id="4" name="Group 4"/>
          <p:cNvGrpSpPr/>
          <p:nvPr/>
        </p:nvGrpSpPr>
        <p:grpSpPr>
          <a:xfrm>
            <a:off x="11630161" y="3300412"/>
            <a:ext cx="6247819" cy="3686176"/>
            <a:chOff x="0" y="0"/>
            <a:chExt cx="8330426" cy="4914901"/>
          </a:xfrm>
        </p:grpSpPr>
        <p:sp>
          <p:nvSpPr>
            <p:cNvPr id="5" name="TextBox 5"/>
            <p:cNvSpPr txBox="1"/>
            <p:nvPr/>
          </p:nvSpPr>
          <p:spPr>
            <a:xfrm>
              <a:off x="0" y="1471296"/>
              <a:ext cx="8330426" cy="3443605"/>
            </a:xfrm>
            <a:prstGeom prst="rect">
              <a:avLst/>
            </a:prstGeom>
          </p:spPr>
          <p:txBody>
            <a:bodyPr lIns="0" tIns="0" rIns="0" bIns="0" rtlCol="0" anchor="t">
              <a:spAutoFit/>
            </a:bodyPr>
            <a:lstStyle/>
            <a:p>
              <a:pPr algn="ctr">
                <a:lnSpc>
                  <a:spcPts val="2939"/>
                </a:lnSpc>
              </a:pPr>
              <a:r>
                <a:rPr lang="en-US" sz="2099" spc="41">
                  <a:solidFill>
                    <a:srgbClr val="14110F"/>
                  </a:solidFill>
                  <a:latin typeface="Roboto"/>
                </a:rPr>
                <a:t>От емкости батареи зависит максимальная высота, на которую может подняться дрон, а также длительность и время полета .По причине малой емкости и малых размеров аккумулятора, миниатюрные дроны пока могут держаться в воздухе не более 3-5 минут. </a:t>
              </a:r>
            </a:p>
            <a:p>
              <a:pPr marL="0" lvl="0" indent="0" algn="l">
                <a:lnSpc>
                  <a:spcPts val="2939"/>
                </a:lnSpc>
                <a:spcBef>
                  <a:spcPct val="0"/>
                </a:spcBef>
              </a:pPr>
              <a:endParaRPr lang="en-US" sz="2099" spc="41">
                <a:solidFill>
                  <a:srgbClr val="14110F"/>
                </a:solidFill>
                <a:latin typeface="Roboto"/>
              </a:endParaRPr>
            </a:p>
          </p:txBody>
        </p:sp>
        <p:sp>
          <p:nvSpPr>
            <p:cNvPr id="6" name="TextBox 6"/>
            <p:cNvSpPr txBox="1"/>
            <p:nvPr/>
          </p:nvSpPr>
          <p:spPr>
            <a:xfrm>
              <a:off x="0" y="-57150"/>
              <a:ext cx="8330426" cy="1029970"/>
            </a:xfrm>
            <a:prstGeom prst="rect">
              <a:avLst/>
            </a:prstGeom>
          </p:spPr>
          <p:txBody>
            <a:bodyPr lIns="0" tIns="0" rIns="0" bIns="0" rtlCol="0" anchor="t">
              <a:spAutoFit/>
            </a:bodyPr>
            <a:lstStyle/>
            <a:p>
              <a:pPr marL="0" lvl="0" indent="0" algn="l">
                <a:lnSpc>
                  <a:spcPts val="6240"/>
                </a:lnSpc>
                <a:spcBef>
                  <a:spcPct val="0"/>
                </a:spcBef>
              </a:pPr>
              <a:endParaRPr/>
            </a:p>
          </p:txBody>
        </p:sp>
      </p:grpSp>
      <p:sp>
        <p:nvSpPr>
          <p:cNvPr id="7" name="TextBox 7"/>
          <p:cNvSpPr txBox="1"/>
          <p:nvPr/>
        </p:nvSpPr>
        <p:spPr>
          <a:xfrm>
            <a:off x="13420009" y="3020059"/>
            <a:ext cx="2668124" cy="513080"/>
          </a:xfrm>
          <a:prstGeom prst="rect">
            <a:avLst/>
          </a:prstGeom>
        </p:spPr>
        <p:txBody>
          <a:bodyPr lIns="0" tIns="0" rIns="0" bIns="0" rtlCol="0" anchor="t">
            <a:spAutoFit/>
          </a:bodyPr>
          <a:lstStyle/>
          <a:p>
            <a:pPr marL="0" lvl="0" indent="0" algn="l">
              <a:lnSpc>
                <a:spcPts val="4029"/>
              </a:lnSpc>
              <a:spcBef>
                <a:spcPct val="0"/>
              </a:spcBef>
            </a:pPr>
            <a:r>
              <a:rPr lang="en-US" sz="3099" spc="61">
                <a:solidFill>
                  <a:srgbClr val="1754F1"/>
                </a:solidFill>
                <a:latin typeface="Roboto Bold"/>
              </a:rPr>
              <a:t>Аккумулятор</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412" y="8870247"/>
            <a:ext cx="18278588" cy="1416753"/>
          </a:xfrm>
          <a:prstGeom prst="rect">
            <a:avLst/>
          </a:prstGeom>
          <a:solidFill>
            <a:srgbClr val="1754F1"/>
          </a:solidFill>
        </p:spPr>
      </p:sp>
      <p:pic>
        <p:nvPicPr>
          <p:cNvPr id="3" name="Picture 3"/>
          <p:cNvPicPr>
            <a:picLocks noChangeAspect="1"/>
          </p:cNvPicPr>
          <p:nvPr/>
        </p:nvPicPr>
        <p:blipFill>
          <a:blip r:embed="rId2"/>
          <a:srcRect/>
          <a:stretch>
            <a:fillRect/>
          </a:stretch>
        </p:blipFill>
        <p:spPr>
          <a:xfrm>
            <a:off x="-714270" y="887247"/>
            <a:ext cx="7823251" cy="10109056"/>
          </a:xfrm>
          <a:prstGeom prst="rect">
            <a:avLst/>
          </a:prstGeom>
        </p:spPr>
      </p:pic>
      <p:sp>
        <p:nvSpPr>
          <p:cNvPr id="4" name="TextBox 4"/>
          <p:cNvSpPr txBox="1"/>
          <p:nvPr/>
        </p:nvSpPr>
        <p:spPr>
          <a:xfrm>
            <a:off x="11193500" y="2870554"/>
            <a:ext cx="2682032" cy="589916"/>
          </a:xfrm>
          <a:prstGeom prst="rect">
            <a:avLst/>
          </a:prstGeom>
        </p:spPr>
        <p:txBody>
          <a:bodyPr lIns="0" tIns="0" rIns="0" bIns="0" rtlCol="0" anchor="t">
            <a:spAutoFit/>
          </a:bodyPr>
          <a:lstStyle/>
          <a:p>
            <a:pPr algn="ctr">
              <a:lnSpc>
                <a:spcPts val="4759"/>
              </a:lnSpc>
              <a:spcBef>
                <a:spcPct val="0"/>
              </a:spcBef>
            </a:pPr>
            <a:r>
              <a:rPr lang="en-US" sz="3399" spc="67">
                <a:solidFill>
                  <a:srgbClr val="1754F1"/>
                </a:solidFill>
                <a:latin typeface="Roboto Bold"/>
              </a:rPr>
              <a:t>Пропеллеры</a:t>
            </a:r>
          </a:p>
        </p:txBody>
      </p:sp>
      <p:grpSp>
        <p:nvGrpSpPr>
          <p:cNvPr id="5" name="Group 5"/>
          <p:cNvGrpSpPr/>
          <p:nvPr/>
        </p:nvGrpSpPr>
        <p:grpSpPr>
          <a:xfrm>
            <a:off x="7646680" y="3203612"/>
            <a:ext cx="9775672" cy="4057651"/>
            <a:chOff x="0" y="0"/>
            <a:chExt cx="13034230" cy="5410201"/>
          </a:xfrm>
        </p:grpSpPr>
        <p:sp>
          <p:nvSpPr>
            <p:cNvPr id="6" name="TextBox 6"/>
            <p:cNvSpPr txBox="1"/>
            <p:nvPr/>
          </p:nvSpPr>
          <p:spPr>
            <a:xfrm>
              <a:off x="0" y="1471296"/>
              <a:ext cx="13034230" cy="3938905"/>
            </a:xfrm>
            <a:prstGeom prst="rect">
              <a:avLst/>
            </a:prstGeom>
          </p:spPr>
          <p:txBody>
            <a:bodyPr lIns="0" tIns="0" rIns="0" bIns="0" rtlCol="0" anchor="t">
              <a:spAutoFit/>
            </a:bodyPr>
            <a:lstStyle/>
            <a:p>
              <a:pPr algn="ctr">
                <a:lnSpc>
                  <a:spcPts val="2939"/>
                </a:lnSpc>
              </a:pPr>
              <a:r>
                <a:rPr lang="en-US" sz="2099" spc="41">
                  <a:solidFill>
                    <a:srgbClr val="14110F"/>
                  </a:solidFill>
                  <a:latin typeface="Roboto"/>
                </a:rPr>
                <a:t>Самая расходная деталь квадрокоптера. Он образует энергию мотора в подъёмную силу. Пропеллеры являются самыми быстроизнашиваемыми частями дрона, поскольку при его полете основная нагрузка ложится именно на них. При этом в случае возникновения различных аварийных ситуаций, включая падения беспилотников, открытые части конструкции, к которым как раз и относятся пропеллеры, ломаются первыми. </a:t>
              </a:r>
            </a:p>
            <a:p>
              <a:pPr algn="ctr">
                <a:lnSpc>
                  <a:spcPts val="2939"/>
                </a:lnSpc>
              </a:pPr>
              <a:r>
                <a:rPr lang="en-US" sz="2099" spc="41">
                  <a:solidFill>
                    <a:srgbClr val="14110F"/>
                  </a:solidFill>
                  <a:latin typeface="Roboto"/>
                </a:rPr>
                <a:t> </a:t>
              </a:r>
            </a:p>
            <a:p>
              <a:pPr marL="0" lvl="0" indent="0" algn="l">
                <a:lnSpc>
                  <a:spcPts val="2939"/>
                </a:lnSpc>
                <a:spcBef>
                  <a:spcPct val="0"/>
                </a:spcBef>
              </a:pPr>
              <a:endParaRPr lang="en-US" sz="2099" spc="41">
                <a:solidFill>
                  <a:srgbClr val="14110F"/>
                </a:solidFill>
                <a:latin typeface="Roboto"/>
              </a:endParaRPr>
            </a:p>
          </p:txBody>
        </p:sp>
        <p:sp>
          <p:nvSpPr>
            <p:cNvPr id="7" name="TextBox 7"/>
            <p:cNvSpPr txBox="1"/>
            <p:nvPr/>
          </p:nvSpPr>
          <p:spPr>
            <a:xfrm>
              <a:off x="0" y="-57150"/>
              <a:ext cx="13034230" cy="1029970"/>
            </a:xfrm>
            <a:prstGeom prst="rect">
              <a:avLst/>
            </a:prstGeom>
          </p:spPr>
          <p:txBody>
            <a:bodyPr lIns="0" tIns="0" rIns="0" bIns="0" rtlCol="0" anchor="t">
              <a:spAutoFit/>
            </a:bodyPr>
            <a:lstStyle/>
            <a:p>
              <a:pPr marL="0" lvl="0" indent="0" algn="l">
                <a:lnSpc>
                  <a:spcPts val="6240"/>
                </a:lnSpc>
                <a:spcBef>
                  <a:spcPct val="0"/>
                </a:spcBef>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6475834" cy="10287000"/>
          </a:xfrm>
          <a:prstGeom prst="rect">
            <a:avLst/>
          </a:prstGeom>
          <a:solidFill>
            <a:srgbClr val="1754F1"/>
          </a:solidFill>
        </p:spPr>
      </p:sp>
      <p:pic>
        <p:nvPicPr>
          <p:cNvPr id="3" name="Picture 3"/>
          <p:cNvPicPr>
            <a:picLocks noChangeAspect="1"/>
          </p:cNvPicPr>
          <p:nvPr/>
        </p:nvPicPr>
        <p:blipFill>
          <a:blip r:embed="rId2"/>
          <a:srcRect/>
          <a:stretch>
            <a:fillRect/>
          </a:stretch>
        </p:blipFill>
        <p:spPr>
          <a:xfrm>
            <a:off x="2695556" y="1569689"/>
            <a:ext cx="6281638" cy="7688611"/>
          </a:xfrm>
          <a:prstGeom prst="rect">
            <a:avLst/>
          </a:prstGeom>
        </p:spPr>
      </p:pic>
      <p:sp>
        <p:nvSpPr>
          <p:cNvPr id="4" name="TextBox 4"/>
          <p:cNvSpPr txBox="1"/>
          <p:nvPr/>
        </p:nvSpPr>
        <p:spPr>
          <a:xfrm>
            <a:off x="10011793" y="2875264"/>
            <a:ext cx="7715249" cy="5044651"/>
          </a:xfrm>
          <a:prstGeom prst="rect">
            <a:avLst/>
          </a:prstGeom>
        </p:spPr>
        <p:txBody>
          <a:bodyPr lIns="0" tIns="0" rIns="0" bIns="0" rtlCol="0" anchor="t">
            <a:spAutoFit/>
          </a:bodyPr>
          <a:lstStyle/>
          <a:p>
            <a:pPr algn="ctr">
              <a:lnSpc>
                <a:spcPts val="3639"/>
              </a:lnSpc>
            </a:pPr>
            <a:r>
              <a:rPr lang="en-US" sz="2550" spc="51" dirty="0" err="1">
                <a:solidFill>
                  <a:srgbClr val="14110F"/>
                </a:solidFill>
                <a:latin typeface="Roboto"/>
              </a:rPr>
              <a:t>Характер</a:t>
            </a:r>
            <a:r>
              <a:rPr lang="en-US" sz="2550" spc="51" dirty="0">
                <a:solidFill>
                  <a:srgbClr val="14110F"/>
                </a:solidFill>
                <a:latin typeface="Roboto"/>
              </a:rPr>
              <a:t> </a:t>
            </a:r>
            <a:r>
              <a:rPr lang="en-US" sz="2550" spc="51" dirty="0" err="1">
                <a:solidFill>
                  <a:srgbClr val="14110F"/>
                </a:solidFill>
                <a:latin typeface="Roboto"/>
              </a:rPr>
              <a:t>движения</a:t>
            </a:r>
            <a:r>
              <a:rPr lang="en-US" sz="2550" spc="51" dirty="0">
                <a:solidFill>
                  <a:srgbClr val="14110F"/>
                </a:solidFill>
                <a:latin typeface="Roboto"/>
              </a:rPr>
              <a:t> </a:t>
            </a:r>
            <a:r>
              <a:rPr lang="en-US" sz="2550" spc="51" dirty="0" err="1">
                <a:solidFill>
                  <a:srgbClr val="14110F"/>
                </a:solidFill>
                <a:latin typeface="Roboto"/>
              </a:rPr>
              <a:t>дрона</a:t>
            </a:r>
            <a:r>
              <a:rPr lang="en-US" sz="2550" spc="51" dirty="0">
                <a:solidFill>
                  <a:srgbClr val="14110F"/>
                </a:solidFill>
                <a:latin typeface="Roboto"/>
              </a:rPr>
              <a:t> </a:t>
            </a:r>
            <a:r>
              <a:rPr lang="en-US" sz="2550" spc="51" dirty="0" err="1">
                <a:solidFill>
                  <a:srgbClr val="14110F"/>
                </a:solidFill>
                <a:latin typeface="Roboto"/>
              </a:rPr>
              <a:t>контролируется</a:t>
            </a:r>
            <a:r>
              <a:rPr lang="en-US" sz="2550" spc="51" dirty="0">
                <a:solidFill>
                  <a:srgbClr val="14110F"/>
                </a:solidFill>
                <a:latin typeface="Roboto"/>
              </a:rPr>
              <a:t> с </a:t>
            </a:r>
            <a:r>
              <a:rPr lang="en-US" sz="2550" spc="51" dirty="0" err="1">
                <a:solidFill>
                  <a:srgbClr val="14110F"/>
                </a:solidFill>
                <a:latin typeface="Roboto"/>
              </a:rPr>
              <a:t>помощью</a:t>
            </a:r>
            <a:r>
              <a:rPr lang="en-US" sz="2550" spc="51" dirty="0">
                <a:solidFill>
                  <a:srgbClr val="14110F"/>
                </a:solidFill>
                <a:latin typeface="Roboto"/>
              </a:rPr>
              <a:t> </a:t>
            </a:r>
            <a:r>
              <a:rPr lang="en-US" sz="2550" spc="51" dirty="0" err="1">
                <a:solidFill>
                  <a:srgbClr val="14110F"/>
                </a:solidFill>
                <a:latin typeface="Roboto"/>
              </a:rPr>
              <a:t>дистанционного</a:t>
            </a:r>
            <a:r>
              <a:rPr lang="en-US" sz="2550" spc="51" dirty="0">
                <a:solidFill>
                  <a:srgbClr val="14110F"/>
                </a:solidFill>
                <a:latin typeface="Roboto"/>
              </a:rPr>
              <a:t> </a:t>
            </a:r>
            <a:r>
              <a:rPr lang="en-US" sz="2550" spc="51" dirty="0" err="1">
                <a:solidFill>
                  <a:srgbClr val="14110F"/>
                </a:solidFill>
                <a:latin typeface="Roboto"/>
              </a:rPr>
              <a:t>пульта</a:t>
            </a:r>
            <a:r>
              <a:rPr lang="en-US" sz="2550" spc="51" dirty="0">
                <a:solidFill>
                  <a:srgbClr val="14110F"/>
                </a:solidFill>
                <a:latin typeface="Roboto"/>
              </a:rPr>
              <a:t> </a:t>
            </a:r>
            <a:r>
              <a:rPr lang="en-US" sz="2550" spc="51" dirty="0" err="1">
                <a:solidFill>
                  <a:srgbClr val="14110F"/>
                </a:solidFill>
                <a:latin typeface="Roboto"/>
              </a:rPr>
              <a:t>управления</a:t>
            </a:r>
            <a:r>
              <a:rPr lang="en-US" sz="2550" spc="51" dirty="0">
                <a:solidFill>
                  <a:srgbClr val="14110F"/>
                </a:solidFill>
                <a:latin typeface="Roboto"/>
              </a:rPr>
              <a:t>, </a:t>
            </a:r>
            <a:r>
              <a:rPr lang="en-US" sz="2550" spc="51" dirty="0" err="1">
                <a:solidFill>
                  <a:srgbClr val="14110F"/>
                </a:solidFill>
                <a:latin typeface="Roboto"/>
              </a:rPr>
              <a:t>сигналы</a:t>
            </a:r>
            <a:r>
              <a:rPr lang="en-US" sz="2550" spc="51" dirty="0">
                <a:solidFill>
                  <a:srgbClr val="14110F"/>
                </a:solidFill>
                <a:latin typeface="Roboto"/>
              </a:rPr>
              <a:t> с </a:t>
            </a:r>
            <a:r>
              <a:rPr lang="en-US" sz="2550" spc="51" dirty="0" err="1">
                <a:solidFill>
                  <a:srgbClr val="14110F"/>
                </a:solidFill>
                <a:latin typeface="Roboto"/>
              </a:rPr>
              <a:t>которого</a:t>
            </a:r>
            <a:r>
              <a:rPr lang="en-US" sz="2550" spc="51" dirty="0">
                <a:solidFill>
                  <a:srgbClr val="14110F"/>
                </a:solidFill>
                <a:latin typeface="Roboto"/>
              </a:rPr>
              <a:t> </a:t>
            </a:r>
            <a:r>
              <a:rPr lang="en-US" sz="2550" spc="51" dirty="0" err="1">
                <a:solidFill>
                  <a:srgbClr val="14110F"/>
                </a:solidFill>
                <a:latin typeface="Roboto"/>
              </a:rPr>
              <a:t>поступает</a:t>
            </a:r>
            <a:r>
              <a:rPr lang="en-US" sz="2550" spc="51" dirty="0">
                <a:solidFill>
                  <a:srgbClr val="14110F"/>
                </a:solidFill>
                <a:latin typeface="Roboto"/>
              </a:rPr>
              <a:t> </a:t>
            </a:r>
            <a:r>
              <a:rPr lang="en-US" sz="2550" spc="51" dirty="0" err="1">
                <a:solidFill>
                  <a:srgbClr val="14110F"/>
                </a:solidFill>
                <a:latin typeface="Roboto"/>
              </a:rPr>
              <a:t>на</a:t>
            </a:r>
            <a:r>
              <a:rPr lang="en-US" sz="2550" spc="51" dirty="0">
                <a:solidFill>
                  <a:srgbClr val="14110F"/>
                </a:solidFill>
                <a:latin typeface="Roboto"/>
              </a:rPr>
              <a:t> </a:t>
            </a:r>
            <a:r>
              <a:rPr lang="en-US" sz="2550" spc="51" dirty="0" err="1">
                <a:solidFill>
                  <a:srgbClr val="14110F"/>
                </a:solidFill>
                <a:latin typeface="Roboto"/>
              </a:rPr>
              <a:t>бортовой</a:t>
            </a:r>
            <a:r>
              <a:rPr lang="en-US" sz="2550" spc="51" dirty="0">
                <a:solidFill>
                  <a:srgbClr val="14110F"/>
                </a:solidFill>
                <a:latin typeface="Roboto"/>
              </a:rPr>
              <a:t> </a:t>
            </a:r>
            <a:r>
              <a:rPr lang="en-US" sz="2550" spc="51" dirty="0" err="1">
                <a:solidFill>
                  <a:srgbClr val="14110F"/>
                </a:solidFill>
                <a:latin typeface="Roboto"/>
              </a:rPr>
              <a:t>компьютер</a:t>
            </a:r>
            <a:r>
              <a:rPr lang="en-US" sz="2550" spc="51" dirty="0">
                <a:solidFill>
                  <a:srgbClr val="14110F"/>
                </a:solidFill>
                <a:latin typeface="Roboto"/>
              </a:rPr>
              <a:t> </a:t>
            </a:r>
            <a:r>
              <a:rPr lang="en-US" sz="2550" spc="51" dirty="0" err="1">
                <a:solidFill>
                  <a:srgbClr val="14110F"/>
                </a:solidFill>
                <a:latin typeface="Roboto"/>
              </a:rPr>
              <a:t>летательного</a:t>
            </a:r>
            <a:r>
              <a:rPr lang="en-US" sz="2550" spc="51" dirty="0">
                <a:solidFill>
                  <a:srgbClr val="14110F"/>
                </a:solidFill>
                <a:latin typeface="Roboto"/>
              </a:rPr>
              <a:t> </a:t>
            </a:r>
            <a:r>
              <a:rPr lang="en-US" sz="2550" spc="51" dirty="0" err="1">
                <a:solidFill>
                  <a:srgbClr val="14110F"/>
                </a:solidFill>
                <a:latin typeface="Roboto"/>
              </a:rPr>
              <a:t>аппарата</a:t>
            </a:r>
            <a:r>
              <a:rPr lang="en-US" sz="2550" spc="51" dirty="0">
                <a:solidFill>
                  <a:srgbClr val="14110F"/>
                </a:solidFill>
                <a:latin typeface="Roboto"/>
              </a:rPr>
              <a:t>. </a:t>
            </a:r>
            <a:r>
              <a:rPr lang="en-US" sz="2550" spc="51" dirty="0" err="1">
                <a:solidFill>
                  <a:srgbClr val="14110F"/>
                </a:solidFill>
                <a:latin typeface="Roboto"/>
              </a:rPr>
              <a:t>Каждый</a:t>
            </a:r>
            <a:r>
              <a:rPr lang="en-US" sz="2550" spc="51" dirty="0">
                <a:solidFill>
                  <a:srgbClr val="14110F"/>
                </a:solidFill>
                <a:latin typeface="Roboto"/>
              </a:rPr>
              <a:t> </a:t>
            </a:r>
            <a:r>
              <a:rPr lang="en-US" sz="2550" spc="51" dirty="0" err="1">
                <a:solidFill>
                  <a:srgbClr val="14110F"/>
                </a:solidFill>
                <a:latin typeface="Roboto"/>
              </a:rPr>
              <a:t>пульт</a:t>
            </a:r>
            <a:r>
              <a:rPr lang="en-US" sz="2550" spc="51" dirty="0">
                <a:solidFill>
                  <a:srgbClr val="14110F"/>
                </a:solidFill>
                <a:latin typeface="Roboto"/>
              </a:rPr>
              <a:t> </a:t>
            </a:r>
            <a:r>
              <a:rPr lang="en-US" sz="2550" spc="51" dirty="0" err="1">
                <a:solidFill>
                  <a:srgbClr val="14110F"/>
                </a:solidFill>
                <a:latin typeface="Roboto"/>
              </a:rPr>
              <a:t>управления</a:t>
            </a:r>
            <a:r>
              <a:rPr lang="en-US" sz="2550" spc="51" dirty="0">
                <a:solidFill>
                  <a:srgbClr val="14110F"/>
                </a:solidFill>
                <a:latin typeface="Roboto"/>
              </a:rPr>
              <a:t> </a:t>
            </a:r>
            <a:r>
              <a:rPr lang="en-US" sz="2550" spc="51" dirty="0" err="1">
                <a:solidFill>
                  <a:srgbClr val="14110F"/>
                </a:solidFill>
                <a:latin typeface="Roboto"/>
              </a:rPr>
              <a:t>дроном</a:t>
            </a:r>
            <a:r>
              <a:rPr lang="en-US" sz="2550" spc="51" dirty="0">
                <a:solidFill>
                  <a:srgbClr val="14110F"/>
                </a:solidFill>
                <a:latin typeface="Roboto"/>
              </a:rPr>
              <a:t> </a:t>
            </a:r>
            <a:r>
              <a:rPr lang="en-US" sz="2550" spc="51" dirty="0" err="1">
                <a:solidFill>
                  <a:srgbClr val="14110F"/>
                </a:solidFill>
                <a:latin typeface="Roboto"/>
              </a:rPr>
              <a:t>настроен</a:t>
            </a:r>
            <a:r>
              <a:rPr lang="en-US" sz="2550" spc="51" dirty="0">
                <a:solidFill>
                  <a:srgbClr val="14110F"/>
                </a:solidFill>
                <a:latin typeface="Roboto"/>
              </a:rPr>
              <a:t> </a:t>
            </a:r>
            <a:r>
              <a:rPr lang="en-US" sz="2550" spc="51" dirty="0" err="1">
                <a:solidFill>
                  <a:srgbClr val="14110F"/>
                </a:solidFill>
                <a:latin typeface="Roboto"/>
              </a:rPr>
              <a:t>на</a:t>
            </a:r>
            <a:r>
              <a:rPr lang="en-US" sz="2550" spc="51" dirty="0">
                <a:solidFill>
                  <a:srgbClr val="14110F"/>
                </a:solidFill>
                <a:latin typeface="Roboto"/>
              </a:rPr>
              <a:t> </a:t>
            </a:r>
            <a:r>
              <a:rPr lang="en-US" sz="2550" spc="51" dirty="0" err="1">
                <a:solidFill>
                  <a:srgbClr val="14110F"/>
                </a:solidFill>
                <a:latin typeface="Roboto"/>
              </a:rPr>
              <a:t>определенное</a:t>
            </a:r>
            <a:r>
              <a:rPr lang="en-US" sz="2550" spc="51" dirty="0">
                <a:solidFill>
                  <a:srgbClr val="14110F"/>
                </a:solidFill>
                <a:latin typeface="Roboto"/>
              </a:rPr>
              <a:t> </a:t>
            </a:r>
            <a:r>
              <a:rPr lang="en-US" sz="2550" spc="51" dirty="0" err="1">
                <a:solidFill>
                  <a:srgbClr val="14110F"/>
                </a:solidFill>
                <a:latin typeface="Roboto"/>
              </a:rPr>
              <a:t>количество</a:t>
            </a:r>
            <a:r>
              <a:rPr lang="en-US" sz="2550" spc="51" dirty="0">
                <a:solidFill>
                  <a:srgbClr val="14110F"/>
                </a:solidFill>
                <a:latin typeface="Roboto"/>
              </a:rPr>
              <a:t> </a:t>
            </a:r>
            <a:r>
              <a:rPr lang="en-US" sz="2550" spc="51" dirty="0" err="1">
                <a:solidFill>
                  <a:srgbClr val="14110F"/>
                </a:solidFill>
                <a:latin typeface="Roboto"/>
              </a:rPr>
              <a:t>каналов</a:t>
            </a:r>
            <a:r>
              <a:rPr lang="en-US" sz="2550" spc="51" dirty="0">
                <a:solidFill>
                  <a:srgbClr val="14110F"/>
                </a:solidFill>
                <a:latin typeface="Roboto"/>
              </a:rPr>
              <a:t>. </a:t>
            </a:r>
            <a:endParaRPr lang="ru-RU"/>
          </a:p>
          <a:p>
            <a:pPr marL="0" lvl="0" indent="0" algn="ctr">
              <a:lnSpc>
                <a:spcPts val="3639"/>
              </a:lnSpc>
              <a:spcBef>
                <a:spcPct val="0"/>
              </a:spcBef>
            </a:pPr>
            <a:r>
              <a:rPr lang="en-US" sz="2550" spc="33" dirty="0" err="1">
                <a:solidFill>
                  <a:srgbClr val="14110F"/>
                </a:solidFill>
                <a:latin typeface="Roboto"/>
                <a:ea typeface="Roboto"/>
              </a:rPr>
              <a:t>Обработав</a:t>
            </a:r>
            <a:r>
              <a:rPr lang="en-US" sz="2550" spc="33" dirty="0">
                <a:solidFill>
                  <a:srgbClr val="14110F"/>
                </a:solidFill>
                <a:latin typeface="Roboto"/>
                <a:ea typeface="Roboto"/>
              </a:rPr>
              <a:t> </a:t>
            </a:r>
            <a:r>
              <a:rPr lang="en-US" sz="2550" spc="33" dirty="0" err="1">
                <a:solidFill>
                  <a:srgbClr val="14110F"/>
                </a:solidFill>
                <a:latin typeface="Roboto"/>
                <a:ea typeface="Roboto"/>
              </a:rPr>
              <a:t>поступившие</a:t>
            </a:r>
            <a:r>
              <a:rPr lang="en-US" sz="2550" spc="33" dirty="0">
                <a:solidFill>
                  <a:srgbClr val="14110F"/>
                </a:solidFill>
                <a:latin typeface="Roboto"/>
                <a:ea typeface="Roboto"/>
              </a:rPr>
              <a:t> </a:t>
            </a:r>
            <a:r>
              <a:rPr lang="en-US" sz="2550" spc="33" dirty="0" err="1">
                <a:solidFill>
                  <a:srgbClr val="14110F"/>
                </a:solidFill>
                <a:latin typeface="Roboto"/>
                <a:ea typeface="Roboto"/>
              </a:rPr>
              <a:t>сигналы</a:t>
            </a:r>
            <a:r>
              <a:rPr lang="en-US" sz="2550" spc="33" dirty="0">
                <a:solidFill>
                  <a:srgbClr val="14110F"/>
                </a:solidFill>
                <a:latin typeface="Roboto"/>
                <a:ea typeface="Roboto"/>
              </a:rPr>
              <a:t>, </a:t>
            </a:r>
            <a:r>
              <a:rPr lang="en-US" sz="2550" spc="33" dirty="0" err="1">
                <a:solidFill>
                  <a:srgbClr val="14110F"/>
                </a:solidFill>
                <a:latin typeface="Roboto"/>
                <a:ea typeface="Roboto"/>
              </a:rPr>
              <a:t>полетный</a:t>
            </a:r>
            <a:r>
              <a:rPr lang="en-US" sz="2550" spc="33" dirty="0">
                <a:solidFill>
                  <a:srgbClr val="14110F"/>
                </a:solidFill>
                <a:latin typeface="Roboto"/>
                <a:ea typeface="Roboto"/>
              </a:rPr>
              <a:t> </a:t>
            </a:r>
            <a:r>
              <a:rPr lang="en-US" sz="2550" spc="33" dirty="0" err="1">
                <a:solidFill>
                  <a:srgbClr val="14110F"/>
                </a:solidFill>
                <a:latin typeface="Roboto"/>
                <a:ea typeface="Roboto"/>
              </a:rPr>
              <a:t>контролер</a:t>
            </a:r>
            <a:r>
              <a:rPr lang="en-US" sz="2550" spc="33" dirty="0">
                <a:solidFill>
                  <a:srgbClr val="14110F"/>
                </a:solidFill>
                <a:latin typeface="Roboto"/>
                <a:ea typeface="Roboto"/>
              </a:rPr>
              <a:t> </a:t>
            </a:r>
            <a:r>
              <a:rPr lang="en-US" sz="2550" spc="33" dirty="0" err="1">
                <a:solidFill>
                  <a:srgbClr val="14110F"/>
                </a:solidFill>
                <a:latin typeface="Roboto"/>
                <a:ea typeface="Roboto"/>
              </a:rPr>
              <a:t>отправляет</a:t>
            </a:r>
            <a:r>
              <a:rPr lang="en-US" sz="2550" spc="33" dirty="0">
                <a:solidFill>
                  <a:srgbClr val="14110F"/>
                </a:solidFill>
                <a:latin typeface="Roboto"/>
                <a:ea typeface="Roboto"/>
              </a:rPr>
              <a:t> </a:t>
            </a:r>
            <a:r>
              <a:rPr lang="en-US" sz="2550" spc="33" dirty="0" err="1">
                <a:solidFill>
                  <a:srgbClr val="14110F"/>
                </a:solidFill>
                <a:latin typeface="Roboto"/>
                <a:ea typeface="Roboto"/>
              </a:rPr>
              <a:t>соответствующие</a:t>
            </a:r>
            <a:r>
              <a:rPr lang="en-US" sz="2550" spc="33" dirty="0">
                <a:solidFill>
                  <a:srgbClr val="14110F"/>
                </a:solidFill>
                <a:latin typeface="Roboto"/>
                <a:ea typeface="Roboto"/>
              </a:rPr>
              <a:t> </a:t>
            </a:r>
            <a:r>
              <a:rPr lang="en-US" sz="2550" spc="33" dirty="0" err="1">
                <a:solidFill>
                  <a:srgbClr val="14110F"/>
                </a:solidFill>
                <a:latin typeface="Roboto"/>
                <a:ea typeface="Roboto"/>
              </a:rPr>
              <a:t>инструкции</a:t>
            </a:r>
            <a:r>
              <a:rPr lang="en-US" sz="2550" spc="33" dirty="0">
                <a:solidFill>
                  <a:srgbClr val="14110F"/>
                </a:solidFill>
                <a:latin typeface="Roboto"/>
                <a:ea typeface="Roboto"/>
              </a:rPr>
              <a:t> </a:t>
            </a:r>
            <a:r>
              <a:rPr lang="en-US" sz="2550" spc="33" dirty="0" err="1">
                <a:solidFill>
                  <a:srgbClr val="14110F"/>
                </a:solidFill>
                <a:latin typeface="Roboto"/>
                <a:ea typeface="Roboto"/>
              </a:rPr>
              <a:t>регуляторам</a:t>
            </a:r>
            <a:r>
              <a:rPr lang="en-US" sz="2550" spc="33" dirty="0">
                <a:solidFill>
                  <a:srgbClr val="14110F"/>
                </a:solidFill>
                <a:latin typeface="Roboto"/>
                <a:ea typeface="Roboto"/>
              </a:rPr>
              <a:t> </a:t>
            </a:r>
            <a:r>
              <a:rPr lang="en-US" sz="2550" spc="33" dirty="0" err="1">
                <a:solidFill>
                  <a:srgbClr val="14110F"/>
                </a:solidFill>
                <a:latin typeface="Roboto"/>
                <a:ea typeface="Roboto"/>
              </a:rPr>
              <a:t>оборотов</a:t>
            </a:r>
            <a:r>
              <a:rPr lang="en-US" sz="2550" spc="33" dirty="0">
                <a:solidFill>
                  <a:srgbClr val="14110F"/>
                </a:solidFill>
                <a:latin typeface="Roboto"/>
                <a:ea typeface="Roboto"/>
              </a:rPr>
              <a:t>, а </a:t>
            </a:r>
            <a:r>
              <a:rPr lang="en-US" sz="2550" spc="33" dirty="0" err="1">
                <a:solidFill>
                  <a:srgbClr val="14110F"/>
                </a:solidFill>
                <a:latin typeface="Roboto"/>
                <a:ea typeface="Roboto"/>
              </a:rPr>
              <a:t>те</a:t>
            </a:r>
            <a:r>
              <a:rPr lang="en-US" sz="2550" spc="33" dirty="0">
                <a:solidFill>
                  <a:srgbClr val="14110F"/>
                </a:solidFill>
                <a:latin typeface="Roboto"/>
                <a:ea typeface="Roboto"/>
              </a:rPr>
              <a:t> </a:t>
            </a:r>
            <a:r>
              <a:rPr lang="en-US" sz="2550" spc="33" dirty="0" err="1">
                <a:solidFill>
                  <a:srgbClr val="14110F"/>
                </a:solidFill>
                <a:latin typeface="Roboto"/>
                <a:ea typeface="Roboto"/>
              </a:rPr>
              <a:t>изменяют</a:t>
            </a:r>
            <a:r>
              <a:rPr lang="en-US" sz="2550" spc="33" dirty="0">
                <a:solidFill>
                  <a:srgbClr val="14110F"/>
                </a:solidFill>
                <a:latin typeface="Roboto"/>
                <a:ea typeface="Roboto"/>
              </a:rPr>
              <a:t> </a:t>
            </a:r>
            <a:r>
              <a:rPr lang="en-US" sz="2550" spc="33" dirty="0" err="1">
                <a:solidFill>
                  <a:srgbClr val="14110F"/>
                </a:solidFill>
                <a:latin typeface="Roboto"/>
                <a:ea typeface="Roboto"/>
              </a:rPr>
              <a:t>параметры</a:t>
            </a:r>
            <a:r>
              <a:rPr lang="en-US" sz="2550" spc="33" dirty="0">
                <a:solidFill>
                  <a:srgbClr val="14110F"/>
                </a:solidFill>
                <a:latin typeface="Roboto"/>
                <a:ea typeface="Roboto"/>
              </a:rPr>
              <a:t> </a:t>
            </a:r>
            <a:r>
              <a:rPr lang="en-US" sz="2550" spc="33" dirty="0" err="1">
                <a:solidFill>
                  <a:srgbClr val="14110F"/>
                </a:solidFill>
                <a:latin typeface="Roboto"/>
                <a:ea typeface="Roboto"/>
              </a:rPr>
              <a:t>вращения</a:t>
            </a:r>
            <a:r>
              <a:rPr lang="en-US" sz="2550" spc="33" dirty="0">
                <a:solidFill>
                  <a:srgbClr val="14110F"/>
                </a:solidFill>
                <a:latin typeface="Roboto"/>
                <a:ea typeface="Roboto"/>
              </a:rPr>
              <a:t> </a:t>
            </a:r>
            <a:r>
              <a:rPr lang="en-US" sz="2550" spc="33" dirty="0" err="1">
                <a:solidFill>
                  <a:srgbClr val="14110F"/>
                </a:solidFill>
                <a:latin typeface="Roboto"/>
                <a:ea typeface="Roboto"/>
              </a:rPr>
              <a:t>пропеллеров</a:t>
            </a:r>
            <a:r>
              <a:rPr lang="en-US" sz="2550" spc="33" dirty="0">
                <a:solidFill>
                  <a:srgbClr val="14110F"/>
                </a:solidFill>
                <a:latin typeface="Roboto"/>
                <a:ea typeface="Roboto"/>
              </a:rPr>
              <a:t> </a:t>
            </a:r>
            <a:r>
              <a:rPr lang="en-US" sz="2550" spc="33" dirty="0" err="1">
                <a:solidFill>
                  <a:srgbClr val="14110F"/>
                </a:solidFill>
                <a:latin typeface="Roboto"/>
                <a:ea typeface="Roboto"/>
              </a:rPr>
              <a:t>аппарата</a:t>
            </a:r>
            <a:r>
              <a:rPr lang="en-US" sz="2550" spc="33" dirty="0">
                <a:solidFill>
                  <a:srgbClr val="14110F"/>
                </a:solidFill>
                <a:latin typeface="Roboto"/>
                <a:ea typeface="Roboto"/>
              </a:rPr>
              <a:t>.</a:t>
            </a:r>
          </a:p>
        </p:txBody>
      </p:sp>
      <p:sp>
        <p:nvSpPr>
          <p:cNvPr id="5" name="TextBox 5"/>
          <p:cNvSpPr txBox="1"/>
          <p:nvPr/>
        </p:nvSpPr>
        <p:spPr>
          <a:xfrm>
            <a:off x="673863" y="281627"/>
            <a:ext cx="3777220" cy="565150"/>
          </a:xfrm>
          <a:prstGeom prst="rect">
            <a:avLst/>
          </a:prstGeom>
        </p:spPr>
        <p:txBody>
          <a:bodyPr lIns="0" tIns="0" rIns="0" bIns="0" rtlCol="0" anchor="t">
            <a:spAutoFit/>
          </a:bodyPr>
          <a:lstStyle/>
          <a:p>
            <a:pPr marL="0" lvl="0" indent="0" algn="r">
              <a:lnSpc>
                <a:spcPts val="4549"/>
              </a:lnSpc>
              <a:spcBef>
                <a:spcPct val="0"/>
              </a:spcBef>
            </a:pPr>
            <a:r>
              <a:rPr lang="en-US" sz="3499" spc="69">
                <a:solidFill>
                  <a:srgbClr val="FFFFFF"/>
                </a:solidFill>
                <a:latin typeface="Roboto Bold"/>
              </a:rPr>
              <a:t>Принцип работы</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11957066" y="0"/>
            <a:ext cx="6330934" cy="10287000"/>
          </a:xfrm>
          <a:prstGeom prst="rect">
            <a:avLst/>
          </a:prstGeom>
          <a:solidFill>
            <a:srgbClr val="1754F1"/>
          </a:solidFill>
        </p:spPr>
      </p:sp>
      <p:pic>
        <p:nvPicPr>
          <p:cNvPr id="3" name="Picture 3"/>
          <p:cNvPicPr>
            <a:picLocks noChangeAspect="1"/>
          </p:cNvPicPr>
          <p:nvPr/>
        </p:nvPicPr>
        <p:blipFill>
          <a:blip r:embed="rId2"/>
          <a:srcRect l="7937" r="7937"/>
          <a:stretch>
            <a:fillRect/>
          </a:stretch>
        </p:blipFill>
        <p:spPr>
          <a:xfrm>
            <a:off x="7766979" y="1999135"/>
            <a:ext cx="10965936" cy="6629658"/>
          </a:xfrm>
          <a:prstGeom prst="rect">
            <a:avLst/>
          </a:prstGeom>
        </p:spPr>
      </p:pic>
      <p:sp>
        <p:nvSpPr>
          <p:cNvPr id="4" name="TextBox 4"/>
          <p:cNvSpPr txBox="1"/>
          <p:nvPr/>
        </p:nvSpPr>
        <p:spPr>
          <a:xfrm>
            <a:off x="642873" y="2400610"/>
            <a:ext cx="6545705" cy="5892382"/>
          </a:xfrm>
          <a:prstGeom prst="rect">
            <a:avLst/>
          </a:prstGeom>
        </p:spPr>
        <p:txBody>
          <a:bodyPr lIns="0" tIns="0" rIns="0" bIns="0" rtlCol="0" anchor="t">
            <a:spAutoFit/>
          </a:bodyPr>
          <a:lstStyle/>
          <a:p>
            <a:pPr marL="226695" lvl="1">
              <a:lnSpc>
                <a:spcPts val="2939"/>
              </a:lnSpc>
            </a:pPr>
            <a:r>
              <a:rPr lang="en-US" sz="2050" b="1" spc="41" dirty="0" err="1">
                <a:solidFill>
                  <a:srgbClr val="14110F"/>
                </a:solidFill>
                <a:latin typeface="Roboto"/>
                <a:ea typeface="Roboto"/>
              </a:rPr>
              <a:t>Для</a:t>
            </a:r>
            <a:r>
              <a:rPr lang="en-US" sz="2050" b="1" spc="41" dirty="0">
                <a:solidFill>
                  <a:srgbClr val="14110F"/>
                </a:solidFill>
                <a:latin typeface="Roboto"/>
                <a:ea typeface="Roboto"/>
              </a:rPr>
              <a:t> </a:t>
            </a:r>
            <a:r>
              <a:rPr lang="en-US" sz="2050" b="1" spc="41" dirty="0" err="1">
                <a:solidFill>
                  <a:srgbClr val="14110F"/>
                </a:solidFill>
                <a:latin typeface="Roboto"/>
                <a:ea typeface="Roboto"/>
              </a:rPr>
              <a:t>того</a:t>
            </a:r>
            <a:r>
              <a:rPr lang="en-US" sz="2050" b="1" spc="41" dirty="0">
                <a:solidFill>
                  <a:srgbClr val="14110F"/>
                </a:solidFill>
                <a:latin typeface="Roboto"/>
                <a:ea typeface="Roboto"/>
              </a:rPr>
              <a:t> </a:t>
            </a:r>
            <a:r>
              <a:rPr lang="en-US" sz="2050" b="1" spc="41" dirty="0" err="1">
                <a:solidFill>
                  <a:srgbClr val="14110F"/>
                </a:solidFill>
                <a:latin typeface="Roboto"/>
                <a:ea typeface="Roboto"/>
              </a:rPr>
              <a:t>чтобы</a:t>
            </a:r>
            <a:r>
              <a:rPr lang="en-US" sz="2050" b="1" spc="41" dirty="0">
                <a:solidFill>
                  <a:srgbClr val="14110F"/>
                </a:solidFill>
                <a:latin typeface="Roboto"/>
                <a:ea typeface="Roboto"/>
              </a:rPr>
              <a:t> </a:t>
            </a:r>
            <a:r>
              <a:rPr lang="en-US" sz="2050" b="1" spc="41" dirty="0" err="1">
                <a:solidFill>
                  <a:srgbClr val="14110F"/>
                </a:solidFill>
                <a:latin typeface="Roboto"/>
                <a:ea typeface="Roboto"/>
              </a:rPr>
              <a:t>дрон</a:t>
            </a:r>
            <a:r>
              <a:rPr lang="en-US" sz="2050" b="1" spc="41" dirty="0">
                <a:solidFill>
                  <a:srgbClr val="14110F"/>
                </a:solidFill>
                <a:latin typeface="Roboto"/>
                <a:ea typeface="Roboto"/>
              </a:rPr>
              <a:t> </a:t>
            </a:r>
            <a:r>
              <a:rPr lang="en-US" sz="2050" b="1" spc="41" dirty="0" err="1">
                <a:solidFill>
                  <a:srgbClr val="14110F"/>
                </a:solidFill>
                <a:latin typeface="Roboto"/>
                <a:ea typeface="Roboto"/>
              </a:rPr>
              <a:t>летал</a:t>
            </a:r>
            <a:r>
              <a:rPr lang="en-US" sz="2050" b="1" spc="41" dirty="0">
                <a:solidFill>
                  <a:srgbClr val="14110F"/>
                </a:solidFill>
                <a:latin typeface="Roboto"/>
                <a:ea typeface="Roboto"/>
              </a:rPr>
              <a:t> </a:t>
            </a:r>
            <a:r>
              <a:rPr lang="en-US" sz="2050" b="1" spc="41" dirty="0" err="1">
                <a:solidFill>
                  <a:srgbClr val="14110F"/>
                </a:solidFill>
                <a:latin typeface="Roboto"/>
                <a:ea typeface="Roboto"/>
              </a:rPr>
              <a:t>сбалансированно</a:t>
            </a:r>
            <a:r>
              <a:rPr lang="en-US" sz="2050" b="1" spc="41" dirty="0">
                <a:solidFill>
                  <a:srgbClr val="14110F"/>
                </a:solidFill>
                <a:latin typeface="Roboto"/>
                <a:ea typeface="Roboto"/>
              </a:rPr>
              <a:t> и </a:t>
            </a:r>
            <a:r>
              <a:rPr lang="en-US" sz="2050" b="1" spc="41" dirty="0" err="1">
                <a:solidFill>
                  <a:srgbClr val="14110F"/>
                </a:solidFill>
                <a:latin typeface="Roboto"/>
                <a:ea typeface="Roboto"/>
              </a:rPr>
              <a:t>хорошо</a:t>
            </a:r>
            <a:r>
              <a:rPr lang="en-US" sz="2050" b="1" spc="41" dirty="0">
                <a:solidFill>
                  <a:srgbClr val="14110F"/>
                </a:solidFill>
                <a:latin typeface="Roboto"/>
                <a:ea typeface="Roboto"/>
              </a:rPr>
              <a:t> </a:t>
            </a:r>
            <a:r>
              <a:rPr lang="en-US" sz="2050" b="1" spc="41" dirty="0" err="1">
                <a:solidFill>
                  <a:srgbClr val="14110F"/>
                </a:solidFill>
                <a:latin typeface="Roboto"/>
                <a:ea typeface="Roboto"/>
              </a:rPr>
              <a:t>управлялся</a:t>
            </a:r>
            <a:r>
              <a:rPr lang="en-US" sz="2050" b="1" spc="41" dirty="0">
                <a:solidFill>
                  <a:srgbClr val="14110F"/>
                </a:solidFill>
                <a:latin typeface="Roboto"/>
                <a:ea typeface="Roboto"/>
              </a:rPr>
              <a:t>, </a:t>
            </a:r>
            <a:r>
              <a:rPr lang="en-US" sz="2050" b="1" spc="41" dirty="0" err="1">
                <a:solidFill>
                  <a:srgbClr val="14110F"/>
                </a:solidFill>
                <a:latin typeface="Roboto"/>
                <a:ea typeface="Roboto"/>
              </a:rPr>
              <a:t>его</a:t>
            </a:r>
            <a:r>
              <a:rPr lang="en-US" sz="2050" b="1" spc="41" dirty="0">
                <a:solidFill>
                  <a:srgbClr val="14110F"/>
                </a:solidFill>
                <a:latin typeface="Roboto"/>
                <a:ea typeface="Roboto"/>
              </a:rPr>
              <a:t> </a:t>
            </a:r>
            <a:r>
              <a:rPr lang="en-US" sz="2050" b="1" spc="41" dirty="0" err="1">
                <a:solidFill>
                  <a:srgbClr val="14110F"/>
                </a:solidFill>
                <a:latin typeface="Roboto"/>
                <a:ea typeface="Roboto"/>
              </a:rPr>
              <a:t>пропеллеры</a:t>
            </a:r>
            <a:r>
              <a:rPr lang="en-US" sz="2050" b="1" spc="41" dirty="0">
                <a:solidFill>
                  <a:srgbClr val="14110F"/>
                </a:solidFill>
                <a:latin typeface="Roboto"/>
                <a:ea typeface="Roboto"/>
              </a:rPr>
              <a:t> </a:t>
            </a:r>
            <a:r>
              <a:rPr lang="en-US" sz="2050" b="1" spc="41" dirty="0" err="1">
                <a:solidFill>
                  <a:srgbClr val="14110F"/>
                </a:solidFill>
                <a:latin typeface="Roboto"/>
                <a:ea typeface="Roboto"/>
              </a:rPr>
              <a:t>при</a:t>
            </a:r>
            <a:r>
              <a:rPr lang="en-US" sz="2050" b="1" spc="41" dirty="0">
                <a:solidFill>
                  <a:srgbClr val="14110F"/>
                </a:solidFill>
                <a:latin typeface="Roboto"/>
                <a:ea typeface="Roboto"/>
              </a:rPr>
              <a:t> </a:t>
            </a:r>
            <a:r>
              <a:rPr lang="en-US" sz="2050" b="1" spc="41" dirty="0" err="1">
                <a:solidFill>
                  <a:srgbClr val="14110F"/>
                </a:solidFill>
                <a:latin typeface="Roboto"/>
                <a:ea typeface="Roboto"/>
              </a:rPr>
              <a:t>полете</a:t>
            </a:r>
            <a:r>
              <a:rPr lang="en-US" sz="2050" b="1" spc="41" dirty="0">
                <a:solidFill>
                  <a:srgbClr val="14110F"/>
                </a:solidFill>
                <a:latin typeface="Roboto"/>
                <a:ea typeface="Roboto"/>
              </a:rPr>
              <a:t> </a:t>
            </a:r>
            <a:r>
              <a:rPr lang="en-US" sz="2050" b="1" spc="41" dirty="0" err="1">
                <a:solidFill>
                  <a:srgbClr val="14110F"/>
                </a:solidFill>
                <a:latin typeface="Roboto"/>
                <a:ea typeface="Roboto"/>
              </a:rPr>
              <a:t>вращаются</a:t>
            </a:r>
            <a:r>
              <a:rPr lang="en-US" sz="2050" b="1" spc="41" dirty="0">
                <a:solidFill>
                  <a:srgbClr val="14110F"/>
                </a:solidFill>
                <a:latin typeface="Roboto"/>
                <a:ea typeface="Roboto"/>
              </a:rPr>
              <a:t> в </a:t>
            </a:r>
            <a:r>
              <a:rPr lang="en-US" sz="2050" b="1" spc="41" dirty="0" err="1">
                <a:solidFill>
                  <a:srgbClr val="14110F"/>
                </a:solidFill>
                <a:latin typeface="Roboto"/>
                <a:ea typeface="Roboto"/>
              </a:rPr>
              <a:t>разные</a:t>
            </a:r>
            <a:r>
              <a:rPr lang="en-US" sz="2050" b="1" spc="41" dirty="0">
                <a:solidFill>
                  <a:srgbClr val="14110F"/>
                </a:solidFill>
                <a:latin typeface="Roboto"/>
                <a:ea typeface="Roboto"/>
              </a:rPr>
              <a:t> </a:t>
            </a:r>
            <a:r>
              <a:rPr lang="en-US" sz="2050" b="1" spc="41" dirty="0" err="1">
                <a:solidFill>
                  <a:srgbClr val="14110F"/>
                </a:solidFill>
                <a:latin typeface="Roboto"/>
                <a:ea typeface="Roboto"/>
              </a:rPr>
              <a:t>стороны</a:t>
            </a:r>
            <a:r>
              <a:rPr lang="en-US" sz="2050" b="1" spc="41" dirty="0">
                <a:solidFill>
                  <a:srgbClr val="14110F"/>
                </a:solidFill>
                <a:latin typeface="Roboto"/>
                <a:ea typeface="Roboto"/>
              </a:rPr>
              <a:t> (</a:t>
            </a:r>
            <a:r>
              <a:rPr lang="en-US" sz="2050" b="1" spc="41" dirty="0" err="1">
                <a:solidFill>
                  <a:srgbClr val="14110F"/>
                </a:solidFill>
                <a:latin typeface="Roboto"/>
                <a:ea typeface="Roboto"/>
              </a:rPr>
              <a:t>одна</a:t>
            </a:r>
            <a:r>
              <a:rPr lang="en-US" sz="2050" b="1" spc="41" dirty="0">
                <a:solidFill>
                  <a:srgbClr val="14110F"/>
                </a:solidFill>
                <a:latin typeface="Roboto"/>
                <a:ea typeface="Roboto"/>
              </a:rPr>
              <a:t> </a:t>
            </a:r>
            <a:r>
              <a:rPr lang="en-US" sz="2050" b="1" spc="41" dirty="0" err="1">
                <a:solidFill>
                  <a:srgbClr val="14110F"/>
                </a:solidFill>
                <a:latin typeface="Roboto"/>
                <a:ea typeface="Roboto"/>
              </a:rPr>
              <a:t>пара</a:t>
            </a:r>
            <a:r>
              <a:rPr lang="en-US" sz="2050" b="1" spc="41" dirty="0">
                <a:solidFill>
                  <a:srgbClr val="14110F"/>
                </a:solidFill>
                <a:latin typeface="Roboto"/>
                <a:ea typeface="Roboto"/>
              </a:rPr>
              <a:t> </a:t>
            </a:r>
            <a:r>
              <a:rPr lang="en-US" sz="2050" b="1" spc="41" dirty="0" err="1">
                <a:solidFill>
                  <a:srgbClr val="14110F"/>
                </a:solidFill>
                <a:latin typeface="Roboto"/>
                <a:ea typeface="Roboto"/>
              </a:rPr>
              <a:t>по</a:t>
            </a:r>
            <a:r>
              <a:rPr lang="en-US" sz="2050" b="1" spc="41" dirty="0">
                <a:solidFill>
                  <a:srgbClr val="14110F"/>
                </a:solidFill>
                <a:latin typeface="Roboto"/>
                <a:ea typeface="Roboto"/>
              </a:rPr>
              <a:t> </a:t>
            </a:r>
            <a:r>
              <a:rPr lang="en-US" sz="2050" b="1" spc="41" dirty="0" err="1">
                <a:solidFill>
                  <a:srgbClr val="14110F"/>
                </a:solidFill>
                <a:latin typeface="Roboto"/>
                <a:ea typeface="Roboto"/>
              </a:rPr>
              <a:t>часовой</a:t>
            </a:r>
            <a:r>
              <a:rPr lang="en-US" sz="2050" b="1" spc="41" dirty="0">
                <a:solidFill>
                  <a:srgbClr val="14110F"/>
                </a:solidFill>
                <a:latin typeface="Roboto"/>
                <a:ea typeface="Roboto"/>
              </a:rPr>
              <a:t> </a:t>
            </a:r>
            <a:r>
              <a:rPr lang="en-US" sz="2050" b="1" spc="41" dirty="0" err="1">
                <a:solidFill>
                  <a:srgbClr val="14110F"/>
                </a:solidFill>
                <a:latin typeface="Roboto"/>
                <a:ea typeface="Roboto"/>
              </a:rPr>
              <a:t>стрелке</a:t>
            </a:r>
            <a:r>
              <a:rPr lang="en-US" sz="2050" b="1" spc="41" dirty="0">
                <a:solidFill>
                  <a:srgbClr val="14110F"/>
                </a:solidFill>
                <a:latin typeface="Roboto"/>
                <a:ea typeface="Roboto"/>
              </a:rPr>
              <a:t>, </a:t>
            </a:r>
            <a:r>
              <a:rPr lang="en-US" sz="2050" b="1" spc="41" dirty="0" err="1">
                <a:solidFill>
                  <a:srgbClr val="14110F"/>
                </a:solidFill>
                <a:latin typeface="Roboto"/>
                <a:ea typeface="Roboto"/>
              </a:rPr>
              <a:t>другая</a:t>
            </a:r>
            <a:r>
              <a:rPr lang="en-US" sz="2050" b="1" spc="41" dirty="0">
                <a:solidFill>
                  <a:srgbClr val="14110F"/>
                </a:solidFill>
                <a:latin typeface="Roboto"/>
                <a:ea typeface="Roboto"/>
              </a:rPr>
              <a:t> - </a:t>
            </a:r>
            <a:r>
              <a:rPr lang="en-US" sz="2050" b="1" spc="41" dirty="0" err="1">
                <a:solidFill>
                  <a:srgbClr val="14110F"/>
                </a:solidFill>
                <a:latin typeface="Roboto"/>
                <a:ea typeface="Roboto"/>
              </a:rPr>
              <a:t>против</a:t>
            </a:r>
            <a:r>
              <a:rPr lang="en-US" sz="2050" b="1" spc="41" dirty="0">
                <a:solidFill>
                  <a:srgbClr val="14110F"/>
                </a:solidFill>
                <a:latin typeface="Roboto"/>
                <a:ea typeface="Roboto"/>
              </a:rPr>
              <a:t> </a:t>
            </a:r>
            <a:r>
              <a:rPr lang="en-US" sz="2050" b="1" spc="41" dirty="0" err="1">
                <a:solidFill>
                  <a:srgbClr val="14110F"/>
                </a:solidFill>
                <a:latin typeface="Roboto"/>
                <a:ea typeface="Roboto"/>
              </a:rPr>
              <a:t>нее</a:t>
            </a:r>
            <a:r>
              <a:rPr lang="en-US" sz="2050" b="1" spc="41" dirty="0">
                <a:solidFill>
                  <a:srgbClr val="14110F"/>
                </a:solidFill>
                <a:latin typeface="Roboto"/>
                <a:ea typeface="Roboto"/>
              </a:rPr>
              <a:t>).</a:t>
            </a:r>
          </a:p>
          <a:p>
            <a:pPr marL="226695" lvl="1">
              <a:lnSpc>
                <a:spcPts val="2939"/>
              </a:lnSpc>
            </a:pPr>
            <a:endParaRPr lang="en-US" sz="2050" spc="41" dirty="0">
              <a:solidFill>
                <a:srgbClr val="14110F"/>
              </a:solidFill>
              <a:latin typeface="Roboto"/>
              <a:ea typeface="Roboto"/>
            </a:endParaRPr>
          </a:p>
          <a:p>
            <a:pPr marL="226695" lvl="1">
              <a:lnSpc>
                <a:spcPts val="2939"/>
              </a:lnSpc>
            </a:pPr>
            <a:endParaRPr lang="en-US" sz="2050" spc="41" dirty="0">
              <a:solidFill>
                <a:srgbClr val="14110F"/>
              </a:solidFill>
              <a:latin typeface="Roboto"/>
              <a:ea typeface="Roboto"/>
            </a:endParaRPr>
          </a:p>
          <a:p>
            <a:pPr marL="453390" lvl="1" indent="-226695">
              <a:lnSpc>
                <a:spcPts val="2939"/>
              </a:lnSpc>
              <a:buFont typeface="Arial"/>
              <a:buChar char="•"/>
            </a:pPr>
            <a:r>
              <a:rPr lang="en-US" sz="2050" spc="41" dirty="0" err="1">
                <a:solidFill>
                  <a:srgbClr val="14110F"/>
                </a:solidFill>
                <a:latin typeface="Roboto"/>
              </a:rPr>
              <a:t>Если</a:t>
            </a:r>
            <a:r>
              <a:rPr lang="en-US" sz="2050" spc="41" dirty="0">
                <a:solidFill>
                  <a:srgbClr val="14110F"/>
                </a:solidFill>
                <a:latin typeface="Roboto"/>
              </a:rPr>
              <a:t> </a:t>
            </a:r>
            <a:r>
              <a:rPr lang="en-US" sz="2050" spc="41" dirty="0" err="1">
                <a:solidFill>
                  <a:srgbClr val="14110F"/>
                </a:solidFill>
                <a:latin typeface="Roboto"/>
              </a:rPr>
              <a:t>все</a:t>
            </a:r>
            <a:r>
              <a:rPr lang="en-US" sz="2050" spc="41" dirty="0">
                <a:solidFill>
                  <a:srgbClr val="14110F"/>
                </a:solidFill>
                <a:latin typeface="Roboto"/>
              </a:rPr>
              <a:t> </a:t>
            </a:r>
            <a:r>
              <a:rPr lang="en-US" sz="2050" spc="41" dirty="0" err="1">
                <a:solidFill>
                  <a:srgbClr val="14110F"/>
                </a:solidFill>
                <a:latin typeface="Roboto"/>
              </a:rPr>
              <a:t>винты</a:t>
            </a:r>
            <a:r>
              <a:rPr lang="en-US" sz="2050" spc="41" dirty="0">
                <a:solidFill>
                  <a:srgbClr val="14110F"/>
                </a:solidFill>
                <a:latin typeface="Roboto"/>
              </a:rPr>
              <a:t> </a:t>
            </a:r>
            <a:r>
              <a:rPr lang="en-US" sz="2050" spc="41" dirty="0" err="1">
                <a:solidFill>
                  <a:srgbClr val="14110F"/>
                </a:solidFill>
                <a:latin typeface="Roboto"/>
              </a:rPr>
              <a:t>вращаются</a:t>
            </a:r>
            <a:r>
              <a:rPr lang="en-US" sz="2050" spc="41" dirty="0">
                <a:solidFill>
                  <a:srgbClr val="14110F"/>
                </a:solidFill>
                <a:latin typeface="Roboto"/>
              </a:rPr>
              <a:t> с </a:t>
            </a:r>
            <a:r>
              <a:rPr lang="en-US" sz="2050" spc="41" dirty="0" err="1">
                <a:solidFill>
                  <a:srgbClr val="14110F"/>
                </a:solidFill>
                <a:latin typeface="Roboto"/>
              </a:rPr>
              <a:t>одной</a:t>
            </a:r>
            <a:r>
              <a:rPr lang="en-US" sz="2050" spc="41" dirty="0">
                <a:solidFill>
                  <a:srgbClr val="14110F"/>
                </a:solidFill>
                <a:latin typeface="Roboto"/>
              </a:rPr>
              <a:t> и </a:t>
            </a:r>
            <a:r>
              <a:rPr lang="en-US" sz="2050" spc="41" dirty="0" err="1">
                <a:solidFill>
                  <a:srgbClr val="14110F"/>
                </a:solidFill>
                <a:latin typeface="Roboto"/>
              </a:rPr>
              <a:t>той</a:t>
            </a:r>
            <a:r>
              <a:rPr lang="en-US" sz="2050" spc="41" dirty="0">
                <a:solidFill>
                  <a:srgbClr val="14110F"/>
                </a:solidFill>
                <a:latin typeface="Roboto"/>
              </a:rPr>
              <a:t> </a:t>
            </a:r>
            <a:r>
              <a:rPr lang="en-US" sz="2050" spc="41" dirty="0" err="1">
                <a:solidFill>
                  <a:srgbClr val="14110F"/>
                </a:solidFill>
                <a:latin typeface="Roboto"/>
              </a:rPr>
              <a:t>же</a:t>
            </a:r>
            <a:r>
              <a:rPr lang="en-US" sz="2050" spc="41" dirty="0">
                <a:solidFill>
                  <a:srgbClr val="14110F"/>
                </a:solidFill>
                <a:latin typeface="Roboto"/>
              </a:rPr>
              <a:t> </a:t>
            </a:r>
            <a:r>
              <a:rPr lang="en-US" sz="2050" spc="41" dirty="0" err="1">
                <a:solidFill>
                  <a:srgbClr val="14110F"/>
                </a:solidFill>
                <a:latin typeface="Roboto"/>
              </a:rPr>
              <a:t>скоростью</a:t>
            </a:r>
            <a:r>
              <a:rPr lang="en-US" sz="2050" spc="41" dirty="0">
                <a:solidFill>
                  <a:srgbClr val="14110F"/>
                </a:solidFill>
                <a:latin typeface="Roboto"/>
              </a:rPr>
              <a:t> </a:t>
            </a:r>
            <a:r>
              <a:rPr lang="en-US" sz="2050" spc="41" dirty="0" err="1">
                <a:solidFill>
                  <a:srgbClr val="14110F"/>
                </a:solidFill>
                <a:latin typeface="Roboto"/>
              </a:rPr>
              <a:t>летательный</a:t>
            </a:r>
            <a:r>
              <a:rPr lang="en-US" sz="2050" spc="41" dirty="0">
                <a:solidFill>
                  <a:srgbClr val="14110F"/>
                </a:solidFill>
                <a:latin typeface="Roboto"/>
              </a:rPr>
              <a:t> </a:t>
            </a:r>
            <a:r>
              <a:rPr lang="en-US" sz="2050" spc="41" dirty="0" err="1">
                <a:solidFill>
                  <a:srgbClr val="14110F"/>
                </a:solidFill>
                <a:latin typeface="Roboto"/>
              </a:rPr>
              <a:t>аппарат</a:t>
            </a:r>
            <a:r>
              <a:rPr lang="en-US" sz="2050" spc="41" dirty="0">
                <a:solidFill>
                  <a:srgbClr val="14110F"/>
                </a:solidFill>
                <a:latin typeface="Roboto"/>
              </a:rPr>
              <a:t> </a:t>
            </a:r>
            <a:r>
              <a:rPr lang="en-US" sz="2050" spc="41" dirty="0" err="1">
                <a:solidFill>
                  <a:srgbClr val="14110F"/>
                </a:solidFill>
                <a:latin typeface="Roboto"/>
              </a:rPr>
              <a:t>взлетает</a:t>
            </a:r>
            <a:endParaRPr lang="en-US" sz="2050" spc="41">
              <a:solidFill>
                <a:srgbClr val="14110F"/>
              </a:solidFill>
              <a:latin typeface="Roboto"/>
              <a:ea typeface="Roboto"/>
            </a:endParaRPr>
          </a:p>
          <a:p>
            <a:pPr marL="453390" lvl="1" indent="-226695">
              <a:lnSpc>
                <a:spcPts val="2939"/>
              </a:lnSpc>
              <a:buFont typeface="Arial"/>
              <a:buChar char="•"/>
            </a:pPr>
            <a:r>
              <a:rPr lang="en-US" sz="2050" spc="23" dirty="0" err="1">
                <a:solidFill>
                  <a:srgbClr val="14110F"/>
                </a:solidFill>
                <a:latin typeface="Roboto"/>
                <a:ea typeface="Roboto"/>
              </a:rPr>
              <a:t>Если</a:t>
            </a:r>
            <a:r>
              <a:rPr lang="en-US" sz="2050" spc="23" dirty="0">
                <a:solidFill>
                  <a:srgbClr val="14110F"/>
                </a:solidFill>
                <a:latin typeface="Roboto"/>
                <a:ea typeface="Roboto"/>
              </a:rPr>
              <a:t> </a:t>
            </a:r>
            <a:r>
              <a:rPr lang="en-US" sz="2050" spc="23" dirty="0" err="1">
                <a:solidFill>
                  <a:srgbClr val="14110F"/>
                </a:solidFill>
                <a:latin typeface="Roboto"/>
                <a:ea typeface="Roboto"/>
              </a:rPr>
              <a:t>один</a:t>
            </a:r>
            <a:r>
              <a:rPr lang="en-US" sz="2050" spc="23" dirty="0">
                <a:solidFill>
                  <a:srgbClr val="14110F"/>
                </a:solidFill>
                <a:latin typeface="Roboto"/>
                <a:ea typeface="Roboto"/>
              </a:rPr>
              <a:t> </a:t>
            </a:r>
            <a:r>
              <a:rPr lang="en-US" sz="2050" spc="23" dirty="0" err="1">
                <a:solidFill>
                  <a:srgbClr val="14110F"/>
                </a:solidFill>
                <a:latin typeface="Roboto"/>
                <a:ea typeface="Roboto"/>
              </a:rPr>
              <a:t>из</a:t>
            </a:r>
            <a:r>
              <a:rPr lang="en-US" sz="2050" spc="23" dirty="0">
                <a:solidFill>
                  <a:srgbClr val="14110F"/>
                </a:solidFill>
                <a:latin typeface="Roboto"/>
                <a:ea typeface="Roboto"/>
              </a:rPr>
              <a:t> </a:t>
            </a:r>
            <a:r>
              <a:rPr lang="en-US" sz="2050" spc="23" dirty="0" err="1">
                <a:solidFill>
                  <a:srgbClr val="14110F"/>
                </a:solidFill>
                <a:latin typeface="Roboto"/>
                <a:ea typeface="Roboto"/>
              </a:rPr>
              <a:t>пропеллеров</a:t>
            </a:r>
            <a:r>
              <a:rPr lang="en-US" sz="2050" spc="23" dirty="0">
                <a:solidFill>
                  <a:srgbClr val="14110F"/>
                </a:solidFill>
                <a:latin typeface="Roboto"/>
                <a:ea typeface="Roboto"/>
              </a:rPr>
              <a:t> </a:t>
            </a:r>
            <a:r>
              <a:rPr lang="en-US" sz="2050" spc="23" dirty="0" err="1">
                <a:solidFill>
                  <a:srgbClr val="14110F"/>
                </a:solidFill>
                <a:latin typeface="Roboto"/>
                <a:ea typeface="Roboto"/>
              </a:rPr>
              <a:t>вращается</a:t>
            </a:r>
            <a:r>
              <a:rPr lang="en-US" sz="2050" spc="23" dirty="0">
                <a:solidFill>
                  <a:srgbClr val="14110F"/>
                </a:solidFill>
                <a:latin typeface="Roboto"/>
                <a:ea typeface="Roboto"/>
              </a:rPr>
              <a:t> </a:t>
            </a:r>
            <a:r>
              <a:rPr lang="en-US" sz="2050" spc="23" dirty="0" err="1">
                <a:solidFill>
                  <a:srgbClr val="14110F"/>
                </a:solidFill>
                <a:latin typeface="Roboto"/>
                <a:ea typeface="Roboto"/>
              </a:rPr>
              <a:t>быстрее</a:t>
            </a:r>
            <a:r>
              <a:rPr lang="en-US" sz="2050" spc="23" dirty="0">
                <a:solidFill>
                  <a:srgbClr val="14110F"/>
                </a:solidFill>
                <a:latin typeface="Roboto"/>
                <a:ea typeface="Roboto"/>
              </a:rPr>
              <a:t> – </a:t>
            </a:r>
            <a:r>
              <a:rPr lang="en-US" sz="2050" spc="23" dirty="0" err="1">
                <a:solidFill>
                  <a:srgbClr val="14110F"/>
                </a:solidFill>
                <a:latin typeface="Roboto"/>
                <a:ea typeface="Roboto"/>
              </a:rPr>
              <a:t>дрон</a:t>
            </a:r>
            <a:r>
              <a:rPr lang="en-US" sz="2050" spc="23" dirty="0">
                <a:solidFill>
                  <a:srgbClr val="14110F"/>
                </a:solidFill>
                <a:latin typeface="Roboto"/>
                <a:ea typeface="Roboto"/>
              </a:rPr>
              <a:t> </a:t>
            </a:r>
            <a:r>
              <a:rPr lang="en-US" sz="2050" spc="23" dirty="0" err="1">
                <a:solidFill>
                  <a:srgbClr val="14110F"/>
                </a:solidFill>
                <a:latin typeface="Roboto"/>
                <a:ea typeface="Roboto"/>
              </a:rPr>
              <a:t>наклоняется</a:t>
            </a:r>
            <a:r>
              <a:rPr lang="en-US" sz="2050" spc="23" dirty="0">
                <a:solidFill>
                  <a:srgbClr val="14110F"/>
                </a:solidFill>
                <a:latin typeface="Roboto"/>
                <a:ea typeface="Roboto"/>
              </a:rPr>
              <a:t> и </a:t>
            </a:r>
            <a:r>
              <a:rPr lang="en-US" sz="2050" spc="23" dirty="0" err="1">
                <a:solidFill>
                  <a:srgbClr val="14110F"/>
                </a:solidFill>
                <a:latin typeface="Roboto"/>
                <a:ea typeface="Roboto"/>
              </a:rPr>
              <a:t>двигается</a:t>
            </a:r>
            <a:r>
              <a:rPr lang="en-US" sz="2050" spc="23" dirty="0">
                <a:solidFill>
                  <a:srgbClr val="14110F"/>
                </a:solidFill>
                <a:latin typeface="Roboto"/>
                <a:ea typeface="Roboto"/>
              </a:rPr>
              <a:t> в </a:t>
            </a:r>
            <a:r>
              <a:rPr lang="en-US" sz="2050" spc="23" dirty="0" err="1">
                <a:solidFill>
                  <a:srgbClr val="14110F"/>
                </a:solidFill>
                <a:latin typeface="Roboto"/>
                <a:ea typeface="Roboto"/>
              </a:rPr>
              <a:t>соответствующую</a:t>
            </a:r>
            <a:r>
              <a:rPr lang="en-US" sz="2050" spc="23" dirty="0">
                <a:solidFill>
                  <a:srgbClr val="14110F"/>
                </a:solidFill>
                <a:latin typeface="Roboto"/>
                <a:ea typeface="Roboto"/>
              </a:rPr>
              <a:t> </a:t>
            </a:r>
            <a:r>
              <a:rPr lang="en-US" sz="2050" spc="23" dirty="0" err="1">
                <a:solidFill>
                  <a:srgbClr val="14110F"/>
                </a:solidFill>
                <a:latin typeface="Roboto"/>
                <a:ea typeface="Roboto"/>
              </a:rPr>
              <a:t>сторону</a:t>
            </a:r>
            <a:endParaRPr lang="en-US" sz="2050" spc="23" dirty="0">
              <a:solidFill>
                <a:srgbClr val="14110F"/>
              </a:solidFill>
              <a:latin typeface="Roboto"/>
              <a:ea typeface="Roboto"/>
            </a:endParaRPr>
          </a:p>
          <a:p>
            <a:pPr marL="453390" lvl="1" indent="-226695">
              <a:lnSpc>
                <a:spcPts val="2939"/>
              </a:lnSpc>
              <a:buFont typeface="Arial"/>
              <a:buChar char="•"/>
            </a:pPr>
            <a:r>
              <a:rPr lang="en-US" sz="2050" spc="23" dirty="0" err="1">
                <a:solidFill>
                  <a:srgbClr val="14110F"/>
                </a:solidFill>
                <a:latin typeface="Roboto"/>
                <a:ea typeface="Roboto"/>
              </a:rPr>
              <a:t>Если</a:t>
            </a:r>
            <a:r>
              <a:rPr lang="en-US" sz="2050" spc="23" dirty="0">
                <a:solidFill>
                  <a:srgbClr val="14110F"/>
                </a:solidFill>
                <a:latin typeface="Roboto"/>
                <a:ea typeface="Roboto"/>
              </a:rPr>
              <a:t> </a:t>
            </a:r>
            <a:r>
              <a:rPr lang="en-US" sz="2050" spc="23" dirty="0" err="1">
                <a:solidFill>
                  <a:srgbClr val="14110F"/>
                </a:solidFill>
                <a:latin typeface="Roboto"/>
                <a:ea typeface="Roboto"/>
              </a:rPr>
              <a:t>пара</a:t>
            </a:r>
            <a:r>
              <a:rPr lang="en-US" sz="2050" spc="23" dirty="0">
                <a:solidFill>
                  <a:srgbClr val="14110F"/>
                </a:solidFill>
                <a:latin typeface="Roboto"/>
                <a:ea typeface="Roboto"/>
              </a:rPr>
              <a:t> </a:t>
            </a:r>
            <a:r>
              <a:rPr lang="en-US" sz="2050" spc="23" dirty="0" err="1">
                <a:solidFill>
                  <a:srgbClr val="14110F"/>
                </a:solidFill>
                <a:latin typeface="Roboto"/>
                <a:ea typeface="Roboto"/>
              </a:rPr>
              <a:t>пропеллеров</a:t>
            </a:r>
            <a:r>
              <a:rPr lang="en-US" sz="2050" spc="23" dirty="0">
                <a:solidFill>
                  <a:srgbClr val="14110F"/>
                </a:solidFill>
                <a:latin typeface="Roboto"/>
                <a:ea typeface="Roboto"/>
              </a:rPr>
              <a:t> </a:t>
            </a:r>
            <a:r>
              <a:rPr lang="en-US" sz="2050" spc="23" dirty="0" err="1">
                <a:solidFill>
                  <a:srgbClr val="14110F"/>
                </a:solidFill>
                <a:latin typeface="Roboto"/>
                <a:ea typeface="Roboto"/>
              </a:rPr>
              <a:t>стала</a:t>
            </a:r>
            <a:r>
              <a:rPr lang="en-US" sz="2050" spc="23" dirty="0">
                <a:solidFill>
                  <a:srgbClr val="14110F"/>
                </a:solidFill>
                <a:latin typeface="Roboto"/>
                <a:ea typeface="Roboto"/>
              </a:rPr>
              <a:t> </a:t>
            </a:r>
            <a:r>
              <a:rPr lang="en-US" sz="2050" spc="23" dirty="0" err="1">
                <a:solidFill>
                  <a:srgbClr val="14110F"/>
                </a:solidFill>
                <a:latin typeface="Roboto"/>
                <a:ea typeface="Roboto"/>
              </a:rPr>
              <a:t>двигаться</a:t>
            </a:r>
            <a:r>
              <a:rPr lang="en-US" sz="2050" spc="23" dirty="0">
                <a:solidFill>
                  <a:srgbClr val="14110F"/>
                </a:solidFill>
                <a:latin typeface="Roboto"/>
                <a:ea typeface="Roboto"/>
              </a:rPr>
              <a:t> </a:t>
            </a:r>
            <a:r>
              <a:rPr lang="en-US" sz="2050" spc="23" dirty="0" err="1">
                <a:solidFill>
                  <a:srgbClr val="14110F"/>
                </a:solidFill>
                <a:latin typeface="Roboto"/>
                <a:ea typeface="Roboto"/>
              </a:rPr>
              <a:t>быстрее</a:t>
            </a:r>
            <a:r>
              <a:rPr lang="en-US" sz="2050" spc="23" dirty="0">
                <a:solidFill>
                  <a:srgbClr val="14110F"/>
                </a:solidFill>
                <a:latin typeface="Roboto"/>
                <a:ea typeface="Roboto"/>
              </a:rPr>
              <a:t> – </a:t>
            </a:r>
            <a:r>
              <a:rPr lang="en-US" sz="2050" spc="23" dirty="0" err="1">
                <a:solidFill>
                  <a:srgbClr val="14110F"/>
                </a:solidFill>
                <a:latin typeface="Roboto"/>
                <a:ea typeface="Roboto"/>
              </a:rPr>
              <a:t>дрон</a:t>
            </a:r>
            <a:r>
              <a:rPr lang="en-US" sz="2050" spc="23" dirty="0">
                <a:solidFill>
                  <a:srgbClr val="14110F"/>
                </a:solidFill>
                <a:latin typeface="Roboto"/>
                <a:ea typeface="Roboto"/>
              </a:rPr>
              <a:t> </a:t>
            </a:r>
            <a:r>
              <a:rPr lang="en-US" sz="2050" spc="23" dirty="0" err="1">
                <a:solidFill>
                  <a:srgbClr val="14110F"/>
                </a:solidFill>
                <a:latin typeface="Roboto"/>
                <a:ea typeface="Roboto"/>
              </a:rPr>
              <a:t>поворачивается</a:t>
            </a:r>
            <a:r>
              <a:rPr lang="en-US" sz="2050" spc="23" dirty="0">
                <a:solidFill>
                  <a:srgbClr val="14110F"/>
                </a:solidFill>
                <a:latin typeface="Roboto"/>
                <a:ea typeface="Roboto"/>
              </a:rPr>
              <a:t> в </a:t>
            </a:r>
            <a:r>
              <a:rPr lang="en-US" sz="2050" spc="23" dirty="0" err="1">
                <a:solidFill>
                  <a:srgbClr val="14110F"/>
                </a:solidFill>
                <a:latin typeface="Roboto"/>
                <a:ea typeface="Roboto"/>
              </a:rPr>
              <a:t>эту</a:t>
            </a:r>
            <a:r>
              <a:rPr lang="en-US" sz="2050" spc="23" dirty="0">
                <a:solidFill>
                  <a:srgbClr val="14110F"/>
                </a:solidFill>
                <a:latin typeface="Roboto"/>
                <a:ea typeface="Roboto"/>
              </a:rPr>
              <a:t> </a:t>
            </a:r>
            <a:r>
              <a:rPr lang="en-US" sz="2050" spc="23" dirty="0" err="1">
                <a:solidFill>
                  <a:srgbClr val="14110F"/>
                </a:solidFill>
                <a:latin typeface="Roboto"/>
                <a:ea typeface="Roboto"/>
              </a:rPr>
              <a:t>сторону</a:t>
            </a:r>
            <a:endParaRPr lang="en-US" sz="2050" spc="23" dirty="0">
              <a:solidFill>
                <a:srgbClr val="14110F"/>
              </a:solidFill>
              <a:latin typeface="Roboto"/>
              <a:ea typeface="Roboto"/>
            </a:endParaRPr>
          </a:p>
          <a:p>
            <a:pPr marL="453390" lvl="1" indent="-226695">
              <a:lnSpc>
                <a:spcPts val="2939"/>
              </a:lnSpc>
              <a:buFont typeface="Arial"/>
              <a:buChar char="•"/>
            </a:pPr>
            <a:endParaRPr lang="en-US" sz="2050" spc="23" dirty="0">
              <a:solidFill>
                <a:srgbClr val="14110F"/>
              </a:solidFill>
              <a:latin typeface="Roboto"/>
              <a:ea typeface="Roboto"/>
            </a:endParaRPr>
          </a:p>
          <a:p>
            <a:pPr marL="226695" lvl="1">
              <a:lnSpc>
                <a:spcPts val="2939"/>
              </a:lnSpc>
            </a:pPr>
            <a:endParaRPr lang="en-US" sz="2050" spc="23" dirty="0">
              <a:solidFill>
                <a:srgbClr val="14110F"/>
              </a:solidFill>
              <a:latin typeface="Roboto"/>
              <a:ea typeface="Roboto"/>
            </a:endParaRPr>
          </a:p>
          <a:p>
            <a:pPr>
              <a:lnSpc>
                <a:spcPts val="2940"/>
              </a:lnSpc>
              <a:spcBef>
                <a:spcPct val="0"/>
              </a:spcBef>
            </a:pPr>
            <a:endParaRPr lang="en-US" sz="1199" spc="23">
              <a:solidFill>
                <a:srgbClr val="14110F"/>
              </a:solidFill>
              <a:latin typeface="Arimo"/>
              <a:ea typeface="Arimo"/>
              <a:cs typeface="Arimo"/>
            </a:endParaRPr>
          </a:p>
        </p:txBody>
      </p:sp>
      <p:grpSp>
        <p:nvGrpSpPr>
          <p:cNvPr id="5" name="Group 5"/>
          <p:cNvGrpSpPr/>
          <p:nvPr/>
        </p:nvGrpSpPr>
        <p:grpSpPr>
          <a:xfrm>
            <a:off x="1607395" y="567104"/>
            <a:ext cx="6545705" cy="923193"/>
            <a:chOff x="0" y="0"/>
            <a:chExt cx="8727607" cy="1230924"/>
          </a:xfrm>
        </p:grpSpPr>
        <p:sp>
          <p:nvSpPr>
            <p:cNvPr id="6" name="TextBox 6"/>
            <p:cNvSpPr txBox="1"/>
            <p:nvPr/>
          </p:nvSpPr>
          <p:spPr>
            <a:xfrm>
              <a:off x="0" y="-38100"/>
              <a:ext cx="8727607" cy="788247"/>
            </a:xfrm>
            <a:prstGeom prst="rect">
              <a:avLst/>
            </a:prstGeom>
          </p:spPr>
          <p:txBody>
            <a:bodyPr lIns="0" tIns="0" rIns="0" bIns="0" rtlCol="0" anchor="t">
              <a:spAutoFit/>
            </a:bodyPr>
            <a:lstStyle/>
            <a:p>
              <a:pPr marL="0" lvl="0" indent="0" algn="l">
                <a:lnSpc>
                  <a:spcPts val="4809"/>
                </a:lnSpc>
                <a:spcBef>
                  <a:spcPct val="0"/>
                </a:spcBef>
              </a:pPr>
              <a:r>
                <a:rPr lang="en-US" sz="3699" spc="73">
                  <a:solidFill>
                    <a:srgbClr val="14110F"/>
                  </a:solidFill>
                  <a:latin typeface="Roboto Bold"/>
                </a:rPr>
                <a:t>Принцип полета</a:t>
              </a:r>
            </a:p>
          </p:txBody>
        </p:sp>
        <p:sp>
          <p:nvSpPr>
            <p:cNvPr id="7" name="TextBox 7"/>
            <p:cNvSpPr txBox="1"/>
            <p:nvPr/>
          </p:nvSpPr>
          <p:spPr>
            <a:xfrm>
              <a:off x="0" y="869186"/>
              <a:ext cx="8727607" cy="361738"/>
            </a:xfrm>
            <a:prstGeom prst="rect">
              <a:avLst/>
            </a:prstGeom>
          </p:spPr>
          <p:txBody>
            <a:bodyPr lIns="0" tIns="0" rIns="0" bIns="0" rtlCol="0" anchor="t">
              <a:spAutoFit/>
            </a:bodyPr>
            <a:lstStyle/>
            <a:p>
              <a:pPr marL="0" lvl="0" indent="0" algn="l">
                <a:lnSpc>
                  <a:spcPts val="2240"/>
                </a:lnSpc>
                <a:spcBef>
                  <a:spcPct val="0"/>
                </a:spcBef>
              </a:pP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2" name="Group 2"/>
          <p:cNvGrpSpPr/>
          <p:nvPr/>
        </p:nvGrpSpPr>
        <p:grpSpPr>
          <a:xfrm>
            <a:off x="6846387" y="607739"/>
            <a:ext cx="4595225" cy="1225281"/>
            <a:chOff x="0" y="0"/>
            <a:chExt cx="3497096" cy="932473"/>
          </a:xfrm>
        </p:grpSpPr>
        <p:sp>
          <p:nvSpPr>
            <p:cNvPr id="3" name="Freeform 3"/>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4" name="TextBox 4"/>
          <p:cNvSpPr txBox="1"/>
          <p:nvPr/>
        </p:nvSpPr>
        <p:spPr>
          <a:xfrm>
            <a:off x="7295704" y="1045437"/>
            <a:ext cx="3696593" cy="398781"/>
          </a:xfrm>
          <a:prstGeom prst="rect">
            <a:avLst/>
          </a:prstGeom>
        </p:spPr>
        <p:txBody>
          <a:bodyPr lIns="0" tIns="0" rIns="0" bIns="0" rtlCol="0" anchor="t">
            <a:spAutoFit/>
          </a:bodyPr>
          <a:lstStyle/>
          <a:p>
            <a:pPr algn="ctr">
              <a:lnSpc>
                <a:spcPts val="3219"/>
              </a:lnSpc>
              <a:spcBef>
                <a:spcPct val="0"/>
              </a:spcBef>
            </a:pPr>
            <a:r>
              <a:rPr lang="en-US" sz="2299" spc="45">
                <a:solidFill>
                  <a:srgbClr val="FFFFFF"/>
                </a:solidFill>
                <a:latin typeface="Roboto"/>
              </a:rPr>
              <a:t>Сферы применения БПЛА</a:t>
            </a:r>
          </a:p>
        </p:txBody>
      </p:sp>
      <p:sp>
        <p:nvSpPr>
          <p:cNvPr id="5" name="AutoShape 5"/>
          <p:cNvSpPr/>
          <p:nvPr/>
        </p:nvSpPr>
        <p:spPr>
          <a:xfrm>
            <a:off x="3755281" y="2879783"/>
            <a:ext cx="10117142" cy="0"/>
          </a:xfrm>
          <a:prstGeom prst="line">
            <a:avLst/>
          </a:prstGeom>
          <a:ln w="47625" cap="rnd">
            <a:solidFill>
              <a:srgbClr val="000000"/>
            </a:solidFill>
            <a:prstDash val="solid"/>
            <a:headEnd type="diamond" w="lg" len="lg"/>
            <a:tailEnd type="diamond" w="lg" len="lg"/>
          </a:ln>
        </p:spPr>
      </p:sp>
      <p:sp>
        <p:nvSpPr>
          <p:cNvPr id="6" name="AutoShape 6"/>
          <p:cNvSpPr/>
          <p:nvPr/>
        </p:nvSpPr>
        <p:spPr>
          <a:xfrm rot="-5400000">
            <a:off x="8620619" y="2356401"/>
            <a:ext cx="1094388" cy="0"/>
          </a:xfrm>
          <a:prstGeom prst="line">
            <a:avLst/>
          </a:prstGeom>
          <a:ln w="47625" cap="rnd">
            <a:solidFill>
              <a:srgbClr val="000000"/>
            </a:solidFill>
            <a:prstDash val="solid"/>
            <a:headEnd type="none" w="sm" len="sm"/>
            <a:tailEnd type="none" w="sm" len="sm"/>
          </a:ln>
        </p:spPr>
      </p:sp>
      <p:sp>
        <p:nvSpPr>
          <p:cNvPr id="7" name="AutoShape 7"/>
          <p:cNvSpPr/>
          <p:nvPr/>
        </p:nvSpPr>
        <p:spPr>
          <a:xfrm rot="-5400000">
            <a:off x="830380" y="5804070"/>
            <a:ext cx="6024675" cy="0"/>
          </a:xfrm>
          <a:prstGeom prst="line">
            <a:avLst/>
          </a:prstGeom>
          <a:ln w="47625" cap="rnd">
            <a:solidFill>
              <a:srgbClr val="000000"/>
            </a:solidFill>
            <a:prstDash val="solid"/>
            <a:headEnd type="diamond" w="lg" len="lg"/>
            <a:tailEnd type="diamond" w="lg" len="lg"/>
          </a:ln>
        </p:spPr>
      </p:sp>
      <p:sp>
        <p:nvSpPr>
          <p:cNvPr id="8" name="AutoShape 8"/>
          <p:cNvSpPr/>
          <p:nvPr/>
        </p:nvSpPr>
        <p:spPr>
          <a:xfrm>
            <a:off x="3842717" y="3710025"/>
            <a:ext cx="555535" cy="0"/>
          </a:xfrm>
          <a:prstGeom prst="line">
            <a:avLst/>
          </a:prstGeom>
          <a:ln w="47625" cap="rnd">
            <a:solidFill>
              <a:srgbClr val="000000"/>
            </a:solidFill>
            <a:prstDash val="solid"/>
            <a:headEnd type="none" w="sm" len="sm"/>
            <a:tailEnd type="arrow" w="med" len="sm"/>
          </a:ln>
        </p:spPr>
      </p:sp>
      <p:sp>
        <p:nvSpPr>
          <p:cNvPr id="9" name="AutoShape 9"/>
          <p:cNvSpPr/>
          <p:nvPr/>
        </p:nvSpPr>
        <p:spPr>
          <a:xfrm rot="-10800000">
            <a:off x="3287182" y="3710025"/>
            <a:ext cx="555535" cy="0"/>
          </a:xfrm>
          <a:prstGeom prst="line">
            <a:avLst/>
          </a:prstGeom>
          <a:ln w="47625" cap="rnd">
            <a:solidFill>
              <a:srgbClr val="000000"/>
            </a:solidFill>
            <a:prstDash val="solid"/>
            <a:headEnd type="none" w="sm" len="sm"/>
            <a:tailEnd type="arrow" w="med" len="sm"/>
          </a:ln>
        </p:spPr>
      </p:sp>
      <p:grpSp>
        <p:nvGrpSpPr>
          <p:cNvPr id="10" name="Group 10"/>
          <p:cNvGrpSpPr/>
          <p:nvPr/>
        </p:nvGrpSpPr>
        <p:grpSpPr>
          <a:xfrm>
            <a:off x="4541027" y="3306942"/>
            <a:ext cx="3023399" cy="806166"/>
            <a:chOff x="0" y="0"/>
            <a:chExt cx="3497096" cy="932473"/>
          </a:xfrm>
        </p:grpSpPr>
        <p:sp>
          <p:nvSpPr>
            <p:cNvPr id="11" name="Freeform 11"/>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grpSp>
        <p:nvGrpSpPr>
          <p:cNvPr id="12" name="Group 12"/>
          <p:cNvGrpSpPr/>
          <p:nvPr/>
        </p:nvGrpSpPr>
        <p:grpSpPr>
          <a:xfrm>
            <a:off x="159527" y="3306942"/>
            <a:ext cx="3023399" cy="806166"/>
            <a:chOff x="0" y="0"/>
            <a:chExt cx="3497096" cy="932473"/>
          </a:xfrm>
        </p:grpSpPr>
        <p:sp>
          <p:nvSpPr>
            <p:cNvPr id="13" name="Freeform 13"/>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14" name="TextBox 14"/>
          <p:cNvSpPr txBox="1"/>
          <p:nvPr/>
        </p:nvSpPr>
        <p:spPr>
          <a:xfrm>
            <a:off x="374487" y="3406495"/>
            <a:ext cx="2593479" cy="559435"/>
          </a:xfrm>
          <a:prstGeom prst="rect">
            <a:avLst/>
          </a:prstGeom>
        </p:spPr>
        <p:txBody>
          <a:bodyPr lIns="0" tIns="0" rIns="0" bIns="0" rtlCol="0" anchor="t">
            <a:spAutoFit/>
          </a:bodyPr>
          <a:lstStyle/>
          <a:p>
            <a:pPr algn="ctr">
              <a:lnSpc>
                <a:spcPts val="2239"/>
              </a:lnSpc>
              <a:spcBef>
                <a:spcPct val="0"/>
              </a:spcBef>
            </a:pPr>
            <a:r>
              <a:rPr lang="en-US" sz="1599" spc="31">
                <a:solidFill>
                  <a:srgbClr val="FFFFFF"/>
                </a:solidFill>
                <a:latin typeface="Roboto"/>
              </a:rPr>
              <a:t>Скорая помощь и доставка медикаментов </a:t>
            </a:r>
          </a:p>
        </p:txBody>
      </p:sp>
      <p:sp>
        <p:nvSpPr>
          <p:cNvPr id="15" name="TextBox 15"/>
          <p:cNvSpPr txBox="1"/>
          <p:nvPr/>
        </p:nvSpPr>
        <p:spPr>
          <a:xfrm>
            <a:off x="4766405" y="3544608"/>
            <a:ext cx="2572643" cy="283210"/>
          </a:xfrm>
          <a:prstGeom prst="rect">
            <a:avLst/>
          </a:prstGeom>
        </p:spPr>
        <p:txBody>
          <a:bodyPr lIns="0" tIns="0" rIns="0" bIns="0" rtlCol="0" anchor="t">
            <a:spAutoFit/>
          </a:bodyPr>
          <a:lstStyle/>
          <a:p>
            <a:pPr algn="ctr">
              <a:lnSpc>
                <a:spcPts val="2239"/>
              </a:lnSpc>
              <a:spcBef>
                <a:spcPct val="0"/>
              </a:spcBef>
            </a:pPr>
            <a:r>
              <a:rPr lang="en-US" sz="1599" spc="31">
                <a:solidFill>
                  <a:srgbClr val="FFFFFF"/>
                </a:solidFill>
                <a:latin typeface="Roboto"/>
              </a:rPr>
              <a:t>Охрана и патрулирование</a:t>
            </a:r>
          </a:p>
        </p:txBody>
      </p:sp>
      <p:grpSp>
        <p:nvGrpSpPr>
          <p:cNvPr id="16" name="Group 16"/>
          <p:cNvGrpSpPr/>
          <p:nvPr/>
        </p:nvGrpSpPr>
        <p:grpSpPr>
          <a:xfrm>
            <a:off x="4541027" y="4611135"/>
            <a:ext cx="3023399" cy="806166"/>
            <a:chOff x="0" y="0"/>
            <a:chExt cx="3497096" cy="932473"/>
          </a:xfrm>
        </p:grpSpPr>
        <p:sp>
          <p:nvSpPr>
            <p:cNvPr id="17" name="Freeform 17"/>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18" name="TextBox 18"/>
          <p:cNvSpPr txBox="1"/>
          <p:nvPr/>
        </p:nvSpPr>
        <p:spPr>
          <a:xfrm>
            <a:off x="5303302" y="4848800"/>
            <a:ext cx="1498848" cy="55943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Строительство</a:t>
            </a:r>
          </a:p>
          <a:p>
            <a:pPr algn="ctr">
              <a:lnSpc>
                <a:spcPts val="2239"/>
              </a:lnSpc>
              <a:spcBef>
                <a:spcPct val="0"/>
              </a:spcBef>
            </a:pPr>
            <a:endParaRPr lang="en-US" sz="1599" spc="31">
              <a:solidFill>
                <a:srgbClr val="FFFFFF"/>
              </a:solidFill>
              <a:latin typeface="Roboto"/>
            </a:endParaRPr>
          </a:p>
        </p:txBody>
      </p:sp>
      <p:grpSp>
        <p:nvGrpSpPr>
          <p:cNvPr id="19" name="Group 19"/>
          <p:cNvGrpSpPr/>
          <p:nvPr/>
        </p:nvGrpSpPr>
        <p:grpSpPr>
          <a:xfrm>
            <a:off x="4541027" y="5827883"/>
            <a:ext cx="3023399" cy="806166"/>
            <a:chOff x="0" y="0"/>
            <a:chExt cx="3497096" cy="932473"/>
          </a:xfrm>
        </p:grpSpPr>
        <p:sp>
          <p:nvSpPr>
            <p:cNvPr id="20" name="Freeform 20"/>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21" name="TextBox 21"/>
          <p:cNvSpPr txBox="1"/>
          <p:nvPr/>
        </p:nvSpPr>
        <p:spPr>
          <a:xfrm>
            <a:off x="4656655" y="5933664"/>
            <a:ext cx="2682392" cy="835660"/>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Мониторинг состояния дорог и зданий</a:t>
            </a:r>
          </a:p>
          <a:p>
            <a:pPr algn="ctr">
              <a:lnSpc>
                <a:spcPts val="2239"/>
              </a:lnSpc>
              <a:spcBef>
                <a:spcPct val="0"/>
              </a:spcBef>
            </a:pPr>
            <a:endParaRPr lang="en-US" sz="1599" spc="31">
              <a:solidFill>
                <a:srgbClr val="FFFFFF"/>
              </a:solidFill>
              <a:latin typeface="Roboto"/>
            </a:endParaRPr>
          </a:p>
        </p:txBody>
      </p:sp>
      <p:grpSp>
        <p:nvGrpSpPr>
          <p:cNvPr id="22" name="Group 22"/>
          <p:cNvGrpSpPr/>
          <p:nvPr/>
        </p:nvGrpSpPr>
        <p:grpSpPr>
          <a:xfrm>
            <a:off x="4541027" y="7175558"/>
            <a:ext cx="3023399" cy="806166"/>
            <a:chOff x="0" y="0"/>
            <a:chExt cx="3497096" cy="932473"/>
          </a:xfrm>
        </p:grpSpPr>
        <p:sp>
          <p:nvSpPr>
            <p:cNvPr id="23" name="Freeform 23"/>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24" name="TextBox 24"/>
          <p:cNvSpPr txBox="1"/>
          <p:nvPr/>
        </p:nvSpPr>
        <p:spPr>
          <a:xfrm>
            <a:off x="5018892" y="7413223"/>
            <a:ext cx="2067669" cy="55943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Фото и видеосъемка</a:t>
            </a:r>
          </a:p>
          <a:p>
            <a:pPr algn="ctr">
              <a:lnSpc>
                <a:spcPts val="2239"/>
              </a:lnSpc>
              <a:spcBef>
                <a:spcPct val="0"/>
              </a:spcBef>
            </a:pPr>
            <a:endParaRPr lang="en-US" sz="1599" spc="31">
              <a:solidFill>
                <a:srgbClr val="FFFFFF"/>
              </a:solidFill>
              <a:latin typeface="Roboto"/>
            </a:endParaRPr>
          </a:p>
        </p:txBody>
      </p:sp>
      <p:sp>
        <p:nvSpPr>
          <p:cNvPr id="25" name="AutoShape 25"/>
          <p:cNvSpPr/>
          <p:nvPr/>
        </p:nvSpPr>
        <p:spPr>
          <a:xfrm>
            <a:off x="3842717" y="4990405"/>
            <a:ext cx="555535" cy="0"/>
          </a:xfrm>
          <a:prstGeom prst="line">
            <a:avLst/>
          </a:prstGeom>
          <a:ln w="47625" cap="rnd">
            <a:solidFill>
              <a:srgbClr val="000000"/>
            </a:solidFill>
            <a:prstDash val="solid"/>
            <a:headEnd type="none" w="sm" len="sm"/>
            <a:tailEnd type="arrow" w="med" len="sm"/>
          </a:ln>
        </p:spPr>
      </p:sp>
      <p:sp>
        <p:nvSpPr>
          <p:cNvPr id="26" name="AutoShape 26"/>
          <p:cNvSpPr/>
          <p:nvPr/>
        </p:nvSpPr>
        <p:spPr>
          <a:xfrm>
            <a:off x="3866530" y="6207153"/>
            <a:ext cx="555535" cy="0"/>
          </a:xfrm>
          <a:prstGeom prst="line">
            <a:avLst/>
          </a:prstGeom>
          <a:ln w="47625" cap="rnd">
            <a:solidFill>
              <a:srgbClr val="000000"/>
            </a:solidFill>
            <a:prstDash val="solid"/>
            <a:headEnd type="none" w="sm" len="sm"/>
            <a:tailEnd type="arrow" w="med" len="sm"/>
          </a:ln>
        </p:spPr>
      </p:sp>
      <p:sp>
        <p:nvSpPr>
          <p:cNvPr id="27" name="AutoShape 27"/>
          <p:cNvSpPr/>
          <p:nvPr/>
        </p:nvSpPr>
        <p:spPr>
          <a:xfrm>
            <a:off x="3866530" y="7578640"/>
            <a:ext cx="555535" cy="0"/>
          </a:xfrm>
          <a:prstGeom prst="line">
            <a:avLst/>
          </a:prstGeom>
          <a:ln w="47625" cap="rnd">
            <a:solidFill>
              <a:srgbClr val="000000"/>
            </a:solidFill>
            <a:prstDash val="solid"/>
            <a:headEnd type="none" w="sm" len="sm"/>
            <a:tailEnd type="arrow" w="med" len="sm"/>
          </a:ln>
        </p:spPr>
      </p:sp>
      <p:grpSp>
        <p:nvGrpSpPr>
          <p:cNvPr id="28" name="Group 28"/>
          <p:cNvGrpSpPr/>
          <p:nvPr/>
        </p:nvGrpSpPr>
        <p:grpSpPr>
          <a:xfrm>
            <a:off x="159527" y="4634947"/>
            <a:ext cx="3023399" cy="806166"/>
            <a:chOff x="0" y="0"/>
            <a:chExt cx="3497096" cy="932473"/>
          </a:xfrm>
        </p:grpSpPr>
        <p:sp>
          <p:nvSpPr>
            <p:cNvPr id="29" name="Freeform 29"/>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30" name="TextBox 30"/>
          <p:cNvSpPr txBox="1"/>
          <p:nvPr/>
        </p:nvSpPr>
        <p:spPr>
          <a:xfrm>
            <a:off x="498312" y="4872612"/>
            <a:ext cx="2345829" cy="835660"/>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Доставка грузов и еды </a:t>
            </a:r>
          </a:p>
          <a:p>
            <a:pPr algn="ctr">
              <a:lnSpc>
                <a:spcPts val="2239"/>
              </a:lnSpc>
            </a:pPr>
            <a:endParaRPr lang="en-US" sz="1599" spc="31">
              <a:solidFill>
                <a:srgbClr val="FFFFFF"/>
              </a:solidFill>
              <a:latin typeface="Roboto"/>
            </a:endParaRPr>
          </a:p>
          <a:p>
            <a:pPr algn="ctr">
              <a:lnSpc>
                <a:spcPts val="2239"/>
              </a:lnSpc>
              <a:spcBef>
                <a:spcPct val="0"/>
              </a:spcBef>
            </a:pPr>
            <a:endParaRPr lang="en-US" sz="1599" spc="31">
              <a:solidFill>
                <a:srgbClr val="FFFFFF"/>
              </a:solidFill>
              <a:latin typeface="Roboto"/>
            </a:endParaRPr>
          </a:p>
        </p:txBody>
      </p:sp>
      <p:grpSp>
        <p:nvGrpSpPr>
          <p:cNvPr id="31" name="Group 31"/>
          <p:cNvGrpSpPr/>
          <p:nvPr/>
        </p:nvGrpSpPr>
        <p:grpSpPr>
          <a:xfrm>
            <a:off x="159527" y="5851695"/>
            <a:ext cx="3023399" cy="806166"/>
            <a:chOff x="0" y="0"/>
            <a:chExt cx="3497096" cy="932473"/>
          </a:xfrm>
        </p:grpSpPr>
        <p:sp>
          <p:nvSpPr>
            <p:cNvPr id="32" name="Freeform 32"/>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33" name="TextBox 33"/>
          <p:cNvSpPr txBox="1"/>
          <p:nvPr/>
        </p:nvSpPr>
        <p:spPr>
          <a:xfrm>
            <a:off x="1239625" y="6089361"/>
            <a:ext cx="863203" cy="55943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Реклама</a:t>
            </a:r>
          </a:p>
          <a:p>
            <a:pPr algn="ctr">
              <a:lnSpc>
                <a:spcPts val="2239"/>
              </a:lnSpc>
              <a:spcBef>
                <a:spcPct val="0"/>
              </a:spcBef>
            </a:pPr>
            <a:endParaRPr lang="en-US" sz="1599" spc="31">
              <a:solidFill>
                <a:srgbClr val="FFFFFF"/>
              </a:solidFill>
              <a:latin typeface="Roboto"/>
            </a:endParaRPr>
          </a:p>
        </p:txBody>
      </p:sp>
      <p:grpSp>
        <p:nvGrpSpPr>
          <p:cNvPr id="34" name="Group 34"/>
          <p:cNvGrpSpPr/>
          <p:nvPr/>
        </p:nvGrpSpPr>
        <p:grpSpPr>
          <a:xfrm>
            <a:off x="159527" y="7175558"/>
            <a:ext cx="3023399" cy="806166"/>
            <a:chOff x="0" y="0"/>
            <a:chExt cx="3497096" cy="932473"/>
          </a:xfrm>
        </p:grpSpPr>
        <p:sp>
          <p:nvSpPr>
            <p:cNvPr id="35" name="Freeform 35"/>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36" name="TextBox 36"/>
          <p:cNvSpPr txBox="1"/>
          <p:nvPr/>
        </p:nvSpPr>
        <p:spPr>
          <a:xfrm>
            <a:off x="289804" y="7413223"/>
            <a:ext cx="2762845" cy="55943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Экологический мониторинг</a:t>
            </a:r>
          </a:p>
          <a:p>
            <a:pPr algn="ctr">
              <a:lnSpc>
                <a:spcPts val="2239"/>
              </a:lnSpc>
              <a:spcBef>
                <a:spcPct val="0"/>
              </a:spcBef>
            </a:pPr>
            <a:endParaRPr lang="en-US" sz="1599" spc="31">
              <a:solidFill>
                <a:srgbClr val="FFFFFF"/>
              </a:solidFill>
              <a:latin typeface="Roboto"/>
            </a:endParaRPr>
          </a:p>
        </p:txBody>
      </p:sp>
      <p:sp>
        <p:nvSpPr>
          <p:cNvPr id="37" name="AutoShape 37"/>
          <p:cNvSpPr/>
          <p:nvPr/>
        </p:nvSpPr>
        <p:spPr>
          <a:xfrm rot="-10800000">
            <a:off x="3263370" y="4990405"/>
            <a:ext cx="555535" cy="0"/>
          </a:xfrm>
          <a:prstGeom prst="line">
            <a:avLst/>
          </a:prstGeom>
          <a:ln w="47625" cap="rnd">
            <a:solidFill>
              <a:srgbClr val="000000"/>
            </a:solidFill>
            <a:prstDash val="solid"/>
            <a:headEnd type="none" w="sm" len="sm"/>
            <a:tailEnd type="arrow" w="med" len="sm"/>
          </a:ln>
        </p:spPr>
      </p:sp>
      <p:sp>
        <p:nvSpPr>
          <p:cNvPr id="38" name="AutoShape 38"/>
          <p:cNvSpPr/>
          <p:nvPr/>
        </p:nvSpPr>
        <p:spPr>
          <a:xfrm rot="-10800000">
            <a:off x="3287182" y="6207153"/>
            <a:ext cx="555535" cy="0"/>
          </a:xfrm>
          <a:prstGeom prst="line">
            <a:avLst/>
          </a:prstGeom>
          <a:ln w="47625" cap="rnd">
            <a:solidFill>
              <a:srgbClr val="000000"/>
            </a:solidFill>
            <a:prstDash val="solid"/>
            <a:headEnd type="none" w="sm" len="sm"/>
            <a:tailEnd type="arrow" w="med" len="sm"/>
          </a:ln>
        </p:spPr>
      </p:sp>
      <p:sp>
        <p:nvSpPr>
          <p:cNvPr id="39" name="AutoShape 39"/>
          <p:cNvSpPr/>
          <p:nvPr/>
        </p:nvSpPr>
        <p:spPr>
          <a:xfrm rot="-10800000">
            <a:off x="3263370" y="7578640"/>
            <a:ext cx="555535" cy="0"/>
          </a:xfrm>
          <a:prstGeom prst="line">
            <a:avLst/>
          </a:prstGeom>
          <a:ln w="47625" cap="rnd">
            <a:solidFill>
              <a:srgbClr val="000000"/>
            </a:solidFill>
            <a:prstDash val="solid"/>
            <a:headEnd type="none" w="sm" len="sm"/>
            <a:tailEnd type="arrow" w="med" len="sm"/>
          </a:ln>
        </p:spPr>
      </p:sp>
      <p:sp>
        <p:nvSpPr>
          <p:cNvPr id="40" name="AutoShape 40"/>
          <p:cNvSpPr/>
          <p:nvPr/>
        </p:nvSpPr>
        <p:spPr>
          <a:xfrm rot="-5400000">
            <a:off x="10761540" y="5804070"/>
            <a:ext cx="6024675" cy="0"/>
          </a:xfrm>
          <a:prstGeom prst="line">
            <a:avLst/>
          </a:prstGeom>
          <a:ln w="47625" cap="rnd">
            <a:solidFill>
              <a:srgbClr val="000000"/>
            </a:solidFill>
            <a:prstDash val="solid"/>
            <a:headEnd type="diamond" w="lg" len="lg"/>
            <a:tailEnd type="diamond" w="lg" len="lg"/>
          </a:ln>
        </p:spPr>
      </p:sp>
      <p:sp>
        <p:nvSpPr>
          <p:cNvPr id="41" name="AutoShape 41"/>
          <p:cNvSpPr/>
          <p:nvPr/>
        </p:nvSpPr>
        <p:spPr>
          <a:xfrm>
            <a:off x="13750065" y="3700960"/>
            <a:ext cx="555535" cy="0"/>
          </a:xfrm>
          <a:prstGeom prst="line">
            <a:avLst/>
          </a:prstGeom>
          <a:ln w="47625" cap="rnd">
            <a:solidFill>
              <a:srgbClr val="000000"/>
            </a:solidFill>
            <a:prstDash val="solid"/>
            <a:headEnd type="none" w="sm" len="sm"/>
            <a:tailEnd type="arrow" w="med" len="sm"/>
          </a:ln>
        </p:spPr>
      </p:sp>
      <p:grpSp>
        <p:nvGrpSpPr>
          <p:cNvPr id="42" name="Group 42"/>
          <p:cNvGrpSpPr/>
          <p:nvPr/>
        </p:nvGrpSpPr>
        <p:grpSpPr>
          <a:xfrm>
            <a:off x="14448374" y="3297877"/>
            <a:ext cx="3023399" cy="806166"/>
            <a:chOff x="0" y="0"/>
            <a:chExt cx="3497096" cy="932473"/>
          </a:xfrm>
        </p:grpSpPr>
        <p:sp>
          <p:nvSpPr>
            <p:cNvPr id="43" name="Freeform 43"/>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44" name="TextBox 44"/>
          <p:cNvSpPr txBox="1"/>
          <p:nvPr/>
        </p:nvSpPr>
        <p:spPr>
          <a:xfrm>
            <a:off x="14560941" y="3535542"/>
            <a:ext cx="2798266" cy="55943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Экстренная связь, интернет</a:t>
            </a:r>
          </a:p>
          <a:p>
            <a:pPr algn="ctr">
              <a:lnSpc>
                <a:spcPts val="2239"/>
              </a:lnSpc>
              <a:spcBef>
                <a:spcPct val="0"/>
              </a:spcBef>
            </a:pPr>
            <a:endParaRPr lang="en-US" sz="1599" spc="31">
              <a:solidFill>
                <a:srgbClr val="FFFFFF"/>
              </a:solidFill>
              <a:latin typeface="Roboto"/>
            </a:endParaRPr>
          </a:p>
        </p:txBody>
      </p:sp>
      <p:grpSp>
        <p:nvGrpSpPr>
          <p:cNvPr id="45" name="Group 45"/>
          <p:cNvGrpSpPr/>
          <p:nvPr/>
        </p:nvGrpSpPr>
        <p:grpSpPr>
          <a:xfrm>
            <a:off x="14448374" y="4514146"/>
            <a:ext cx="3023399" cy="1040627"/>
            <a:chOff x="0" y="0"/>
            <a:chExt cx="3497096" cy="1203669"/>
          </a:xfrm>
        </p:grpSpPr>
        <p:sp>
          <p:nvSpPr>
            <p:cNvPr id="46" name="Freeform 46"/>
            <p:cNvSpPr/>
            <p:nvPr/>
          </p:nvSpPr>
          <p:spPr>
            <a:xfrm>
              <a:off x="0" y="0"/>
              <a:ext cx="3497096" cy="1203669"/>
            </a:xfrm>
            <a:custGeom>
              <a:avLst/>
              <a:gdLst/>
              <a:ahLst/>
              <a:cxnLst/>
              <a:rect l="l" t="t" r="r" b="b"/>
              <a:pathLst>
                <a:path w="3497096" h="1203669">
                  <a:moveTo>
                    <a:pt x="3372636" y="1203669"/>
                  </a:moveTo>
                  <a:lnTo>
                    <a:pt x="124460" y="1203669"/>
                  </a:lnTo>
                  <a:cubicBezTo>
                    <a:pt x="55880" y="1203669"/>
                    <a:pt x="0" y="1147789"/>
                    <a:pt x="0" y="1079209"/>
                  </a:cubicBezTo>
                  <a:lnTo>
                    <a:pt x="0" y="124460"/>
                  </a:lnTo>
                  <a:cubicBezTo>
                    <a:pt x="0" y="55880"/>
                    <a:pt x="55880" y="0"/>
                    <a:pt x="124460" y="0"/>
                  </a:cubicBezTo>
                  <a:lnTo>
                    <a:pt x="3372636" y="0"/>
                  </a:lnTo>
                  <a:cubicBezTo>
                    <a:pt x="3441216" y="0"/>
                    <a:pt x="3497096" y="55880"/>
                    <a:pt x="3497096" y="124460"/>
                  </a:cubicBezTo>
                  <a:lnTo>
                    <a:pt x="3497096" y="1079209"/>
                  </a:lnTo>
                  <a:cubicBezTo>
                    <a:pt x="3497096" y="1147789"/>
                    <a:pt x="3441216" y="1203669"/>
                    <a:pt x="3372636" y="1203669"/>
                  </a:cubicBezTo>
                  <a:close/>
                </a:path>
              </a:pathLst>
            </a:custGeom>
            <a:solidFill>
              <a:srgbClr val="1754F1"/>
            </a:solidFill>
          </p:spPr>
        </p:sp>
      </p:grpSp>
      <p:sp>
        <p:nvSpPr>
          <p:cNvPr id="47" name="TextBox 47"/>
          <p:cNvSpPr txBox="1"/>
          <p:nvPr/>
        </p:nvSpPr>
        <p:spPr>
          <a:xfrm>
            <a:off x="14749909" y="4584113"/>
            <a:ext cx="2509391" cy="1388110"/>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Журналистика, репортажи с места событий</a:t>
            </a:r>
          </a:p>
          <a:p>
            <a:pPr algn="ctr">
              <a:lnSpc>
                <a:spcPts val="2239"/>
              </a:lnSpc>
            </a:pPr>
            <a:endParaRPr lang="en-US" sz="1599" spc="31">
              <a:solidFill>
                <a:srgbClr val="FFFFFF"/>
              </a:solidFill>
              <a:latin typeface="Roboto"/>
            </a:endParaRPr>
          </a:p>
          <a:p>
            <a:pPr algn="ctr">
              <a:lnSpc>
                <a:spcPts val="2239"/>
              </a:lnSpc>
              <a:spcBef>
                <a:spcPct val="0"/>
              </a:spcBef>
            </a:pPr>
            <a:endParaRPr lang="en-US" sz="1599" spc="31">
              <a:solidFill>
                <a:srgbClr val="FFFFFF"/>
              </a:solidFill>
              <a:latin typeface="Roboto"/>
            </a:endParaRPr>
          </a:p>
        </p:txBody>
      </p:sp>
      <p:grpSp>
        <p:nvGrpSpPr>
          <p:cNvPr id="48" name="Group 48"/>
          <p:cNvGrpSpPr/>
          <p:nvPr/>
        </p:nvGrpSpPr>
        <p:grpSpPr>
          <a:xfrm>
            <a:off x="14448374" y="5818818"/>
            <a:ext cx="3023399" cy="806166"/>
            <a:chOff x="0" y="0"/>
            <a:chExt cx="3497096" cy="932473"/>
          </a:xfrm>
        </p:grpSpPr>
        <p:sp>
          <p:nvSpPr>
            <p:cNvPr id="49" name="Freeform 49"/>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50" name="TextBox 50"/>
          <p:cNvSpPr txBox="1"/>
          <p:nvPr/>
        </p:nvSpPr>
        <p:spPr>
          <a:xfrm>
            <a:off x="14576908" y="6056483"/>
            <a:ext cx="2682392" cy="283210"/>
          </a:xfrm>
          <a:prstGeom prst="rect">
            <a:avLst/>
          </a:prstGeom>
        </p:spPr>
        <p:txBody>
          <a:bodyPr lIns="0" tIns="0" rIns="0" bIns="0" rtlCol="0" anchor="t">
            <a:spAutoFit/>
          </a:bodyPr>
          <a:lstStyle/>
          <a:p>
            <a:pPr algn="ctr">
              <a:lnSpc>
                <a:spcPts val="2239"/>
              </a:lnSpc>
              <a:spcBef>
                <a:spcPct val="0"/>
              </a:spcBef>
            </a:pPr>
            <a:r>
              <a:rPr lang="en-US" sz="1599" spc="31">
                <a:solidFill>
                  <a:srgbClr val="FFFFFF"/>
                </a:solidFill>
                <a:latin typeface="Roboto"/>
              </a:rPr>
              <a:t>БПЛА в МЧС</a:t>
            </a:r>
          </a:p>
        </p:txBody>
      </p:sp>
      <p:grpSp>
        <p:nvGrpSpPr>
          <p:cNvPr id="51" name="Group 51"/>
          <p:cNvGrpSpPr/>
          <p:nvPr/>
        </p:nvGrpSpPr>
        <p:grpSpPr>
          <a:xfrm>
            <a:off x="14448374" y="7166492"/>
            <a:ext cx="3023399" cy="806166"/>
            <a:chOff x="0" y="0"/>
            <a:chExt cx="3497096" cy="932473"/>
          </a:xfrm>
        </p:grpSpPr>
        <p:sp>
          <p:nvSpPr>
            <p:cNvPr id="52" name="Freeform 52"/>
            <p:cNvSpPr/>
            <p:nvPr/>
          </p:nvSpPr>
          <p:spPr>
            <a:xfrm>
              <a:off x="0" y="0"/>
              <a:ext cx="3497096" cy="932473"/>
            </a:xfrm>
            <a:custGeom>
              <a:avLst/>
              <a:gdLst/>
              <a:ahLst/>
              <a:cxnLst/>
              <a:rect l="l" t="t" r="r" b="b"/>
              <a:pathLst>
                <a:path w="3497096" h="932473">
                  <a:moveTo>
                    <a:pt x="3372636" y="932473"/>
                  </a:moveTo>
                  <a:lnTo>
                    <a:pt x="124460" y="932473"/>
                  </a:lnTo>
                  <a:cubicBezTo>
                    <a:pt x="55880" y="932473"/>
                    <a:pt x="0" y="876593"/>
                    <a:pt x="0" y="808013"/>
                  </a:cubicBezTo>
                  <a:lnTo>
                    <a:pt x="0" y="124460"/>
                  </a:lnTo>
                  <a:cubicBezTo>
                    <a:pt x="0" y="55880"/>
                    <a:pt x="55880" y="0"/>
                    <a:pt x="124460" y="0"/>
                  </a:cubicBezTo>
                  <a:lnTo>
                    <a:pt x="3372636" y="0"/>
                  </a:lnTo>
                  <a:cubicBezTo>
                    <a:pt x="3441216" y="0"/>
                    <a:pt x="3497096" y="55880"/>
                    <a:pt x="3497096" y="124460"/>
                  </a:cubicBezTo>
                  <a:lnTo>
                    <a:pt x="3497096" y="808013"/>
                  </a:lnTo>
                  <a:cubicBezTo>
                    <a:pt x="3497096" y="876593"/>
                    <a:pt x="3441216" y="932473"/>
                    <a:pt x="3372636" y="932473"/>
                  </a:cubicBezTo>
                  <a:close/>
                </a:path>
              </a:pathLst>
            </a:custGeom>
            <a:solidFill>
              <a:srgbClr val="1754F1"/>
            </a:solidFill>
          </p:spPr>
        </p:sp>
      </p:grpSp>
      <p:sp>
        <p:nvSpPr>
          <p:cNvPr id="53" name="TextBox 53"/>
          <p:cNvSpPr txBox="1"/>
          <p:nvPr/>
        </p:nvSpPr>
        <p:spPr>
          <a:xfrm>
            <a:off x="14749909" y="7272273"/>
            <a:ext cx="2509391" cy="1111885"/>
          </a:xfrm>
          <a:prstGeom prst="rect">
            <a:avLst/>
          </a:prstGeom>
        </p:spPr>
        <p:txBody>
          <a:bodyPr lIns="0" tIns="0" rIns="0" bIns="0" rtlCol="0" anchor="t">
            <a:spAutoFit/>
          </a:bodyPr>
          <a:lstStyle/>
          <a:p>
            <a:pPr algn="ctr">
              <a:lnSpc>
                <a:spcPts val="2239"/>
              </a:lnSpc>
            </a:pPr>
            <a:r>
              <a:rPr lang="en-US" sz="1599" spc="31">
                <a:solidFill>
                  <a:srgbClr val="FFFFFF"/>
                </a:solidFill>
                <a:latin typeface="Roboto"/>
              </a:rPr>
              <a:t>Инспектирование высотных объектов</a:t>
            </a:r>
          </a:p>
          <a:p>
            <a:pPr algn="ctr">
              <a:lnSpc>
                <a:spcPts val="2239"/>
              </a:lnSpc>
            </a:pPr>
            <a:endParaRPr lang="en-US" sz="1599" spc="31">
              <a:solidFill>
                <a:srgbClr val="FFFFFF"/>
              </a:solidFill>
              <a:latin typeface="Roboto"/>
            </a:endParaRPr>
          </a:p>
          <a:p>
            <a:pPr algn="ctr">
              <a:lnSpc>
                <a:spcPts val="2239"/>
              </a:lnSpc>
              <a:spcBef>
                <a:spcPct val="0"/>
              </a:spcBef>
            </a:pPr>
            <a:endParaRPr lang="en-US" sz="1599" spc="31">
              <a:solidFill>
                <a:srgbClr val="FFFFFF"/>
              </a:solidFill>
              <a:latin typeface="Roboto"/>
            </a:endParaRPr>
          </a:p>
        </p:txBody>
      </p:sp>
      <p:sp>
        <p:nvSpPr>
          <p:cNvPr id="54" name="AutoShape 54"/>
          <p:cNvSpPr/>
          <p:nvPr/>
        </p:nvSpPr>
        <p:spPr>
          <a:xfrm>
            <a:off x="13750065" y="4981340"/>
            <a:ext cx="555535" cy="0"/>
          </a:xfrm>
          <a:prstGeom prst="line">
            <a:avLst/>
          </a:prstGeom>
          <a:ln w="47625" cap="rnd">
            <a:solidFill>
              <a:srgbClr val="000000"/>
            </a:solidFill>
            <a:prstDash val="solid"/>
            <a:headEnd type="none" w="sm" len="sm"/>
            <a:tailEnd type="arrow" w="med" len="sm"/>
          </a:ln>
        </p:spPr>
      </p:sp>
      <p:sp>
        <p:nvSpPr>
          <p:cNvPr id="55" name="AutoShape 55"/>
          <p:cNvSpPr/>
          <p:nvPr/>
        </p:nvSpPr>
        <p:spPr>
          <a:xfrm>
            <a:off x="13773878" y="6198088"/>
            <a:ext cx="555535" cy="0"/>
          </a:xfrm>
          <a:prstGeom prst="line">
            <a:avLst/>
          </a:prstGeom>
          <a:ln w="47625" cap="rnd">
            <a:solidFill>
              <a:srgbClr val="000000"/>
            </a:solidFill>
            <a:prstDash val="solid"/>
            <a:headEnd type="none" w="sm" len="sm"/>
            <a:tailEnd type="arrow" w="med" len="sm"/>
          </a:ln>
        </p:spPr>
      </p:sp>
      <p:sp>
        <p:nvSpPr>
          <p:cNvPr id="56" name="AutoShape 56"/>
          <p:cNvSpPr/>
          <p:nvPr/>
        </p:nvSpPr>
        <p:spPr>
          <a:xfrm>
            <a:off x="13773878" y="7569575"/>
            <a:ext cx="555535" cy="0"/>
          </a:xfrm>
          <a:prstGeom prst="line">
            <a:avLst/>
          </a:prstGeom>
          <a:ln w="47625" cap="rnd">
            <a:solidFill>
              <a:srgbClr val="000000"/>
            </a:solidFill>
            <a:prstDash val="solid"/>
            <a:headEnd type="none" w="sm" len="sm"/>
            <a:tailEnd type="arrow" w="med" len="sm"/>
          </a:ln>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063" t="9" b="10008"/>
          <a:stretch>
            <a:fillRect/>
          </a:stretch>
        </p:blipFill>
        <p:spPr>
          <a:xfrm>
            <a:off x="0" y="1933671"/>
            <a:ext cx="8844483" cy="6419657"/>
          </a:xfrm>
          <a:prstGeom prst="rect">
            <a:avLst/>
          </a:prstGeom>
        </p:spPr>
      </p:pic>
      <p:sp>
        <p:nvSpPr>
          <p:cNvPr id="3" name="TextBox 3"/>
          <p:cNvSpPr txBox="1"/>
          <p:nvPr/>
        </p:nvSpPr>
        <p:spPr>
          <a:xfrm>
            <a:off x="2582833" y="136379"/>
            <a:ext cx="12946487" cy="1449070"/>
          </a:xfrm>
          <a:prstGeom prst="rect">
            <a:avLst/>
          </a:prstGeom>
        </p:spPr>
        <p:txBody>
          <a:bodyPr lIns="0" tIns="0" rIns="0" bIns="0" rtlCol="0" anchor="t">
            <a:spAutoFit/>
          </a:bodyPr>
          <a:lstStyle/>
          <a:p>
            <a:pPr algn="ctr">
              <a:lnSpc>
                <a:spcPts val="11570"/>
              </a:lnSpc>
            </a:pPr>
            <a:r>
              <a:rPr lang="en-US" sz="8900">
                <a:solidFill>
                  <a:srgbClr val="1754F1"/>
                </a:solidFill>
                <a:latin typeface="Roboto Bold"/>
              </a:rPr>
              <a:t>БПЛА– скорая помощь</a:t>
            </a:r>
          </a:p>
        </p:txBody>
      </p:sp>
      <p:sp>
        <p:nvSpPr>
          <p:cNvPr id="4" name="TextBox 4"/>
          <p:cNvSpPr txBox="1"/>
          <p:nvPr/>
        </p:nvSpPr>
        <p:spPr>
          <a:xfrm>
            <a:off x="9753160" y="3922744"/>
            <a:ext cx="7310816" cy="3519806"/>
          </a:xfrm>
          <a:prstGeom prst="rect">
            <a:avLst/>
          </a:prstGeom>
        </p:spPr>
        <p:txBody>
          <a:bodyPr lIns="0" tIns="0" rIns="0" bIns="0" rtlCol="0" anchor="t">
            <a:spAutoFit/>
          </a:bodyPr>
          <a:lstStyle/>
          <a:p>
            <a:pPr algn="ctr">
              <a:lnSpc>
                <a:spcPts val="3499"/>
              </a:lnSpc>
              <a:spcBef>
                <a:spcPct val="0"/>
              </a:spcBef>
            </a:pPr>
            <a:r>
              <a:rPr lang="en-US" sz="2499" spc="49">
                <a:solidFill>
                  <a:srgbClr val="000000"/>
                </a:solidFill>
                <a:latin typeface="Roboto"/>
              </a:rPr>
              <a:t>В медицине для оказания экстренной помощи пациентам (например приступ бронхиальной астмы или остановка сердца. Доставка дефибриллятора или необходимые лекарственные средства для спасения жизни человека. Доставка запаса крови для экстренного переливания туда, где это требуется.</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2255490" y="2288156"/>
            <a:ext cx="9676648" cy="6448578"/>
          </a:xfrm>
          <a:prstGeom prst="rect">
            <a:avLst/>
          </a:prstGeom>
        </p:spPr>
      </p:pic>
      <p:sp>
        <p:nvSpPr>
          <p:cNvPr id="3" name="TextBox 3"/>
          <p:cNvSpPr txBox="1"/>
          <p:nvPr/>
        </p:nvSpPr>
        <p:spPr>
          <a:xfrm>
            <a:off x="2582833" y="136379"/>
            <a:ext cx="12946487" cy="1449070"/>
          </a:xfrm>
          <a:prstGeom prst="rect">
            <a:avLst/>
          </a:prstGeom>
        </p:spPr>
        <p:txBody>
          <a:bodyPr lIns="0" tIns="0" rIns="0" bIns="0" rtlCol="0" anchor="t">
            <a:spAutoFit/>
          </a:bodyPr>
          <a:lstStyle/>
          <a:p>
            <a:pPr algn="ctr">
              <a:lnSpc>
                <a:spcPts val="11570"/>
              </a:lnSpc>
            </a:pPr>
            <a:r>
              <a:rPr lang="en-US" sz="8900">
                <a:solidFill>
                  <a:srgbClr val="1754F1"/>
                </a:solidFill>
                <a:latin typeface="Roboto Bold"/>
              </a:rPr>
              <a:t>Доставка грузов и еды</a:t>
            </a:r>
          </a:p>
        </p:txBody>
      </p:sp>
      <p:sp>
        <p:nvSpPr>
          <p:cNvPr id="4" name="TextBox 4"/>
          <p:cNvSpPr txBox="1"/>
          <p:nvPr/>
        </p:nvSpPr>
        <p:spPr>
          <a:xfrm>
            <a:off x="8469891" y="4445051"/>
            <a:ext cx="8789409" cy="2508783"/>
          </a:xfrm>
          <a:prstGeom prst="rect">
            <a:avLst/>
          </a:prstGeom>
        </p:spPr>
        <p:txBody>
          <a:bodyPr lIns="0" tIns="0" rIns="0" bIns="0" rtlCol="0" anchor="t">
            <a:spAutoFit/>
          </a:bodyPr>
          <a:lstStyle/>
          <a:p>
            <a:pPr algn="ctr">
              <a:lnSpc>
                <a:spcPts val="3995"/>
              </a:lnSpc>
              <a:spcBef>
                <a:spcPct val="0"/>
              </a:spcBef>
            </a:pPr>
            <a:r>
              <a:rPr lang="en-US" sz="2853" spc="57">
                <a:solidFill>
                  <a:srgbClr val="000000"/>
                </a:solidFill>
                <a:latin typeface="Roboto"/>
              </a:rPr>
              <a:t>C 2014 года дроны стали массово доставлять почту, которая защищена водонепраницаемыми контейнерами, В Сыктыкваре прошло успешное испытание дронов которые доставляют пиццу клиентам и продукты питания</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686360" y="2033334"/>
            <a:ext cx="10592375" cy="7045033"/>
          </a:xfrm>
          <a:prstGeom prst="rect">
            <a:avLst/>
          </a:prstGeom>
        </p:spPr>
      </p:pic>
      <p:sp>
        <p:nvSpPr>
          <p:cNvPr id="3" name="TextBox 3"/>
          <p:cNvSpPr txBox="1"/>
          <p:nvPr/>
        </p:nvSpPr>
        <p:spPr>
          <a:xfrm>
            <a:off x="2582833" y="262744"/>
            <a:ext cx="12946487" cy="1215389"/>
          </a:xfrm>
          <a:prstGeom prst="rect">
            <a:avLst/>
          </a:prstGeom>
        </p:spPr>
        <p:txBody>
          <a:bodyPr lIns="0" tIns="0" rIns="0" bIns="0" rtlCol="0" anchor="t">
            <a:spAutoFit/>
          </a:bodyPr>
          <a:lstStyle/>
          <a:p>
            <a:pPr algn="ctr">
              <a:lnSpc>
                <a:spcPts val="9750"/>
              </a:lnSpc>
            </a:pPr>
            <a:r>
              <a:rPr lang="en-US" sz="7500">
                <a:solidFill>
                  <a:srgbClr val="1754F1"/>
                </a:solidFill>
                <a:latin typeface="Roboto Bold"/>
              </a:rPr>
              <a:t>Реклама, экстренная связь</a:t>
            </a:r>
          </a:p>
        </p:txBody>
      </p:sp>
      <p:sp>
        <p:nvSpPr>
          <p:cNvPr id="4" name="TextBox 4"/>
          <p:cNvSpPr txBox="1"/>
          <p:nvPr/>
        </p:nvSpPr>
        <p:spPr>
          <a:xfrm>
            <a:off x="9144000" y="3663565"/>
            <a:ext cx="8883568" cy="3717895"/>
          </a:xfrm>
          <a:prstGeom prst="rect">
            <a:avLst/>
          </a:prstGeom>
        </p:spPr>
        <p:txBody>
          <a:bodyPr lIns="0" tIns="0" rIns="0" bIns="0" rtlCol="0" anchor="t">
            <a:spAutoFit/>
          </a:bodyPr>
          <a:lstStyle/>
          <a:p>
            <a:pPr algn="ctr">
              <a:lnSpc>
                <a:spcPts val="3711"/>
              </a:lnSpc>
              <a:spcBef>
                <a:spcPct val="0"/>
              </a:spcBef>
            </a:pPr>
            <a:r>
              <a:rPr lang="en-US" sz="2651" spc="53">
                <a:solidFill>
                  <a:srgbClr val="000000"/>
                </a:solidFill>
                <a:latin typeface="Roboto"/>
              </a:rPr>
              <a:t>Беспилотник переносит рекламный баннер, например, во время мероприятий на открытом воздухе. Сети сотовой связи могут использоваться как канал связи с беспилотником, например, для обеспечения доступа БЛА к информации о "географической зоне" (например, запрете полетов БЛА в данной зоне), а также в системах управления воздушным движением.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12" b="7812"/>
          <a:stretch>
            <a:fillRect/>
          </a:stretch>
        </p:blipFill>
        <p:spPr>
          <a:xfrm>
            <a:off x="0" y="0"/>
            <a:ext cx="18288000" cy="10287000"/>
          </a:xfrm>
          <a:prstGeom prst="rect">
            <a:avLst/>
          </a:prstGeom>
        </p:spPr>
      </p:pic>
      <p:sp>
        <p:nvSpPr>
          <p:cNvPr id="3" name="TextBox 3"/>
          <p:cNvSpPr txBox="1"/>
          <p:nvPr/>
        </p:nvSpPr>
        <p:spPr>
          <a:xfrm>
            <a:off x="1731935" y="1279627"/>
            <a:ext cx="11689698" cy="6451303"/>
          </a:xfrm>
          <a:prstGeom prst="rect">
            <a:avLst/>
          </a:prstGeom>
        </p:spPr>
        <p:txBody>
          <a:bodyPr lIns="0" tIns="0" rIns="0" bIns="0" rtlCol="0" anchor="t">
            <a:spAutoFit/>
          </a:bodyPr>
          <a:lstStyle/>
          <a:p>
            <a:pPr>
              <a:lnSpc>
                <a:spcPts val="8480"/>
              </a:lnSpc>
            </a:pPr>
            <a:r>
              <a:rPr lang="en-US" sz="6523">
                <a:solidFill>
                  <a:srgbClr val="FFFFFF"/>
                </a:solidFill>
                <a:latin typeface="Roboto Bold"/>
              </a:rPr>
              <a:t>Квадрокоптеры являются много функциональными устройствами и адаптированы для различных видов учебной деятельности</a:t>
            </a:r>
          </a:p>
        </p:txBody>
      </p:sp>
      <p:sp>
        <p:nvSpPr>
          <p:cNvPr id="4" name="AutoShape 4"/>
          <p:cNvSpPr/>
          <p:nvPr/>
        </p:nvSpPr>
        <p:spPr>
          <a:xfrm>
            <a:off x="9412" y="8870247"/>
            <a:ext cx="18278588" cy="1416753"/>
          </a:xfrm>
          <a:prstGeom prst="rect">
            <a:avLst/>
          </a:prstGeom>
          <a:solidFill>
            <a:srgbClr val="14110F"/>
          </a:solid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43728" y="2092667"/>
            <a:ext cx="10843321" cy="6101665"/>
          </a:xfrm>
          <a:prstGeom prst="rect">
            <a:avLst/>
          </a:prstGeom>
        </p:spPr>
      </p:pic>
      <p:sp>
        <p:nvSpPr>
          <p:cNvPr id="3" name="TextBox 3"/>
          <p:cNvSpPr txBox="1"/>
          <p:nvPr/>
        </p:nvSpPr>
        <p:spPr>
          <a:xfrm>
            <a:off x="2582833" y="262744"/>
            <a:ext cx="12946487" cy="1215389"/>
          </a:xfrm>
          <a:prstGeom prst="rect">
            <a:avLst/>
          </a:prstGeom>
        </p:spPr>
        <p:txBody>
          <a:bodyPr lIns="0" tIns="0" rIns="0" bIns="0" rtlCol="0" anchor="t">
            <a:spAutoFit/>
          </a:bodyPr>
          <a:lstStyle/>
          <a:p>
            <a:pPr algn="ctr">
              <a:lnSpc>
                <a:spcPts val="9750"/>
              </a:lnSpc>
            </a:pPr>
            <a:r>
              <a:rPr lang="en-US" sz="7500">
                <a:solidFill>
                  <a:srgbClr val="1754F1"/>
                </a:solidFill>
                <a:latin typeface="Roboto Bold"/>
              </a:rPr>
              <a:t>Охрана и патрулирование   </a:t>
            </a:r>
          </a:p>
        </p:txBody>
      </p:sp>
      <p:sp>
        <p:nvSpPr>
          <p:cNvPr id="4" name="TextBox 4"/>
          <p:cNvSpPr txBox="1"/>
          <p:nvPr/>
        </p:nvSpPr>
        <p:spPr>
          <a:xfrm>
            <a:off x="10120619" y="2329870"/>
            <a:ext cx="7928652" cy="3039999"/>
          </a:xfrm>
          <a:prstGeom prst="rect">
            <a:avLst/>
          </a:prstGeom>
        </p:spPr>
        <p:txBody>
          <a:bodyPr lIns="0" tIns="0" rIns="0" bIns="0" rtlCol="0" anchor="t">
            <a:spAutoFit/>
          </a:bodyPr>
          <a:lstStyle/>
          <a:p>
            <a:pPr algn="ctr">
              <a:lnSpc>
                <a:spcPts val="3011"/>
              </a:lnSpc>
            </a:pPr>
            <a:r>
              <a:rPr lang="en-US" sz="2150" spc="43" dirty="0" err="1">
                <a:solidFill>
                  <a:srgbClr val="000000"/>
                </a:solidFill>
                <a:latin typeface="Roboto"/>
              </a:rPr>
              <a:t>На</a:t>
            </a:r>
            <a:r>
              <a:rPr lang="en-US" sz="2150" spc="43" dirty="0">
                <a:solidFill>
                  <a:srgbClr val="000000"/>
                </a:solidFill>
                <a:latin typeface="Roboto"/>
              </a:rPr>
              <a:t> </a:t>
            </a:r>
            <a:r>
              <a:rPr lang="en-US" sz="2150" spc="43" dirty="0" err="1">
                <a:solidFill>
                  <a:srgbClr val="000000"/>
                </a:solidFill>
                <a:latin typeface="Roboto"/>
              </a:rPr>
              <a:t>дорогах</a:t>
            </a:r>
            <a:r>
              <a:rPr lang="en-US" sz="2150" spc="43" dirty="0">
                <a:solidFill>
                  <a:srgbClr val="000000"/>
                </a:solidFill>
                <a:latin typeface="Roboto"/>
              </a:rPr>
              <a:t> </a:t>
            </a:r>
            <a:r>
              <a:rPr lang="en-US" sz="2150" spc="43" dirty="0" err="1">
                <a:solidFill>
                  <a:srgbClr val="000000"/>
                </a:solidFill>
                <a:latin typeface="Roboto"/>
              </a:rPr>
              <a:t>России</a:t>
            </a:r>
            <a:r>
              <a:rPr lang="en-US" sz="2150" spc="43" dirty="0">
                <a:solidFill>
                  <a:srgbClr val="000000"/>
                </a:solidFill>
                <a:latin typeface="Roboto"/>
              </a:rPr>
              <a:t> </a:t>
            </a:r>
            <a:r>
              <a:rPr lang="en-US" sz="2150" spc="43" dirty="0" err="1">
                <a:solidFill>
                  <a:srgbClr val="000000"/>
                </a:solidFill>
                <a:latin typeface="Roboto"/>
              </a:rPr>
              <a:t>стали</a:t>
            </a:r>
            <a:r>
              <a:rPr lang="en-US" sz="2150" spc="43" dirty="0">
                <a:solidFill>
                  <a:srgbClr val="000000"/>
                </a:solidFill>
                <a:latin typeface="Roboto"/>
              </a:rPr>
              <a:t> </a:t>
            </a:r>
            <a:r>
              <a:rPr lang="en-US" sz="2150" spc="43" dirty="0" err="1">
                <a:solidFill>
                  <a:srgbClr val="000000"/>
                </a:solidFill>
                <a:latin typeface="Roboto"/>
              </a:rPr>
              <a:t>появляться</a:t>
            </a:r>
            <a:r>
              <a:rPr lang="en-US" sz="2150" spc="43" dirty="0">
                <a:solidFill>
                  <a:srgbClr val="000000"/>
                </a:solidFill>
                <a:latin typeface="Roboto"/>
              </a:rPr>
              <a:t>  </a:t>
            </a:r>
            <a:r>
              <a:rPr lang="en-US" sz="2150" spc="43" dirty="0" err="1">
                <a:solidFill>
                  <a:srgbClr val="000000"/>
                </a:solidFill>
                <a:latin typeface="Roboto"/>
              </a:rPr>
              <a:t>таблички</a:t>
            </a:r>
            <a:r>
              <a:rPr lang="en-US" sz="2150" spc="43" dirty="0">
                <a:solidFill>
                  <a:srgbClr val="000000"/>
                </a:solidFill>
                <a:latin typeface="Roboto"/>
              </a:rPr>
              <a:t>, </a:t>
            </a:r>
            <a:r>
              <a:rPr lang="en-US" sz="2150" spc="43" dirty="0" err="1">
                <a:solidFill>
                  <a:srgbClr val="000000"/>
                </a:solidFill>
                <a:latin typeface="Roboto"/>
              </a:rPr>
              <a:t>предупреждающие</a:t>
            </a:r>
            <a:r>
              <a:rPr lang="en-US" sz="2150" spc="43" dirty="0">
                <a:solidFill>
                  <a:srgbClr val="000000"/>
                </a:solidFill>
                <a:latin typeface="Roboto"/>
              </a:rPr>
              <a:t> </a:t>
            </a:r>
            <a:r>
              <a:rPr lang="en-US" sz="2150" spc="43" dirty="0" err="1">
                <a:solidFill>
                  <a:srgbClr val="000000"/>
                </a:solidFill>
                <a:latin typeface="Roboto"/>
              </a:rPr>
              <a:t>водителей</a:t>
            </a:r>
            <a:r>
              <a:rPr lang="en-US" sz="2150" spc="43" dirty="0">
                <a:solidFill>
                  <a:srgbClr val="000000"/>
                </a:solidFill>
                <a:latin typeface="Roboto"/>
              </a:rPr>
              <a:t> о </a:t>
            </a:r>
            <a:r>
              <a:rPr lang="en-US" sz="2150" spc="43" dirty="0" err="1">
                <a:solidFill>
                  <a:srgbClr val="000000"/>
                </a:solidFill>
                <a:latin typeface="Roboto"/>
              </a:rPr>
              <a:t>том</a:t>
            </a:r>
            <a:r>
              <a:rPr lang="en-US" sz="2150" spc="43" dirty="0">
                <a:solidFill>
                  <a:srgbClr val="000000"/>
                </a:solidFill>
                <a:latin typeface="Roboto"/>
              </a:rPr>
              <a:t>, </a:t>
            </a:r>
            <a:r>
              <a:rPr lang="en-US" sz="2150" spc="43" dirty="0" err="1">
                <a:solidFill>
                  <a:srgbClr val="000000"/>
                </a:solidFill>
                <a:latin typeface="Roboto"/>
              </a:rPr>
              <a:t>что</a:t>
            </a:r>
            <a:r>
              <a:rPr lang="en-US" sz="2150" spc="43" dirty="0">
                <a:solidFill>
                  <a:srgbClr val="000000"/>
                </a:solidFill>
                <a:latin typeface="Roboto"/>
              </a:rPr>
              <a:t> </a:t>
            </a:r>
            <a:r>
              <a:rPr lang="en-US" sz="2150" spc="43" dirty="0" err="1">
                <a:solidFill>
                  <a:srgbClr val="000000"/>
                </a:solidFill>
                <a:latin typeface="Roboto"/>
              </a:rPr>
              <a:t>за</a:t>
            </a:r>
            <a:r>
              <a:rPr lang="en-US" sz="2150" spc="43" dirty="0">
                <a:solidFill>
                  <a:srgbClr val="000000"/>
                </a:solidFill>
                <a:latin typeface="Roboto"/>
              </a:rPr>
              <a:t> </a:t>
            </a:r>
            <a:r>
              <a:rPr lang="en-US" sz="2150" spc="43" dirty="0" err="1">
                <a:solidFill>
                  <a:srgbClr val="000000"/>
                </a:solidFill>
                <a:latin typeface="Roboto"/>
              </a:rPr>
              <a:t>их</a:t>
            </a:r>
            <a:r>
              <a:rPr lang="en-US" sz="2150" spc="43" dirty="0">
                <a:solidFill>
                  <a:srgbClr val="000000"/>
                </a:solidFill>
                <a:latin typeface="Roboto"/>
              </a:rPr>
              <a:t> </a:t>
            </a:r>
            <a:r>
              <a:rPr lang="en-US" sz="2150" spc="43" dirty="0" err="1">
                <a:solidFill>
                  <a:srgbClr val="000000"/>
                </a:solidFill>
                <a:latin typeface="Roboto"/>
              </a:rPr>
              <a:t>действиями</a:t>
            </a:r>
            <a:r>
              <a:rPr lang="en-US" sz="2150" spc="43" dirty="0">
                <a:solidFill>
                  <a:srgbClr val="000000"/>
                </a:solidFill>
                <a:latin typeface="Roboto"/>
              </a:rPr>
              <a:t> </a:t>
            </a:r>
            <a:r>
              <a:rPr lang="en-US" sz="2150" spc="43" dirty="0" err="1">
                <a:solidFill>
                  <a:srgbClr val="000000"/>
                </a:solidFill>
                <a:latin typeface="Roboto"/>
              </a:rPr>
              <a:t>может</a:t>
            </a:r>
            <a:r>
              <a:rPr lang="en-US" sz="2150" spc="43" dirty="0">
                <a:solidFill>
                  <a:srgbClr val="000000"/>
                </a:solidFill>
                <a:latin typeface="Roboto"/>
              </a:rPr>
              <a:t> </a:t>
            </a:r>
            <a:r>
              <a:rPr lang="en-US" sz="2150" spc="43" dirty="0" err="1">
                <a:solidFill>
                  <a:srgbClr val="000000"/>
                </a:solidFill>
                <a:latin typeface="Roboto"/>
              </a:rPr>
              <a:t>следить</a:t>
            </a:r>
            <a:r>
              <a:rPr lang="en-US" sz="2150" spc="43" dirty="0">
                <a:solidFill>
                  <a:srgbClr val="000000"/>
                </a:solidFill>
                <a:latin typeface="Roboto"/>
              </a:rPr>
              <a:t> </a:t>
            </a:r>
            <a:r>
              <a:rPr lang="en-US" sz="2150" spc="43" dirty="0" err="1">
                <a:solidFill>
                  <a:srgbClr val="000000"/>
                </a:solidFill>
                <a:latin typeface="Roboto"/>
              </a:rPr>
              <a:t>летающий</a:t>
            </a:r>
            <a:r>
              <a:rPr lang="en-US" sz="2150" spc="43" dirty="0">
                <a:solidFill>
                  <a:srgbClr val="000000"/>
                </a:solidFill>
                <a:latin typeface="Roboto"/>
              </a:rPr>
              <a:t> </a:t>
            </a:r>
            <a:r>
              <a:rPr lang="en-US" sz="2150" spc="43" dirty="0" err="1">
                <a:solidFill>
                  <a:srgbClr val="000000"/>
                </a:solidFill>
                <a:latin typeface="Roboto"/>
              </a:rPr>
              <a:t>беспилотник</a:t>
            </a:r>
            <a:r>
              <a:rPr lang="en-US" sz="2150" spc="43" dirty="0">
                <a:solidFill>
                  <a:srgbClr val="000000"/>
                </a:solidFill>
                <a:latin typeface="Roboto"/>
              </a:rPr>
              <a:t> с </a:t>
            </a:r>
            <a:r>
              <a:rPr lang="en-US" sz="2150" spc="43" dirty="0" err="1">
                <a:solidFill>
                  <a:srgbClr val="000000"/>
                </a:solidFill>
                <a:latin typeface="Roboto"/>
              </a:rPr>
              <a:t>функцией</a:t>
            </a:r>
            <a:r>
              <a:rPr lang="en-US" sz="2150" spc="43" dirty="0">
                <a:solidFill>
                  <a:srgbClr val="000000"/>
                </a:solidFill>
                <a:latin typeface="Roboto"/>
              </a:rPr>
              <a:t> </a:t>
            </a:r>
            <a:r>
              <a:rPr lang="en-US" sz="2150" spc="43" dirty="0" err="1">
                <a:solidFill>
                  <a:srgbClr val="000000"/>
                </a:solidFill>
                <a:latin typeface="Roboto"/>
              </a:rPr>
              <a:t>фотофиксации</a:t>
            </a:r>
            <a:r>
              <a:rPr lang="en-US" sz="2150" spc="43" dirty="0">
                <a:solidFill>
                  <a:srgbClr val="000000"/>
                </a:solidFill>
                <a:latin typeface="Roboto"/>
              </a:rPr>
              <a:t> </a:t>
            </a:r>
            <a:r>
              <a:rPr lang="en-US" sz="2150" spc="43" dirty="0" err="1">
                <a:solidFill>
                  <a:srgbClr val="000000"/>
                </a:solidFill>
                <a:latin typeface="Roboto"/>
              </a:rPr>
              <a:t>нарушений</a:t>
            </a:r>
            <a:r>
              <a:rPr lang="en-US" sz="2150" spc="43" dirty="0">
                <a:solidFill>
                  <a:srgbClr val="000000"/>
                </a:solidFill>
                <a:latin typeface="Roboto"/>
              </a:rPr>
              <a:t>.</a:t>
            </a:r>
          </a:p>
          <a:p>
            <a:pPr algn="ctr">
              <a:lnSpc>
                <a:spcPts val="3011"/>
              </a:lnSpc>
            </a:pPr>
            <a:r>
              <a:rPr lang="en-US" sz="2000" spc="14" dirty="0" err="1">
                <a:solidFill>
                  <a:srgbClr val="000000"/>
                </a:solidFill>
                <a:latin typeface="Roboto"/>
                <a:ea typeface="Roboto"/>
              </a:rPr>
              <a:t>Известно</a:t>
            </a:r>
            <a:r>
              <a:rPr lang="en-US" sz="2000" spc="14" dirty="0">
                <a:solidFill>
                  <a:srgbClr val="000000"/>
                </a:solidFill>
                <a:latin typeface="Roboto"/>
                <a:ea typeface="Roboto"/>
              </a:rPr>
              <a:t>, </a:t>
            </a:r>
            <a:r>
              <a:rPr lang="en-US" sz="2000" spc="14" dirty="0" err="1">
                <a:solidFill>
                  <a:srgbClr val="000000"/>
                </a:solidFill>
                <a:latin typeface="Roboto"/>
                <a:ea typeface="Roboto"/>
              </a:rPr>
              <a:t>что</a:t>
            </a:r>
            <a:r>
              <a:rPr lang="en-US" sz="2000" spc="14" dirty="0">
                <a:solidFill>
                  <a:srgbClr val="000000"/>
                </a:solidFill>
                <a:latin typeface="Roboto"/>
                <a:ea typeface="Roboto"/>
              </a:rPr>
              <a:t> ГИБДД </a:t>
            </a:r>
            <a:r>
              <a:rPr lang="en-US" sz="2000" spc="14" dirty="0" err="1">
                <a:solidFill>
                  <a:srgbClr val="000000"/>
                </a:solidFill>
                <a:latin typeface="Roboto"/>
                <a:ea typeface="Roboto"/>
              </a:rPr>
              <a:t>начала</a:t>
            </a:r>
            <a:r>
              <a:rPr lang="en-US" sz="2000" spc="14" dirty="0">
                <a:solidFill>
                  <a:srgbClr val="000000"/>
                </a:solidFill>
                <a:latin typeface="Roboto"/>
                <a:ea typeface="Roboto"/>
              </a:rPr>
              <a:t> </a:t>
            </a:r>
            <a:r>
              <a:rPr lang="en-US" sz="2000" spc="14" dirty="0" err="1">
                <a:solidFill>
                  <a:srgbClr val="000000"/>
                </a:solidFill>
                <a:latin typeface="Roboto"/>
                <a:ea typeface="Roboto"/>
              </a:rPr>
              <a:t>применять</a:t>
            </a:r>
            <a:r>
              <a:rPr lang="en-US" sz="2000" spc="14" dirty="0">
                <a:solidFill>
                  <a:srgbClr val="000000"/>
                </a:solidFill>
                <a:latin typeface="Roboto"/>
                <a:ea typeface="Roboto"/>
              </a:rPr>
              <a:t> БЛА </a:t>
            </a:r>
            <a:r>
              <a:rPr lang="en-US" sz="2000" spc="14" dirty="0" err="1">
                <a:solidFill>
                  <a:srgbClr val="000000"/>
                </a:solidFill>
                <a:latin typeface="Roboto"/>
                <a:ea typeface="Roboto"/>
              </a:rPr>
              <a:t>для</a:t>
            </a:r>
            <a:r>
              <a:rPr lang="en-US" sz="2000" spc="14" dirty="0">
                <a:solidFill>
                  <a:srgbClr val="000000"/>
                </a:solidFill>
                <a:latin typeface="Roboto"/>
                <a:ea typeface="Roboto"/>
              </a:rPr>
              <a:t> </a:t>
            </a:r>
            <a:r>
              <a:rPr lang="en-US" sz="2000" spc="14" dirty="0" err="1">
                <a:solidFill>
                  <a:srgbClr val="000000"/>
                </a:solidFill>
                <a:latin typeface="Roboto"/>
                <a:ea typeface="Roboto"/>
              </a:rPr>
              <a:t>слежения</a:t>
            </a:r>
            <a:r>
              <a:rPr lang="en-US" sz="2000" spc="14" dirty="0">
                <a:solidFill>
                  <a:srgbClr val="000000"/>
                </a:solidFill>
                <a:latin typeface="Roboto"/>
                <a:ea typeface="Roboto"/>
              </a:rPr>
              <a:t> </a:t>
            </a:r>
            <a:r>
              <a:rPr lang="en-US" sz="2000" spc="14" dirty="0" err="1">
                <a:solidFill>
                  <a:srgbClr val="000000"/>
                </a:solidFill>
                <a:latin typeface="Roboto"/>
                <a:ea typeface="Roboto"/>
              </a:rPr>
              <a:t>за</a:t>
            </a:r>
            <a:r>
              <a:rPr lang="en-US" sz="2000" spc="14" dirty="0">
                <a:solidFill>
                  <a:srgbClr val="000000"/>
                </a:solidFill>
                <a:latin typeface="Roboto"/>
                <a:ea typeface="Roboto"/>
              </a:rPr>
              <a:t> </a:t>
            </a:r>
            <a:r>
              <a:rPr lang="en-US" sz="2000" spc="14" dirty="0" err="1">
                <a:solidFill>
                  <a:srgbClr val="000000"/>
                </a:solidFill>
                <a:latin typeface="Roboto"/>
                <a:ea typeface="Roboto"/>
              </a:rPr>
              <a:t>водителями</a:t>
            </a:r>
            <a:r>
              <a:rPr lang="en-US" sz="2000" spc="14" dirty="0">
                <a:solidFill>
                  <a:srgbClr val="000000"/>
                </a:solidFill>
                <a:latin typeface="Roboto"/>
                <a:ea typeface="Roboto"/>
              </a:rPr>
              <a:t> </a:t>
            </a:r>
            <a:r>
              <a:rPr lang="en-US" sz="2000" spc="14" dirty="0" err="1">
                <a:solidFill>
                  <a:srgbClr val="000000"/>
                </a:solidFill>
                <a:latin typeface="Roboto"/>
                <a:ea typeface="Roboto"/>
              </a:rPr>
              <a:t>автомобилей</a:t>
            </a:r>
            <a:r>
              <a:rPr lang="en-US" sz="2000" spc="14" dirty="0">
                <a:solidFill>
                  <a:srgbClr val="000000"/>
                </a:solidFill>
                <a:latin typeface="Roboto"/>
                <a:ea typeface="Roboto"/>
              </a:rPr>
              <a:t> и </a:t>
            </a:r>
            <a:r>
              <a:rPr lang="en-US" sz="2000" spc="14" dirty="0" err="1">
                <a:solidFill>
                  <a:srgbClr val="000000"/>
                </a:solidFill>
                <a:latin typeface="Roboto"/>
                <a:ea typeface="Roboto"/>
              </a:rPr>
              <a:t>за</a:t>
            </a:r>
            <a:r>
              <a:rPr lang="en-US" sz="2000" spc="14" dirty="0">
                <a:solidFill>
                  <a:srgbClr val="000000"/>
                </a:solidFill>
                <a:latin typeface="Roboto"/>
                <a:ea typeface="Roboto"/>
              </a:rPr>
              <a:t> </a:t>
            </a:r>
            <a:r>
              <a:rPr lang="en-US" sz="2000" spc="14" dirty="0" err="1">
                <a:solidFill>
                  <a:srgbClr val="000000"/>
                </a:solidFill>
                <a:latin typeface="Roboto"/>
                <a:ea typeface="Roboto"/>
              </a:rPr>
              <a:t>мотоциклистами</a:t>
            </a:r>
            <a:r>
              <a:rPr lang="en-US" sz="2000" spc="14" dirty="0">
                <a:solidFill>
                  <a:srgbClr val="000000"/>
                </a:solidFill>
                <a:latin typeface="Roboto"/>
                <a:ea typeface="Roboto"/>
              </a:rPr>
              <a:t> с 2017 </a:t>
            </a:r>
            <a:r>
              <a:rPr lang="en-US" sz="2000" spc="14" dirty="0" err="1">
                <a:solidFill>
                  <a:srgbClr val="000000"/>
                </a:solidFill>
                <a:latin typeface="Roboto"/>
                <a:ea typeface="Roboto"/>
              </a:rPr>
              <a:t>года</a:t>
            </a:r>
            <a:r>
              <a:rPr lang="en-US" sz="2000" spc="14" dirty="0">
                <a:solidFill>
                  <a:srgbClr val="000000"/>
                </a:solidFill>
                <a:latin typeface="Roboto"/>
                <a:ea typeface="Roboto"/>
              </a:rPr>
              <a:t>, </a:t>
            </a:r>
            <a:r>
              <a:rPr lang="en-US" sz="2000" spc="14" dirty="0" err="1">
                <a:solidFill>
                  <a:srgbClr val="000000"/>
                </a:solidFill>
                <a:latin typeface="Roboto"/>
                <a:ea typeface="Roboto"/>
              </a:rPr>
              <a:t>например</a:t>
            </a:r>
            <a:r>
              <a:rPr lang="en-US" sz="2000" spc="14" dirty="0">
                <a:solidFill>
                  <a:srgbClr val="000000"/>
                </a:solidFill>
                <a:latin typeface="Roboto"/>
                <a:ea typeface="Roboto"/>
              </a:rPr>
              <a:t>, в </a:t>
            </a:r>
            <a:r>
              <a:rPr lang="en-US" sz="2000" spc="14" dirty="0" err="1">
                <a:solidFill>
                  <a:srgbClr val="000000"/>
                </a:solidFill>
                <a:latin typeface="Roboto"/>
                <a:ea typeface="Roboto"/>
              </a:rPr>
              <a:t>Красноярском</a:t>
            </a:r>
            <a:r>
              <a:rPr lang="en-US" sz="2000" spc="14" dirty="0">
                <a:solidFill>
                  <a:srgbClr val="000000"/>
                </a:solidFill>
                <a:latin typeface="Roboto"/>
                <a:ea typeface="Roboto"/>
              </a:rPr>
              <a:t> </a:t>
            </a:r>
            <a:r>
              <a:rPr lang="en-US" sz="2000" spc="14" dirty="0" err="1">
                <a:solidFill>
                  <a:srgbClr val="000000"/>
                </a:solidFill>
                <a:latin typeface="Roboto"/>
                <a:ea typeface="Roboto"/>
              </a:rPr>
              <a:t>крае</a:t>
            </a:r>
            <a:r>
              <a:rPr lang="en-US" sz="2000" spc="14" dirty="0">
                <a:solidFill>
                  <a:srgbClr val="000000"/>
                </a:solidFill>
                <a:latin typeface="Roboto"/>
                <a:ea typeface="Roboto"/>
              </a:rPr>
              <a:t>.</a:t>
            </a:r>
          </a:p>
          <a:p>
            <a:pPr algn="ctr">
              <a:lnSpc>
                <a:spcPts val="3011"/>
              </a:lnSpc>
              <a:spcBef>
                <a:spcPct val="0"/>
              </a:spcBef>
            </a:pPr>
            <a:endParaRPr lang="en-US" sz="2000" spc="14" dirty="0">
              <a:solidFill>
                <a:srgbClr val="000000"/>
              </a:solidFill>
              <a:latin typeface="Arimo"/>
              <a:ea typeface="Arimo"/>
              <a:cs typeface="Arimo"/>
            </a:endParaRPr>
          </a:p>
        </p:txBody>
      </p:sp>
      <p:sp>
        <p:nvSpPr>
          <p:cNvPr id="5" name="TextBox 5"/>
          <p:cNvSpPr txBox="1"/>
          <p:nvPr/>
        </p:nvSpPr>
        <p:spPr>
          <a:xfrm>
            <a:off x="10342726" y="5965135"/>
            <a:ext cx="7484437" cy="1934845"/>
          </a:xfrm>
          <a:prstGeom prst="rect">
            <a:avLst/>
          </a:prstGeom>
        </p:spPr>
        <p:txBody>
          <a:bodyPr lIns="0" tIns="0" rIns="0" bIns="0" rtlCol="0" anchor="t">
            <a:spAutoFit/>
          </a:bodyPr>
          <a:lstStyle/>
          <a:p>
            <a:pPr algn="ctr">
              <a:lnSpc>
                <a:spcPts val="3079"/>
              </a:lnSpc>
              <a:spcBef>
                <a:spcPct val="0"/>
              </a:spcBef>
            </a:pPr>
            <a:r>
              <a:rPr lang="en-US" sz="2199" spc="43">
                <a:solidFill>
                  <a:srgbClr val="000000"/>
                </a:solidFill>
                <a:latin typeface="Roboto"/>
              </a:rPr>
              <a:t>С апреля 2019 года в Москве началось использование БЛА для патрулирования дорог. При возникновении аварий с помощью БЛА можно будет сфотографировать место ДТП, снять видео, передать информацию с места происшествия в ГИБДД.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2262305"/>
            <a:ext cx="8956006" cy="5970671"/>
          </a:xfrm>
          <a:prstGeom prst="rect">
            <a:avLst/>
          </a:prstGeom>
        </p:spPr>
      </p:pic>
      <p:sp>
        <p:nvSpPr>
          <p:cNvPr id="3" name="TextBox 3"/>
          <p:cNvSpPr txBox="1"/>
          <p:nvPr/>
        </p:nvSpPr>
        <p:spPr>
          <a:xfrm>
            <a:off x="2582833" y="262744"/>
            <a:ext cx="12946487" cy="1215389"/>
          </a:xfrm>
          <a:prstGeom prst="rect">
            <a:avLst/>
          </a:prstGeom>
        </p:spPr>
        <p:txBody>
          <a:bodyPr lIns="0" tIns="0" rIns="0" bIns="0" rtlCol="0" anchor="t">
            <a:spAutoFit/>
          </a:bodyPr>
          <a:lstStyle/>
          <a:p>
            <a:pPr algn="ctr">
              <a:lnSpc>
                <a:spcPts val="9750"/>
              </a:lnSpc>
            </a:pPr>
            <a:r>
              <a:rPr lang="en-US" sz="7500">
                <a:solidFill>
                  <a:srgbClr val="1754F1"/>
                </a:solidFill>
                <a:latin typeface="Roboto Bold"/>
              </a:rPr>
              <a:t>МЧС </a:t>
            </a:r>
          </a:p>
        </p:txBody>
      </p:sp>
      <p:sp>
        <p:nvSpPr>
          <p:cNvPr id="4" name="TextBox 4"/>
          <p:cNvSpPr txBox="1"/>
          <p:nvPr/>
        </p:nvSpPr>
        <p:spPr>
          <a:xfrm>
            <a:off x="9677890" y="3355355"/>
            <a:ext cx="7928652" cy="3717895"/>
          </a:xfrm>
          <a:prstGeom prst="rect">
            <a:avLst/>
          </a:prstGeom>
        </p:spPr>
        <p:txBody>
          <a:bodyPr lIns="0" tIns="0" rIns="0" bIns="0" rtlCol="0" anchor="t">
            <a:spAutoFit/>
          </a:bodyPr>
          <a:lstStyle/>
          <a:p>
            <a:pPr algn="ctr">
              <a:lnSpc>
                <a:spcPts val="3711"/>
              </a:lnSpc>
            </a:pPr>
            <a:r>
              <a:rPr lang="en-US" sz="2651" spc="53">
                <a:solidFill>
                  <a:srgbClr val="000000"/>
                </a:solidFill>
                <a:latin typeface="Roboto"/>
              </a:rPr>
              <a:t>Профессиональные беспилотники являются незаменимыми помощниками подразделений полиции и МЧС в поисково-спасательных работах, выявления очагов лесных пожаров, наблюдения за паводком. От их успешного применения зачастую зависят жизни и здоровье людей</a:t>
            </a:r>
          </a:p>
          <a:p>
            <a:pPr algn="ctr">
              <a:lnSpc>
                <a:spcPts val="3711"/>
              </a:lnSpc>
              <a:spcBef>
                <a:spcPct val="0"/>
              </a:spcBef>
            </a:pPr>
            <a:endParaRPr lang="en-US" sz="2651" spc="53">
              <a:solidFill>
                <a:srgbClr val="000000"/>
              </a:solidFill>
              <a:latin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2262305"/>
            <a:ext cx="9344051" cy="6073633"/>
          </a:xfrm>
          <a:prstGeom prst="rect">
            <a:avLst/>
          </a:prstGeom>
        </p:spPr>
      </p:pic>
      <p:sp>
        <p:nvSpPr>
          <p:cNvPr id="3" name="TextBox 3"/>
          <p:cNvSpPr txBox="1"/>
          <p:nvPr/>
        </p:nvSpPr>
        <p:spPr>
          <a:xfrm>
            <a:off x="2582833" y="262744"/>
            <a:ext cx="12946487" cy="1215389"/>
          </a:xfrm>
          <a:prstGeom prst="rect">
            <a:avLst/>
          </a:prstGeom>
        </p:spPr>
        <p:txBody>
          <a:bodyPr lIns="0" tIns="0" rIns="0" bIns="0" rtlCol="0" anchor="t">
            <a:spAutoFit/>
          </a:bodyPr>
          <a:lstStyle/>
          <a:p>
            <a:pPr algn="ctr">
              <a:lnSpc>
                <a:spcPts val="9750"/>
              </a:lnSpc>
            </a:pPr>
            <a:r>
              <a:rPr lang="en-US" sz="7500">
                <a:solidFill>
                  <a:srgbClr val="1754F1"/>
                </a:solidFill>
                <a:latin typeface="Roboto Bold"/>
              </a:rPr>
              <a:t>Строительство </a:t>
            </a:r>
          </a:p>
        </p:txBody>
      </p:sp>
      <p:sp>
        <p:nvSpPr>
          <p:cNvPr id="4" name="TextBox 4"/>
          <p:cNvSpPr txBox="1"/>
          <p:nvPr/>
        </p:nvSpPr>
        <p:spPr>
          <a:xfrm>
            <a:off x="9569377" y="2195630"/>
            <a:ext cx="7928652" cy="6088205"/>
          </a:xfrm>
          <a:prstGeom prst="rect">
            <a:avLst/>
          </a:prstGeom>
        </p:spPr>
        <p:txBody>
          <a:bodyPr lIns="0" tIns="0" rIns="0" bIns="0" rtlCol="0" anchor="t">
            <a:spAutoFit/>
          </a:bodyPr>
          <a:lstStyle/>
          <a:p>
            <a:pPr marL="572135" lvl="1" indent="-285750">
              <a:lnSpc>
                <a:spcPts val="3711"/>
              </a:lnSpc>
              <a:buFont typeface="Arial"/>
              <a:buChar char="•"/>
            </a:pPr>
            <a:r>
              <a:rPr lang="en-US" sz="2650" spc="53" dirty="0" err="1">
                <a:solidFill>
                  <a:srgbClr val="000000"/>
                </a:solidFill>
                <a:latin typeface="Roboto"/>
              </a:rPr>
              <a:t>Подготовка</a:t>
            </a:r>
            <a:r>
              <a:rPr lang="en-US" sz="2650" spc="53" dirty="0">
                <a:solidFill>
                  <a:srgbClr val="000000"/>
                </a:solidFill>
                <a:latin typeface="Roboto"/>
              </a:rPr>
              <a:t> </a:t>
            </a:r>
            <a:r>
              <a:rPr lang="en-US" sz="2650" spc="53" dirty="0" err="1">
                <a:solidFill>
                  <a:srgbClr val="000000"/>
                </a:solidFill>
                <a:latin typeface="Roboto"/>
              </a:rPr>
              <a:t>проектов</a:t>
            </a:r>
            <a:r>
              <a:rPr lang="en-US" sz="2650" spc="53" dirty="0">
                <a:solidFill>
                  <a:srgbClr val="000000"/>
                </a:solidFill>
                <a:latin typeface="Roboto"/>
              </a:rPr>
              <a:t>.</a:t>
            </a:r>
            <a:endParaRPr lang="en-US" sz="2650" spc="53" dirty="0">
              <a:solidFill>
                <a:srgbClr val="000000"/>
              </a:solidFill>
              <a:latin typeface="Roboto"/>
              <a:ea typeface="Roboto"/>
            </a:endParaRPr>
          </a:p>
          <a:p>
            <a:pPr marL="572135" lvl="1" indent="-285750">
              <a:lnSpc>
                <a:spcPts val="3711"/>
              </a:lnSpc>
              <a:buFont typeface="Arial"/>
              <a:buChar char="•"/>
            </a:pPr>
            <a:r>
              <a:rPr lang="en-US" sz="2650" spc="24" dirty="0" err="1">
                <a:solidFill>
                  <a:srgbClr val="000000"/>
                </a:solidFill>
                <a:latin typeface="Roboto"/>
                <a:ea typeface="Roboto"/>
              </a:rPr>
              <a:t>Геодезическая</a:t>
            </a:r>
            <a:r>
              <a:rPr lang="en-US" sz="2650" spc="24" dirty="0">
                <a:solidFill>
                  <a:srgbClr val="000000"/>
                </a:solidFill>
                <a:latin typeface="Roboto"/>
                <a:ea typeface="Roboto"/>
              </a:rPr>
              <a:t> </a:t>
            </a:r>
            <a:r>
              <a:rPr lang="en-US" sz="2650" spc="24" dirty="0" err="1">
                <a:solidFill>
                  <a:srgbClr val="000000"/>
                </a:solidFill>
                <a:latin typeface="Roboto"/>
                <a:ea typeface="Roboto"/>
              </a:rPr>
              <a:t>разметка</a:t>
            </a:r>
            <a:r>
              <a:rPr lang="en-US" sz="2650" spc="24" dirty="0">
                <a:solidFill>
                  <a:srgbClr val="000000"/>
                </a:solidFill>
                <a:latin typeface="Roboto"/>
                <a:ea typeface="Roboto"/>
              </a:rPr>
              <a:t> </a:t>
            </a:r>
            <a:r>
              <a:rPr lang="en-US" sz="2650" spc="24" dirty="0" err="1">
                <a:solidFill>
                  <a:srgbClr val="000000"/>
                </a:solidFill>
                <a:latin typeface="Roboto"/>
                <a:ea typeface="Roboto"/>
              </a:rPr>
              <a:t>крупных</a:t>
            </a:r>
            <a:r>
              <a:rPr lang="en-US" sz="2650" spc="24" dirty="0">
                <a:solidFill>
                  <a:srgbClr val="000000"/>
                </a:solidFill>
                <a:latin typeface="Roboto"/>
                <a:ea typeface="Roboto"/>
              </a:rPr>
              <a:t> </a:t>
            </a:r>
            <a:r>
              <a:rPr lang="en-US" sz="2650" spc="24" dirty="0" err="1">
                <a:solidFill>
                  <a:srgbClr val="000000"/>
                </a:solidFill>
                <a:latin typeface="Roboto"/>
                <a:ea typeface="Roboto"/>
              </a:rPr>
              <a:t>площадей</a:t>
            </a:r>
            <a:r>
              <a:rPr lang="en-US" sz="2650" spc="24" dirty="0">
                <a:solidFill>
                  <a:srgbClr val="000000"/>
                </a:solidFill>
                <a:latin typeface="Roboto"/>
                <a:ea typeface="Roboto"/>
              </a:rPr>
              <a:t>. </a:t>
            </a:r>
          </a:p>
          <a:p>
            <a:pPr marL="572135" lvl="1" indent="-285750">
              <a:lnSpc>
                <a:spcPts val="3711"/>
              </a:lnSpc>
              <a:buFont typeface="Arial"/>
              <a:buChar char="•"/>
            </a:pPr>
            <a:r>
              <a:rPr lang="en-US" sz="2650" spc="24" dirty="0" err="1">
                <a:solidFill>
                  <a:srgbClr val="000000"/>
                </a:solidFill>
                <a:latin typeface="Roboto"/>
                <a:ea typeface="Roboto"/>
              </a:rPr>
              <a:t>Планирование</a:t>
            </a:r>
            <a:r>
              <a:rPr lang="en-US" sz="2650" spc="24" dirty="0">
                <a:solidFill>
                  <a:srgbClr val="000000"/>
                </a:solidFill>
                <a:latin typeface="Roboto"/>
                <a:ea typeface="Roboto"/>
              </a:rPr>
              <a:t> </a:t>
            </a:r>
            <a:r>
              <a:rPr lang="en-US" sz="2650" spc="24" dirty="0" err="1">
                <a:solidFill>
                  <a:srgbClr val="000000"/>
                </a:solidFill>
                <a:latin typeface="Roboto"/>
                <a:ea typeface="Roboto"/>
              </a:rPr>
              <a:t>работ</a:t>
            </a:r>
            <a:r>
              <a:rPr lang="en-US" sz="2650" spc="24" dirty="0">
                <a:solidFill>
                  <a:srgbClr val="000000"/>
                </a:solidFill>
                <a:latin typeface="Roboto"/>
                <a:ea typeface="Roboto"/>
              </a:rPr>
              <a:t> и </a:t>
            </a:r>
            <a:r>
              <a:rPr lang="en-US" sz="2650" spc="24" dirty="0" err="1">
                <a:solidFill>
                  <a:srgbClr val="000000"/>
                </a:solidFill>
                <a:latin typeface="Roboto"/>
                <a:ea typeface="Roboto"/>
              </a:rPr>
              <a:t>контроль</a:t>
            </a:r>
            <a:r>
              <a:rPr lang="en-US" sz="2650" spc="24" dirty="0">
                <a:solidFill>
                  <a:srgbClr val="000000"/>
                </a:solidFill>
                <a:latin typeface="Roboto"/>
                <a:ea typeface="Roboto"/>
              </a:rPr>
              <a:t> </a:t>
            </a:r>
            <a:r>
              <a:rPr lang="en-US" sz="2650" spc="24" dirty="0" err="1">
                <a:solidFill>
                  <a:srgbClr val="000000"/>
                </a:solidFill>
                <a:latin typeface="Roboto"/>
                <a:ea typeface="Roboto"/>
              </a:rPr>
              <a:t>за</a:t>
            </a:r>
            <a:r>
              <a:rPr lang="en-US" sz="2650" spc="24" dirty="0">
                <a:solidFill>
                  <a:srgbClr val="000000"/>
                </a:solidFill>
                <a:latin typeface="Roboto"/>
                <a:ea typeface="Roboto"/>
              </a:rPr>
              <a:t> </a:t>
            </a:r>
            <a:r>
              <a:rPr lang="en-US" sz="2650" spc="24" dirty="0" err="1">
                <a:solidFill>
                  <a:srgbClr val="000000"/>
                </a:solidFill>
                <a:latin typeface="Roboto"/>
                <a:ea typeface="Roboto"/>
              </a:rPr>
              <a:t>ходом</a:t>
            </a:r>
            <a:r>
              <a:rPr lang="en-US" sz="2650" spc="24" dirty="0">
                <a:solidFill>
                  <a:srgbClr val="000000"/>
                </a:solidFill>
                <a:latin typeface="Roboto"/>
                <a:ea typeface="Roboto"/>
              </a:rPr>
              <a:t> </a:t>
            </a:r>
            <a:r>
              <a:rPr lang="en-US" sz="2650" spc="24" dirty="0" err="1">
                <a:solidFill>
                  <a:srgbClr val="000000"/>
                </a:solidFill>
                <a:latin typeface="Roboto"/>
                <a:ea typeface="Roboto"/>
              </a:rPr>
              <a:t>их</a:t>
            </a:r>
            <a:r>
              <a:rPr lang="en-US" sz="2650" spc="24" dirty="0">
                <a:solidFill>
                  <a:srgbClr val="000000"/>
                </a:solidFill>
                <a:latin typeface="Roboto"/>
                <a:ea typeface="Roboto"/>
              </a:rPr>
              <a:t> </a:t>
            </a:r>
            <a:r>
              <a:rPr lang="en-US" sz="2650" spc="24" dirty="0" err="1">
                <a:solidFill>
                  <a:srgbClr val="000000"/>
                </a:solidFill>
                <a:latin typeface="Roboto"/>
                <a:ea typeface="Roboto"/>
              </a:rPr>
              <a:t>выполнения</a:t>
            </a:r>
            <a:r>
              <a:rPr lang="en-US" sz="2650" spc="24" dirty="0">
                <a:solidFill>
                  <a:srgbClr val="000000"/>
                </a:solidFill>
                <a:latin typeface="Roboto"/>
                <a:ea typeface="Roboto"/>
              </a:rPr>
              <a:t> (</a:t>
            </a:r>
            <a:r>
              <a:rPr lang="en-US" sz="2650" spc="24" dirty="0" err="1">
                <a:solidFill>
                  <a:srgbClr val="000000"/>
                </a:solidFill>
                <a:latin typeface="Roboto"/>
                <a:ea typeface="Roboto"/>
              </a:rPr>
              <a:t>оперативное</a:t>
            </a:r>
            <a:r>
              <a:rPr lang="en-US" sz="2650" spc="24" dirty="0">
                <a:solidFill>
                  <a:srgbClr val="000000"/>
                </a:solidFill>
                <a:latin typeface="Roboto"/>
                <a:ea typeface="Roboto"/>
              </a:rPr>
              <a:t> </a:t>
            </a:r>
            <a:r>
              <a:rPr lang="en-US" sz="2650" spc="24" dirty="0" err="1">
                <a:solidFill>
                  <a:srgbClr val="000000"/>
                </a:solidFill>
                <a:latin typeface="Roboto"/>
                <a:ea typeface="Roboto"/>
              </a:rPr>
              <a:t>сравнение</a:t>
            </a:r>
            <a:r>
              <a:rPr lang="en-US" sz="2650" spc="24" dirty="0">
                <a:solidFill>
                  <a:srgbClr val="000000"/>
                </a:solidFill>
                <a:latin typeface="Roboto"/>
                <a:ea typeface="Roboto"/>
              </a:rPr>
              <a:t> </a:t>
            </a:r>
            <a:r>
              <a:rPr lang="en-US" sz="2650" spc="24" dirty="0" err="1">
                <a:solidFill>
                  <a:srgbClr val="000000"/>
                </a:solidFill>
                <a:latin typeface="Roboto"/>
                <a:ea typeface="Roboto"/>
              </a:rPr>
              <a:t>плановых</a:t>
            </a:r>
            <a:r>
              <a:rPr lang="en-US" sz="2650" spc="24" dirty="0">
                <a:solidFill>
                  <a:srgbClr val="000000"/>
                </a:solidFill>
                <a:latin typeface="Roboto"/>
                <a:ea typeface="Roboto"/>
              </a:rPr>
              <a:t> и </a:t>
            </a:r>
            <a:r>
              <a:rPr lang="en-US" sz="2650" spc="24" dirty="0" err="1">
                <a:solidFill>
                  <a:srgbClr val="000000"/>
                </a:solidFill>
                <a:latin typeface="Roboto"/>
                <a:ea typeface="Roboto"/>
              </a:rPr>
              <a:t>реальных</a:t>
            </a:r>
            <a:r>
              <a:rPr lang="en-US" sz="2650" spc="24" dirty="0">
                <a:solidFill>
                  <a:srgbClr val="000000"/>
                </a:solidFill>
                <a:latin typeface="Roboto"/>
                <a:ea typeface="Roboto"/>
              </a:rPr>
              <a:t> </a:t>
            </a:r>
            <a:r>
              <a:rPr lang="en-US" sz="2650" spc="24" dirty="0" err="1">
                <a:solidFill>
                  <a:srgbClr val="000000"/>
                </a:solidFill>
                <a:latin typeface="Roboto"/>
                <a:ea typeface="Roboto"/>
              </a:rPr>
              <a:t>результатов</a:t>
            </a:r>
            <a:r>
              <a:rPr lang="en-US" sz="2650" spc="24" dirty="0">
                <a:solidFill>
                  <a:srgbClr val="000000"/>
                </a:solidFill>
                <a:latin typeface="Roboto"/>
                <a:ea typeface="Roboto"/>
              </a:rPr>
              <a:t>).</a:t>
            </a:r>
          </a:p>
          <a:p>
            <a:pPr marL="572135" lvl="1" indent="-285750">
              <a:lnSpc>
                <a:spcPts val="3711"/>
              </a:lnSpc>
              <a:buFont typeface="Arial"/>
              <a:buChar char="•"/>
            </a:pPr>
            <a:r>
              <a:rPr lang="en-US" sz="2650" spc="24" dirty="0" err="1">
                <a:solidFill>
                  <a:srgbClr val="000000"/>
                </a:solidFill>
                <a:latin typeface="Roboto"/>
                <a:ea typeface="Roboto"/>
              </a:rPr>
              <a:t>Мониторинг</a:t>
            </a:r>
            <a:r>
              <a:rPr lang="en-US" sz="2650" spc="24" dirty="0">
                <a:solidFill>
                  <a:srgbClr val="000000"/>
                </a:solidFill>
                <a:latin typeface="Roboto"/>
                <a:ea typeface="Roboto"/>
              </a:rPr>
              <a:t> </a:t>
            </a:r>
            <a:r>
              <a:rPr lang="en-US" sz="2650" spc="24" dirty="0" err="1">
                <a:solidFill>
                  <a:srgbClr val="000000"/>
                </a:solidFill>
                <a:latin typeface="Roboto"/>
                <a:ea typeface="Roboto"/>
              </a:rPr>
              <a:t>стройплощадок</a:t>
            </a:r>
            <a:r>
              <a:rPr lang="en-US" sz="2650" spc="24" dirty="0">
                <a:solidFill>
                  <a:srgbClr val="000000"/>
                </a:solidFill>
                <a:latin typeface="Roboto"/>
                <a:ea typeface="Roboto"/>
              </a:rPr>
              <a:t>, </a:t>
            </a:r>
            <a:r>
              <a:rPr lang="en-US" sz="2650" spc="24" dirty="0" err="1">
                <a:solidFill>
                  <a:srgbClr val="000000"/>
                </a:solidFill>
                <a:latin typeface="Roboto"/>
                <a:ea typeface="Roboto"/>
              </a:rPr>
              <a:t>например</a:t>
            </a:r>
            <a:r>
              <a:rPr lang="en-US" sz="2650" spc="24" dirty="0">
                <a:solidFill>
                  <a:srgbClr val="000000"/>
                </a:solidFill>
                <a:latin typeface="Roboto"/>
                <a:ea typeface="Roboto"/>
              </a:rPr>
              <a:t>, </a:t>
            </a:r>
            <a:r>
              <a:rPr lang="en-US" sz="2650" spc="24" dirty="0" err="1">
                <a:solidFill>
                  <a:srgbClr val="000000"/>
                </a:solidFill>
                <a:latin typeface="Roboto"/>
                <a:ea typeface="Roboto"/>
              </a:rPr>
              <a:t>для</a:t>
            </a:r>
            <a:r>
              <a:rPr lang="en-US" sz="2650" spc="24" dirty="0">
                <a:solidFill>
                  <a:srgbClr val="000000"/>
                </a:solidFill>
                <a:latin typeface="Roboto"/>
                <a:ea typeface="Roboto"/>
              </a:rPr>
              <a:t> </a:t>
            </a:r>
            <a:r>
              <a:rPr lang="en-US" sz="2650" spc="24" dirty="0" err="1">
                <a:solidFill>
                  <a:srgbClr val="000000"/>
                </a:solidFill>
                <a:latin typeface="Roboto"/>
                <a:ea typeface="Roboto"/>
              </a:rPr>
              <a:t>соблюдения</a:t>
            </a:r>
            <a:r>
              <a:rPr lang="en-US" sz="2650" spc="24" dirty="0">
                <a:solidFill>
                  <a:srgbClr val="000000"/>
                </a:solidFill>
                <a:latin typeface="Roboto"/>
                <a:ea typeface="Roboto"/>
              </a:rPr>
              <a:t> </a:t>
            </a:r>
            <a:r>
              <a:rPr lang="en-US" sz="2650" spc="24" dirty="0" err="1">
                <a:solidFill>
                  <a:srgbClr val="000000"/>
                </a:solidFill>
                <a:latin typeface="Roboto"/>
                <a:ea typeface="Roboto"/>
              </a:rPr>
              <a:t>требований</a:t>
            </a:r>
            <a:r>
              <a:rPr lang="en-US" sz="2650" spc="24" dirty="0">
                <a:solidFill>
                  <a:srgbClr val="000000"/>
                </a:solidFill>
                <a:latin typeface="Roboto"/>
                <a:ea typeface="Roboto"/>
              </a:rPr>
              <a:t> </a:t>
            </a:r>
            <a:r>
              <a:rPr lang="en-US" sz="2650" spc="24" dirty="0" err="1">
                <a:solidFill>
                  <a:srgbClr val="000000"/>
                </a:solidFill>
                <a:latin typeface="Roboto"/>
                <a:ea typeface="Roboto"/>
              </a:rPr>
              <a:t>техники</a:t>
            </a:r>
            <a:r>
              <a:rPr lang="en-US" sz="2650" spc="24" dirty="0">
                <a:solidFill>
                  <a:srgbClr val="000000"/>
                </a:solidFill>
                <a:latin typeface="Roboto"/>
                <a:ea typeface="Roboto"/>
              </a:rPr>
              <a:t> </a:t>
            </a:r>
            <a:r>
              <a:rPr lang="en-US" sz="2650" spc="24" dirty="0" err="1">
                <a:solidFill>
                  <a:srgbClr val="000000"/>
                </a:solidFill>
                <a:latin typeface="Roboto"/>
                <a:ea typeface="Roboto"/>
              </a:rPr>
              <a:t>безопасности</a:t>
            </a:r>
            <a:r>
              <a:rPr lang="en-US" sz="2650" spc="24" dirty="0">
                <a:solidFill>
                  <a:srgbClr val="000000"/>
                </a:solidFill>
                <a:latin typeface="Roboto"/>
                <a:ea typeface="Roboto"/>
              </a:rPr>
              <a:t>.</a:t>
            </a:r>
          </a:p>
          <a:p>
            <a:pPr marL="572135" lvl="1" indent="-285750">
              <a:lnSpc>
                <a:spcPts val="3711"/>
              </a:lnSpc>
              <a:buFont typeface="Arial"/>
              <a:buChar char="•"/>
            </a:pPr>
            <a:r>
              <a:rPr lang="en-US" sz="2650" spc="24" dirty="0" err="1">
                <a:solidFill>
                  <a:srgbClr val="000000"/>
                </a:solidFill>
                <a:latin typeface="Roboto"/>
                <a:ea typeface="Roboto"/>
              </a:rPr>
              <a:t>Подготовка</a:t>
            </a:r>
            <a:r>
              <a:rPr lang="en-US" sz="2650" spc="24" dirty="0">
                <a:solidFill>
                  <a:srgbClr val="000000"/>
                </a:solidFill>
                <a:latin typeface="Roboto"/>
                <a:ea typeface="Roboto"/>
              </a:rPr>
              <a:t> </a:t>
            </a:r>
            <a:r>
              <a:rPr lang="en-US" sz="2650" spc="24" dirty="0" err="1">
                <a:solidFill>
                  <a:srgbClr val="000000"/>
                </a:solidFill>
                <a:latin typeface="Roboto"/>
                <a:ea typeface="Roboto"/>
              </a:rPr>
              <a:t>видео</a:t>
            </a:r>
            <a:r>
              <a:rPr lang="en-US" sz="2650" spc="24" dirty="0">
                <a:solidFill>
                  <a:srgbClr val="000000"/>
                </a:solidFill>
                <a:latin typeface="Roboto"/>
                <a:ea typeface="Roboto"/>
              </a:rPr>
              <a:t> и </a:t>
            </a:r>
            <a:r>
              <a:rPr lang="en-US" sz="2650" spc="24" dirty="0" err="1">
                <a:solidFill>
                  <a:srgbClr val="000000"/>
                </a:solidFill>
                <a:latin typeface="Roboto"/>
                <a:ea typeface="Roboto"/>
              </a:rPr>
              <a:t>фото-отчетов</a:t>
            </a:r>
            <a:r>
              <a:rPr lang="en-US" sz="2650" spc="24" dirty="0">
                <a:solidFill>
                  <a:srgbClr val="000000"/>
                </a:solidFill>
                <a:latin typeface="Roboto"/>
                <a:ea typeface="Roboto"/>
              </a:rPr>
              <a:t> </a:t>
            </a:r>
            <a:r>
              <a:rPr lang="en-US" sz="2650" spc="24" dirty="0" err="1">
                <a:solidFill>
                  <a:srgbClr val="000000"/>
                </a:solidFill>
                <a:latin typeface="Roboto"/>
                <a:ea typeface="Roboto"/>
              </a:rPr>
              <a:t>для</a:t>
            </a:r>
            <a:r>
              <a:rPr lang="en-US" sz="2650" spc="24" dirty="0">
                <a:solidFill>
                  <a:srgbClr val="000000"/>
                </a:solidFill>
                <a:latin typeface="Roboto"/>
                <a:ea typeface="Roboto"/>
              </a:rPr>
              <a:t> </a:t>
            </a:r>
            <a:r>
              <a:rPr lang="en-US" sz="2650" spc="24" dirty="0" err="1">
                <a:solidFill>
                  <a:srgbClr val="000000"/>
                </a:solidFill>
                <a:latin typeface="Roboto"/>
                <a:ea typeface="Roboto"/>
              </a:rPr>
              <a:t>клиентов</a:t>
            </a:r>
            <a:r>
              <a:rPr lang="en-US" sz="2650" spc="24" dirty="0">
                <a:solidFill>
                  <a:srgbClr val="000000"/>
                </a:solidFill>
                <a:latin typeface="Roboto"/>
                <a:ea typeface="Roboto"/>
              </a:rPr>
              <a:t>, </a:t>
            </a:r>
            <a:r>
              <a:rPr lang="en-US" sz="2650" spc="24" dirty="0" err="1">
                <a:solidFill>
                  <a:srgbClr val="000000"/>
                </a:solidFill>
                <a:latin typeface="Roboto"/>
                <a:ea typeface="Roboto"/>
              </a:rPr>
              <a:t>инвесторов</a:t>
            </a:r>
            <a:r>
              <a:rPr lang="en-US" sz="2650" spc="24" dirty="0">
                <a:solidFill>
                  <a:srgbClr val="000000"/>
                </a:solidFill>
                <a:latin typeface="Roboto"/>
                <a:ea typeface="Roboto"/>
              </a:rPr>
              <a:t>, </a:t>
            </a:r>
            <a:r>
              <a:rPr lang="en-US" sz="2650" spc="24" dirty="0" err="1">
                <a:solidFill>
                  <a:srgbClr val="000000"/>
                </a:solidFill>
                <a:latin typeface="Roboto"/>
                <a:ea typeface="Roboto"/>
              </a:rPr>
              <a:t>акционеров</a:t>
            </a:r>
            <a:r>
              <a:rPr lang="en-US" sz="2650" spc="24" dirty="0">
                <a:solidFill>
                  <a:srgbClr val="000000"/>
                </a:solidFill>
                <a:latin typeface="Roboto"/>
                <a:ea typeface="Roboto"/>
              </a:rPr>
              <a:t>.</a:t>
            </a:r>
          </a:p>
          <a:p>
            <a:pPr algn="ctr">
              <a:lnSpc>
                <a:spcPts val="3711"/>
              </a:lnSpc>
            </a:pPr>
            <a:endParaRPr lang="en-US" sz="2650" spc="24" dirty="0">
              <a:solidFill>
                <a:srgbClr val="000000"/>
              </a:solidFill>
              <a:latin typeface="Roboto"/>
              <a:ea typeface="Roboto"/>
            </a:endParaRPr>
          </a:p>
          <a:p>
            <a:pPr algn="ctr">
              <a:lnSpc>
                <a:spcPts val="3711"/>
              </a:lnSpc>
              <a:spcBef>
                <a:spcPct val="0"/>
              </a:spcBef>
            </a:pPr>
            <a:endParaRPr lang="en-US" sz="1200" spc="24" dirty="0">
              <a:solidFill>
                <a:srgbClr val="000000"/>
              </a:solidFill>
              <a:latin typeface="Roboto"/>
              <a:ea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12" b="7812"/>
          <a:stretch>
            <a:fillRect/>
          </a:stretch>
        </p:blipFill>
        <p:spPr>
          <a:xfrm>
            <a:off x="0" y="0"/>
            <a:ext cx="18288000" cy="10287000"/>
          </a:xfrm>
          <a:prstGeom prst="rect">
            <a:avLst/>
          </a:prstGeom>
        </p:spPr>
      </p:pic>
      <p:sp>
        <p:nvSpPr>
          <p:cNvPr id="3" name="TextBox 3"/>
          <p:cNvSpPr txBox="1"/>
          <p:nvPr/>
        </p:nvSpPr>
        <p:spPr>
          <a:xfrm>
            <a:off x="2670756" y="2714625"/>
            <a:ext cx="12946487" cy="2029338"/>
          </a:xfrm>
          <a:prstGeom prst="rect">
            <a:avLst/>
          </a:prstGeom>
        </p:spPr>
        <p:txBody>
          <a:bodyPr lIns="0" tIns="0" rIns="0" bIns="0" rtlCol="0" anchor="t">
            <a:spAutoFit/>
          </a:bodyPr>
          <a:lstStyle/>
          <a:p>
            <a:pPr algn="ctr">
              <a:lnSpc>
                <a:spcPts val="18720"/>
              </a:lnSpc>
            </a:pPr>
            <a:endParaRPr lang="en-US" sz="7200" dirty="0">
              <a:solidFill>
                <a:srgbClr val="FFFFFF"/>
              </a:solidFill>
              <a:latin typeface="Roboto Bold"/>
              <a:ea typeface="Roboto Bold"/>
            </a:endParaRPr>
          </a:p>
        </p:txBody>
      </p:sp>
      <p:sp>
        <p:nvSpPr>
          <p:cNvPr id="4" name="TextBox 3">
            <a:extLst>
              <a:ext uri="{FF2B5EF4-FFF2-40B4-BE49-F238E27FC236}">
                <a16:creationId xmlns:a16="http://schemas.microsoft.com/office/drawing/2014/main" xmlns="" id="{DAED7157-36AE-4045-BDB7-A16AD2E37441}"/>
              </a:ext>
            </a:extLst>
          </p:cNvPr>
          <p:cNvSpPr txBox="1"/>
          <p:nvPr/>
        </p:nvSpPr>
        <p:spPr>
          <a:xfrm>
            <a:off x="7772400" y="49149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1754F1"/>
                </a:solidFill>
                <a:latin typeface="Roboto Bold"/>
              </a:rPr>
              <a:t>МЧС </a:t>
            </a:r>
            <a:endParaRPr lang="ru-RU"/>
          </a:p>
        </p:txBody>
      </p:sp>
      <p:sp>
        <p:nvSpPr>
          <p:cNvPr id="5" name="TextBox 4">
            <a:extLst>
              <a:ext uri="{FF2B5EF4-FFF2-40B4-BE49-F238E27FC236}">
                <a16:creationId xmlns:a16="http://schemas.microsoft.com/office/drawing/2014/main" xmlns="" id="{907CE2CD-0A15-428E-AD8E-F29B0C5047FA}"/>
              </a:ext>
            </a:extLst>
          </p:cNvPr>
          <p:cNvSpPr txBox="1"/>
          <p:nvPr/>
        </p:nvSpPr>
        <p:spPr>
          <a:xfrm>
            <a:off x="2004238" y="2323214"/>
            <a:ext cx="13389048" cy="56323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ru-RU" sz="7200" dirty="0">
                <a:solidFill>
                  <a:schemeClr val="bg1"/>
                </a:solidFill>
                <a:cs typeface="Calibri"/>
              </a:rPr>
              <a:t>Пилотирование квадрокоптера это не только увлекательное хобби, но и навык который даст возможность ребенку овладеть основами настоящей профессии </a:t>
            </a:r>
          </a:p>
        </p:txBody>
      </p:sp>
    </p:spTree>
    <p:extLst>
      <p:ext uri="{BB962C8B-B14F-4D97-AF65-F5344CB8AC3E}">
        <p14:creationId xmlns:p14="http://schemas.microsoft.com/office/powerpoint/2010/main" xmlns="" val="3225626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12" b="7812"/>
          <a:stretch>
            <a:fillRect/>
          </a:stretch>
        </p:blipFill>
        <p:spPr>
          <a:xfrm>
            <a:off x="0" y="0"/>
            <a:ext cx="18288000" cy="10287000"/>
          </a:xfrm>
          <a:prstGeom prst="rect">
            <a:avLst/>
          </a:prstGeom>
        </p:spPr>
      </p:pic>
      <p:sp>
        <p:nvSpPr>
          <p:cNvPr id="3" name="TextBox 3"/>
          <p:cNvSpPr txBox="1"/>
          <p:nvPr/>
        </p:nvSpPr>
        <p:spPr>
          <a:xfrm>
            <a:off x="2670756" y="2714625"/>
            <a:ext cx="12946487" cy="4714875"/>
          </a:xfrm>
          <a:prstGeom prst="rect">
            <a:avLst/>
          </a:prstGeom>
        </p:spPr>
        <p:txBody>
          <a:bodyPr lIns="0" tIns="0" rIns="0" bIns="0" rtlCol="0" anchor="t">
            <a:spAutoFit/>
          </a:bodyPr>
          <a:lstStyle/>
          <a:p>
            <a:pPr algn="ctr">
              <a:lnSpc>
                <a:spcPts val="18720"/>
              </a:lnSpc>
            </a:pPr>
            <a:r>
              <a:rPr lang="en-US" sz="14400">
                <a:solidFill>
                  <a:srgbClr val="FFFFFF"/>
                </a:solidFill>
                <a:latin typeface="Roboto Bold"/>
              </a:rPr>
              <a:t>Спасибо за внимание!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412" y="8870247"/>
            <a:ext cx="18278588" cy="1416753"/>
          </a:xfrm>
          <a:prstGeom prst="rect">
            <a:avLst/>
          </a:prstGeom>
          <a:solidFill>
            <a:srgbClr val="1754F1"/>
          </a:solidFill>
        </p:spPr>
      </p:sp>
      <p:grpSp>
        <p:nvGrpSpPr>
          <p:cNvPr id="3" name="Group 3"/>
          <p:cNvGrpSpPr>
            <a:grpSpLocks noChangeAspect="1"/>
          </p:cNvGrpSpPr>
          <p:nvPr/>
        </p:nvGrpSpPr>
        <p:grpSpPr>
          <a:xfrm>
            <a:off x="-1838737" y="1342858"/>
            <a:ext cx="9389970" cy="9389970"/>
            <a:chOff x="0" y="0"/>
            <a:chExt cx="6350000" cy="6350000"/>
          </a:xfrm>
        </p:grpSpPr>
        <p:sp>
          <p:nvSpPr>
            <p:cNvPr id="4" name="Freeform 4"/>
            <p:cNvSpPr/>
            <p:nvPr/>
          </p:nvSpPr>
          <p:spPr>
            <a:xfrm>
              <a:off x="0" y="0"/>
              <a:ext cx="6350000" cy="6351270"/>
            </a:xfrm>
            <a:custGeom>
              <a:avLst/>
              <a:gdLst/>
              <a:ahLst/>
              <a:cxnLst/>
              <a:rect l="l" t="t" r="r" b="b"/>
              <a:pathLst>
                <a:path w="6350000" h="635127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a:blip r:embed="rId2"/>
              <a:stretch>
                <a:fillRect r="-77813"/>
              </a:stretch>
            </a:blipFill>
          </p:spPr>
        </p:sp>
      </p:grpSp>
      <p:sp>
        <p:nvSpPr>
          <p:cNvPr id="5" name="AutoShape 5"/>
          <p:cNvSpPr/>
          <p:nvPr/>
        </p:nvSpPr>
        <p:spPr>
          <a:xfrm>
            <a:off x="8408818" y="3609790"/>
            <a:ext cx="8850482" cy="0"/>
          </a:xfrm>
          <a:prstGeom prst="line">
            <a:avLst/>
          </a:prstGeom>
          <a:ln w="9525" cap="rnd">
            <a:solidFill>
              <a:srgbClr val="1754F1"/>
            </a:solidFill>
            <a:prstDash val="solid"/>
            <a:headEnd type="none" w="sm" len="sm"/>
            <a:tailEnd type="none" w="sm" len="sm"/>
          </a:ln>
        </p:spPr>
      </p:sp>
      <p:sp>
        <p:nvSpPr>
          <p:cNvPr id="6" name="AutoShape 6"/>
          <p:cNvSpPr/>
          <p:nvPr/>
        </p:nvSpPr>
        <p:spPr>
          <a:xfrm>
            <a:off x="8408818" y="4974546"/>
            <a:ext cx="8850482" cy="0"/>
          </a:xfrm>
          <a:prstGeom prst="line">
            <a:avLst/>
          </a:prstGeom>
          <a:ln w="9525" cap="rnd">
            <a:solidFill>
              <a:srgbClr val="1754F1"/>
            </a:solidFill>
            <a:prstDash val="solid"/>
            <a:headEnd type="none" w="sm" len="sm"/>
            <a:tailEnd type="none" w="sm" len="sm"/>
          </a:ln>
        </p:spPr>
      </p:sp>
      <p:sp>
        <p:nvSpPr>
          <p:cNvPr id="7" name="AutoShape 7"/>
          <p:cNvSpPr/>
          <p:nvPr/>
        </p:nvSpPr>
        <p:spPr>
          <a:xfrm>
            <a:off x="8408818" y="6143810"/>
            <a:ext cx="8850482" cy="0"/>
          </a:xfrm>
          <a:prstGeom prst="line">
            <a:avLst/>
          </a:prstGeom>
          <a:ln w="9525" cap="rnd">
            <a:solidFill>
              <a:srgbClr val="1754F1"/>
            </a:solidFill>
            <a:prstDash val="solid"/>
            <a:headEnd type="none" w="sm" len="sm"/>
            <a:tailEnd type="none" w="sm" len="sm"/>
          </a:ln>
        </p:spPr>
      </p:sp>
      <p:sp>
        <p:nvSpPr>
          <p:cNvPr id="8" name="TextBox 8"/>
          <p:cNvSpPr txBox="1"/>
          <p:nvPr/>
        </p:nvSpPr>
        <p:spPr>
          <a:xfrm>
            <a:off x="10521204" y="2784667"/>
            <a:ext cx="6604690" cy="1036320"/>
          </a:xfrm>
          <a:prstGeom prst="rect">
            <a:avLst/>
          </a:prstGeom>
        </p:spPr>
        <p:txBody>
          <a:bodyPr lIns="0" tIns="0" rIns="0" bIns="0" rtlCol="0" anchor="t">
            <a:spAutoFit/>
          </a:bodyPr>
          <a:lstStyle/>
          <a:p>
            <a:pPr>
              <a:lnSpc>
                <a:spcPts val="4199"/>
              </a:lnSpc>
            </a:pPr>
            <a:r>
              <a:rPr lang="en-US" sz="2799">
                <a:solidFill>
                  <a:srgbClr val="14110F"/>
                </a:solidFill>
                <a:latin typeface="Roboto"/>
              </a:rPr>
              <a:t>Проектирование: создание моделей </a:t>
            </a:r>
          </a:p>
          <a:p>
            <a:pPr>
              <a:lnSpc>
                <a:spcPts val="4200"/>
              </a:lnSpc>
            </a:pPr>
            <a:endParaRPr lang="en-US" sz="2799">
              <a:solidFill>
                <a:srgbClr val="14110F"/>
              </a:solidFill>
              <a:latin typeface="Roboto"/>
            </a:endParaRPr>
          </a:p>
        </p:txBody>
      </p:sp>
      <p:sp>
        <p:nvSpPr>
          <p:cNvPr id="9" name="TextBox 9"/>
          <p:cNvSpPr txBox="1"/>
          <p:nvPr/>
        </p:nvSpPr>
        <p:spPr>
          <a:xfrm>
            <a:off x="10521204" y="3725737"/>
            <a:ext cx="6480081" cy="1561453"/>
          </a:xfrm>
          <a:prstGeom prst="rect">
            <a:avLst/>
          </a:prstGeom>
        </p:spPr>
        <p:txBody>
          <a:bodyPr lIns="0" tIns="0" rIns="0" bIns="0" rtlCol="0" anchor="t">
            <a:spAutoFit/>
          </a:bodyPr>
          <a:lstStyle/>
          <a:p>
            <a:pPr>
              <a:lnSpc>
                <a:spcPts val="4199"/>
              </a:lnSpc>
            </a:pPr>
            <a:r>
              <a:rPr lang="en-US" sz="2750" dirty="0" err="1">
                <a:solidFill>
                  <a:srgbClr val="14110F"/>
                </a:solidFill>
                <a:latin typeface="Roboto"/>
                <a:ea typeface="Roboto"/>
              </a:rPr>
              <a:t>Сборка</a:t>
            </a:r>
            <a:r>
              <a:rPr lang="en-US" sz="2750" dirty="0">
                <a:solidFill>
                  <a:srgbClr val="14110F"/>
                </a:solidFill>
                <a:latin typeface="Roboto"/>
                <a:ea typeface="Roboto"/>
              </a:rPr>
              <a:t>: </a:t>
            </a:r>
            <a:r>
              <a:rPr lang="en-US" sz="2750" dirty="0" err="1">
                <a:solidFill>
                  <a:srgbClr val="14110F"/>
                </a:solidFill>
                <a:latin typeface="Roboto"/>
                <a:ea typeface="Roboto"/>
              </a:rPr>
              <a:t>развитие</a:t>
            </a:r>
            <a:r>
              <a:rPr lang="en-US" sz="2750" dirty="0">
                <a:solidFill>
                  <a:srgbClr val="14110F"/>
                </a:solidFill>
                <a:latin typeface="Roboto"/>
                <a:ea typeface="Roboto"/>
              </a:rPr>
              <a:t> </a:t>
            </a:r>
            <a:r>
              <a:rPr lang="en-US" sz="2750" dirty="0" err="1">
                <a:solidFill>
                  <a:srgbClr val="14110F"/>
                </a:solidFill>
                <a:latin typeface="Roboto"/>
                <a:ea typeface="Roboto"/>
              </a:rPr>
              <a:t>мелкой</a:t>
            </a:r>
            <a:r>
              <a:rPr lang="en-US" sz="2750" dirty="0">
                <a:solidFill>
                  <a:srgbClr val="14110F"/>
                </a:solidFill>
                <a:latin typeface="Roboto"/>
                <a:ea typeface="Roboto"/>
              </a:rPr>
              <a:t> </a:t>
            </a:r>
            <a:r>
              <a:rPr lang="en-US" sz="2750" dirty="0" err="1">
                <a:solidFill>
                  <a:srgbClr val="14110F"/>
                </a:solidFill>
                <a:latin typeface="Roboto"/>
                <a:ea typeface="Roboto"/>
              </a:rPr>
              <a:t>моторики</a:t>
            </a:r>
            <a:r>
              <a:rPr lang="en-US" sz="2750" dirty="0">
                <a:solidFill>
                  <a:srgbClr val="14110F"/>
                </a:solidFill>
                <a:latin typeface="Roboto"/>
                <a:ea typeface="Roboto"/>
              </a:rPr>
              <a:t> и </a:t>
            </a:r>
            <a:r>
              <a:rPr lang="en-US" sz="2750" dirty="0" err="1">
                <a:solidFill>
                  <a:srgbClr val="14110F"/>
                </a:solidFill>
                <a:latin typeface="Roboto"/>
                <a:ea typeface="Roboto"/>
              </a:rPr>
              <a:t>навыков</a:t>
            </a:r>
            <a:r>
              <a:rPr lang="en-US" sz="2750" dirty="0">
                <a:solidFill>
                  <a:srgbClr val="14110F"/>
                </a:solidFill>
                <a:latin typeface="Roboto"/>
                <a:ea typeface="Roboto"/>
              </a:rPr>
              <a:t> </a:t>
            </a:r>
            <a:r>
              <a:rPr lang="en-US" sz="2750" dirty="0" err="1">
                <a:solidFill>
                  <a:srgbClr val="14110F"/>
                </a:solidFill>
                <a:latin typeface="Roboto"/>
                <a:ea typeface="Roboto"/>
              </a:rPr>
              <a:t>работы</a:t>
            </a:r>
            <a:r>
              <a:rPr lang="en-US" sz="2750" dirty="0">
                <a:solidFill>
                  <a:srgbClr val="14110F"/>
                </a:solidFill>
                <a:latin typeface="Roboto"/>
                <a:ea typeface="Roboto"/>
              </a:rPr>
              <a:t> с </a:t>
            </a:r>
            <a:r>
              <a:rPr lang="en-US" sz="2750" dirty="0" err="1">
                <a:solidFill>
                  <a:srgbClr val="14110F"/>
                </a:solidFill>
                <a:latin typeface="Roboto"/>
                <a:ea typeface="Roboto"/>
              </a:rPr>
              <a:t>электроникой</a:t>
            </a:r>
            <a:endParaRPr lang="en-US" sz="2750" dirty="0">
              <a:solidFill>
                <a:srgbClr val="14110F"/>
              </a:solidFill>
              <a:latin typeface="Roboto"/>
              <a:ea typeface="Roboto"/>
            </a:endParaRPr>
          </a:p>
          <a:p>
            <a:pPr>
              <a:lnSpc>
                <a:spcPts val="4199"/>
              </a:lnSpc>
            </a:pPr>
            <a:endParaRPr lang="en-US" sz="2750" dirty="0">
              <a:solidFill>
                <a:srgbClr val="14110F"/>
              </a:solidFill>
              <a:latin typeface="Arimo"/>
              <a:ea typeface="Arimo"/>
              <a:cs typeface="Arimo"/>
            </a:endParaRPr>
          </a:p>
        </p:txBody>
      </p:sp>
      <p:sp>
        <p:nvSpPr>
          <p:cNvPr id="10" name="TextBox 10"/>
          <p:cNvSpPr txBox="1"/>
          <p:nvPr/>
        </p:nvSpPr>
        <p:spPr>
          <a:xfrm>
            <a:off x="10521204" y="5003408"/>
            <a:ext cx="6604690" cy="1516249"/>
          </a:xfrm>
          <a:prstGeom prst="rect">
            <a:avLst/>
          </a:prstGeom>
        </p:spPr>
        <p:txBody>
          <a:bodyPr lIns="0" tIns="0" rIns="0" bIns="0" rtlCol="0" anchor="t">
            <a:spAutoFit/>
          </a:bodyPr>
          <a:lstStyle/>
          <a:p>
            <a:pPr>
              <a:lnSpc>
                <a:spcPts val="4199"/>
              </a:lnSpc>
            </a:pPr>
            <a:r>
              <a:rPr lang="en-US" sz="2750" dirty="0" err="1">
                <a:solidFill>
                  <a:srgbClr val="14110F"/>
                </a:solidFill>
                <a:latin typeface="Roboto"/>
                <a:ea typeface="Roboto"/>
              </a:rPr>
              <a:t>Пилотирование</a:t>
            </a:r>
            <a:r>
              <a:rPr lang="en-US" sz="2750" dirty="0">
                <a:solidFill>
                  <a:srgbClr val="14110F"/>
                </a:solidFill>
                <a:latin typeface="Roboto"/>
                <a:ea typeface="Roboto"/>
              </a:rPr>
              <a:t> : </a:t>
            </a:r>
            <a:r>
              <a:rPr lang="en-US" sz="2750" dirty="0" err="1">
                <a:solidFill>
                  <a:srgbClr val="14110F"/>
                </a:solidFill>
                <a:latin typeface="Roboto"/>
                <a:ea typeface="Roboto"/>
              </a:rPr>
              <a:t>управление</a:t>
            </a:r>
            <a:r>
              <a:rPr lang="en-US" sz="2750" dirty="0">
                <a:solidFill>
                  <a:srgbClr val="14110F"/>
                </a:solidFill>
                <a:latin typeface="Roboto"/>
                <a:ea typeface="Roboto"/>
              </a:rPr>
              <a:t> </a:t>
            </a:r>
            <a:r>
              <a:rPr lang="en-US" sz="2750" dirty="0" err="1">
                <a:solidFill>
                  <a:srgbClr val="14110F"/>
                </a:solidFill>
                <a:latin typeface="Roboto"/>
                <a:ea typeface="Roboto"/>
              </a:rPr>
              <a:t>работы</a:t>
            </a:r>
            <a:r>
              <a:rPr lang="en-US" sz="2750" dirty="0">
                <a:solidFill>
                  <a:srgbClr val="14110F"/>
                </a:solidFill>
                <a:latin typeface="Roboto"/>
                <a:ea typeface="Roboto"/>
              </a:rPr>
              <a:t> </a:t>
            </a:r>
            <a:r>
              <a:rPr lang="en-US" sz="2750" dirty="0" err="1">
                <a:solidFill>
                  <a:srgbClr val="14110F"/>
                </a:solidFill>
                <a:latin typeface="Roboto"/>
                <a:ea typeface="Roboto"/>
              </a:rPr>
              <a:t>дронов</a:t>
            </a:r>
            <a:r>
              <a:rPr lang="en-US" sz="2750" dirty="0">
                <a:solidFill>
                  <a:srgbClr val="14110F"/>
                </a:solidFill>
                <a:latin typeface="Roboto"/>
                <a:ea typeface="Roboto"/>
              </a:rPr>
              <a:t> с </a:t>
            </a:r>
            <a:r>
              <a:rPr lang="en-US" sz="2750" dirty="0" err="1">
                <a:solidFill>
                  <a:srgbClr val="14110F"/>
                </a:solidFill>
                <a:latin typeface="Roboto"/>
                <a:ea typeface="Roboto"/>
              </a:rPr>
              <a:t>помощью</a:t>
            </a:r>
            <a:r>
              <a:rPr lang="en-US" sz="2750" dirty="0">
                <a:solidFill>
                  <a:srgbClr val="14110F"/>
                </a:solidFill>
                <a:latin typeface="Roboto"/>
                <a:ea typeface="Roboto"/>
              </a:rPr>
              <a:t> </a:t>
            </a:r>
            <a:r>
              <a:rPr lang="en-US" sz="2750" dirty="0" err="1">
                <a:solidFill>
                  <a:srgbClr val="14110F"/>
                </a:solidFill>
                <a:latin typeface="Roboto"/>
                <a:ea typeface="Roboto"/>
              </a:rPr>
              <a:t>пультов</a:t>
            </a:r>
            <a:r>
              <a:rPr lang="en-US" sz="2750" dirty="0">
                <a:solidFill>
                  <a:srgbClr val="14110F"/>
                </a:solidFill>
                <a:latin typeface="Roboto"/>
                <a:ea typeface="Roboto"/>
              </a:rPr>
              <a:t> и </a:t>
            </a:r>
            <a:r>
              <a:rPr lang="en-US" sz="2750" dirty="0" err="1">
                <a:solidFill>
                  <a:srgbClr val="14110F"/>
                </a:solidFill>
                <a:latin typeface="Roboto"/>
                <a:ea typeface="Roboto"/>
              </a:rPr>
              <a:t>камеры</a:t>
            </a:r>
            <a:endParaRPr lang="en-US" sz="1200" dirty="0">
              <a:solidFill>
                <a:srgbClr val="14110F"/>
              </a:solidFill>
              <a:latin typeface="Roboto"/>
              <a:ea typeface="Roboto"/>
            </a:endParaRPr>
          </a:p>
          <a:p>
            <a:pPr>
              <a:lnSpc>
                <a:spcPts val="4199"/>
              </a:lnSpc>
            </a:pPr>
            <a:endParaRPr lang="en-US" sz="1200">
              <a:solidFill>
                <a:srgbClr val="14110F"/>
              </a:solidFill>
              <a:latin typeface="Arimo"/>
            </a:endParaRPr>
          </a:p>
        </p:txBody>
      </p:sp>
      <p:sp>
        <p:nvSpPr>
          <p:cNvPr id="11" name="TextBox 11"/>
          <p:cNvSpPr txBox="1"/>
          <p:nvPr/>
        </p:nvSpPr>
        <p:spPr>
          <a:xfrm>
            <a:off x="10521204" y="6370763"/>
            <a:ext cx="6613488" cy="1022844"/>
          </a:xfrm>
          <a:prstGeom prst="rect">
            <a:avLst/>
          </a:prstGeom>
        </p:spPr>
        <p:txBody>
          <a:bodyPr lIns="0" tIns="0" rIns="0" bIns="0" rtlCol="0" anchor="t">
            <a:spAutoFit/>
          </a:bodyPr>
          <a:lstStyle/>
          <a:p>
            <a:pPr>
              <a:lnSpc>
                <a:spcPts val="4199"/>
              </a:lnSpc>
            </a:pPr>
            <a:r>
              <a:rPr lang="en-US" sz="2750" dirty="0" err="1">
                <a:solidFill>
                  <a:srgbClr val="14110F"/>
                </a:solidFill>
                <a:latin typeface="Roboto"/>
                <a:ea typeface="Roboto"/>
              </a:rPr>
              <a:t>Программирование</a:t>
            </a:r>
            <a:r>
              <a:rPr lang="en-US" sz="2750" dirty="0">
                <a:solidFill>
                  <a:srgbClr val="14110F"/>
                </a:solidFill>
                <a:latin typeface="Roboto"/>
                <a:ea typeface="Roboto"/>
              </a:rPr>
              <a:t> </a:t>
            </a:r>
            <a:r>
              <a:rPr lang="en-US" sz="2750" dirty="0" err="1">
                <a:solidFill>
                  <a:srgbClr val="14110F"/>
                </a:solidFill>
                <a:latin typeface="Roboto"/>
                <a:ea typeface="Roboto"/>
              </a:rPr>
              <a:t>готовых</a:t>
            </a:r>
            <a:r>
              <a:rPr lang="en-US" sz="2750" dirty="0">
                <a:solidFill>
                  <a:srgbClr val="14110F"/>
                </a:solidFill>
                <a:latin typeface="Roboto"/>
                <a:ea typeface="Roboto"/>
              </a:rPr>
              <a:t> </a:t>
            </a:r>
            <a:r>
              <a:rPr lang="en-US" sz="2750" dirty="0" err="1">
                <a:solidFill>
                  <a:srgbClr val="14110F"/>
                </a:solidFill>
                <a:latin typeface="Roboto"/>
                <a:ea typeface="Roboto"/>
              </a:rPr>
              <a:t>устройств</a:t>
            </a:r>
            <a:endParaRPr lang="en-US" sz="2750" dirty="0">
              <a:solidFill>
                <a:srgbClr val="14110F"/>
              </a:solidFill>
              <a:latin typeface="Roboto"/>
              <a:ea typeface="Roboto"/>
            </a:endParaRPr>
          </a:p>
          <a:p>
            <a:pPr>
              <a:lnSpc>
                <a:spcPts val="4199"/>
              </a:lnSpc>
            </a:pPr>
            <a:endParaRPr lang="en-US" sz="2750" dirty="0">
              <a:solidFill>
                <a:srgbClr val="14110F"/>
              </a:solidFill>
              <a:latin typeface="Arimo"/>
              <a:ea typeface="Arimo"/>
              <a:cs typeface="Arimo"/>
            </a:endParaRPr>
          </a:p>
        </p:txBody>
      </p:sp>
      <p:sp>
        <p:nvSpPr>
          <p:cNvPr id="12" name="TextBox 12"/>
          <p:cNvSpPr txBox="1"/>
          <p:nvPr/>
        </p:nvSpPr>
        <p:spPr>
          <a:xfrm>
            <a:off x="8408818" y="2775142"/>
            <a:ext cx="1424931" cy="521970"/>
          </a:xfrm>
          <a:prstGeom prst="rect">
            <a:avLst/>
          </a:prstGeom>
        </p:spPr>
        <p:txBody>
          <a:bodyPr lIns="0" tIns="0" rIns="0" bIns="0" rtlCol="0" anchor="t">
            <a:spAutoFit/>
          </a:bodyPr>
          <a:lstStyle/>
          <a:p>
            <a:pPr marL="0" lvl="0" indent="0">
              <a:lnSpc>
                <a:spcPts val="4200"/>
              </a:lnSpc>
            </a:pPr>
            <a:r>
              <a:rPr lang="en-US" sz="2799" spc="-83">
                <a:solidFill>
                  <a:srgbClr val="1754F1"/>
                </a:solidFill>
                <a:latin typeface="Roboto Bold"/>
              </a:rPr>
              <a:t>1</a:t>
            </a:r>
          </a:p>
        </p:txBody>
      </p:sp>
      <p:sp>
        <p:nvSpPr>
          <p:cNvPr id="13" name="TextBox 13"/>
          <p:cNvSpPr txBox="1"/>
          <p:nvPr/>
        </p:nvSpPr>
        <p:spPr>
          <a:xfrm>
            <a:off x="8319881" y="4031489"/>
            <a:ext cx="520733" cy="521970"/>
          </a:xfrm>
          <a:prstGeom prst="rect">
            <a:avLst/>
          </a:prstGeom>
        </p:spPr>
        <p:txBody>
          <a:bodyPr lIns="0" tIns="0" rIns="0" bIns="0" rtlCol="0" anchor="t">
            <a:spAutoFit/>
          </a:bodyPr>
          <a:lstStyle/>
          <a:p>
            <a:pPr marL="0" lvl="0" indent="0">
              <a:lnSpc>
                <a:spcPts val="4200"/>
              </a:lnSpc>
            </a:pPr>
            <a:r>
              <a:rPr lang="en-US" sz="2800" spc="-84">
                <a:solidFill>
                  <a:srgbClr val="1754F1"/>
                </a:solidFill>
                <a:latin typeface="Roboto Bold"/>
              </a:rPr>
              <a:t> 2</a:t>
            </a:r>
          </a:p>
        </p:txBody>
      </p:sp>
      <p:sp>
        <p:nvSpPr>
          <p:cNvPr id="14" name="TextBox 14"/>
          <p:cNvSpPr txBox="1"/>
          <p:nvPr/>
        </p:nvSpPr>
        <p:spPr>
          <a:xfrm>
            <a:off x="8408818" y="5309161"/>
            <a:ext cx="1424931" cy="521970"/>
          </a:xfrm>
          <a:prstGeom prst="rect">
            <a:avLst/>
          </a:prstGeom>
        </p:spPr>
        <p:txBody>
          <a:bodyPr lIns="0" tIns="0" rIns="0" bIns="0" rtlCol="0" anchor="t">
            <a:spAutoFit/>
          </a:bodyPr>
          <a:lstStyle/>
          <a:p>
            <a:pPr marL="0" lvl="0" indent="0">
              <a:lnSpc>
                <a:spcPts val="4200"/>
              </a:lnSpc>
            </a:pPr>
            <a:r>
              <a:rPr lang="en-US" sz="2799" spc="-83">
                <a:solidFill>
                  <a:srgbClr val="1754F1"/>
                </a:solidFill>
                <a:latin typeface="Roboto Bold"/>
              </a:rPr>
              <a:t>3</a:t>
            </a:r>
          </a:p>
        </p:txBody>
      </p:sp>
      <p:sp>
        <p:nvSpPr>
          <p:cNvPr id="15" name="TextBox 15"/>
          <p:cNvSpPr txBox="1"/>
          <p:nvPr/>
        </p:nvSpPr>
        <p:spPr>
          <a:xfrm>
            <a:off x="8408818" y="6361238"/>
            <a:ext cx="1424931" cy="521970"/>
          </a:xfrm>
          <a:prstGeom prst="rect">
            <a:avLst/>
          </a:prstGeom>
        </p:spPr>
        <p:txBody>
          <a:bodyPr lIns="0" tIns="0" rIns="0" bIns="0" rtlCol="0" anchor="t">
            <a:spAutoFit/>
          </a:bodyPr>
          <a:lstStyle/>
          <a:p>
            <a:pPr marL="0" lvl="0" indent="0">
              <a:lnSpc>
                <a:spcPts val="4200"/>
              </a:lnSpc>
            </a:pPr>
            <a:r>
              <a:rPr lang="en-US" sz="2799" spc="-83">
                <a:solidFill>
                  <a:srgbClr val="1754F1"/>
                </a:solidFill>
                <a:latin typeface="Roboto Bold"/>
              </a:rPr>
              <a:t>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2" name="Group 2"/>
          <p:cNvGrpSpPr/>
          <p:nvPr/>
        </p:nvGrpSpPr>
        <p:grpSpPr>
          <a:xfrm>
            <a:off x="15920945" y="8455649"/>
            <a:ext cx="1338355" cy="802651"/>
            <a:chOff x="0" y="0"/>
            <a:chExt cx="1784474" cy="1070201"/>
          </a:xfrm>
        </p:grpSpPr>
        <p:grpSp>
          <p:nvGrpSpPr>
            <p:cNvPr id="3" name="Group 3"/>
            <p:cNvGrpSpPr/>
            <p:nvPr/>
          </p:nvGrpSpPr>
          <p:grpSpPr>
            <a:xfrm>
              <a:off x="0" y="0"/>
              <a:ext cx="1784474" cy="1070201"/>
              <a:chOff x="0" y="0"/>
              <a:chExt cx="865399" cy="518160"/>
            </a:xfrm>
          </p:grpSpPr>
          <p:sp>
            <p:nvSpPr>
              <p:cNvPr id="4" name="Freeform 4"/>
              <p:cNvSpPr/>
              <p:nvPr/>
            </p:nvSpPr>
            <p:spPr>
              <a:xfrm>
                <a:off x="6350" y="6360"/>
                <a:ext cx="852699" cy="506284"/>
              </a:xfrm>
              <a:custGeom>
                <a:avLst/>
                <a:gdLst/>
                <a:ahLst/>
                <a:cxnLst/>
                <a:rect l="l" t="t" r="r" b="b"/>
                <a:pathLst>
                  <a:path w="852699" h="506284">
                    <a:moveTo>
                      <a:pt x="252730" y="0"/>
                    </a:moveTo>
                    <a:lnTo>
                      <a:pt x="599969" y="0"/>
                    </a:lnTo>
                    <a:cubicBezTo>
                      <a:pt x="739669" y="0"/>
                      <a:pt x="852699" y="113215"/>
                      <a:pt x="852699" y="253143"/>
                    </a:cubicBezTo>
                    <a:cubicBezTo>
                      <a:pt x="852699" y="393070"/>
                      <a:pt x="739669" y="506285"/>
                      <a:pt x="599969" y="506285"/>
                    </a:cubicBezTo>
                    <a:lnTo>
                      <a:pt x="252730" y="506285"/>
                    </a:lnTo>
                    <a:cubicBezTo>
                      <a:pt x="113030" y="506285"/>
                      <a:pt x="0" y="393070"/>
                      <a:pt x="0" y="253143"/>
                    </a:cubicBezTo>
                    <a:cubicBezTo>
                      <a:pt x="0" y="113215"/>
                      <a:pt x="113030" y="0"/>
                      <a:pt x="252730" y="0"/>
                    </a:cubicBezTo>
                    <a:close/>
                  </a:path>
                </a:pathLst>
              </a:custGeom>
              <a:solidFill>
                <a:srgbClr val="1754F1"/>
              </a:solidFill>
            </p:spPr>
          </p:sp>
        </p:grpSp>
        <p:grpSp>
          <p:nvGrpSpPr>
            <p:cNvPr id="5" name="Group 5"/>
            <p:cNvGrpSpPr/>
            <p:nvPr/>
          </p:nvGrpSpPr>
          <p:grpSpPr>
            <a:xfrm>
              <a:off x="393198" y="401024"/>
              <a:ext cx="998079" cy="315171"/>
              <a:chOff x="0" y="0"/>
              <a:chExt cx="1359375" cy="429260"/>
            </a:xfrm>
          </p:grpSpPr>
          <p:sp>
            <p:nvSpPr>
              <p:cNvPr id="6" name="Freeform 6"/>
              <p:cNvSpPr/>
              <p:nvPr/>
            </p:nvSpPr>
            <p:spPr>
              <a:xfrm>
                <a:off x="0" y="-5080"/>
                <a:ext cx="1359375" cy="434340"/>
              </a:xfrm>
              <a:custGeom>
                <a:avLst/>
                <a:gdLst/>
                <a:ahLst/>
                <a:cxnLst/>
                <a:rect l="l" t="t" r="r" b="b"/>
                <a:pathLst>
                  <a:path w="1359375" h="434340">
                    <a:moveTo>
                      <a:pt x="1341595" y="187960"/>
                    </a:moveTo>
                    <a:lnTo>
                      <a:pt x="1079975" y="11430"/>
                    </a:lnTo>
                    <a:cubicBezTo>
                      <a:pt x="1062195" y="0"/>
                      <a:pt x="1039335" y="3810"/>
                      <a:pt x="1026635" y="21590"/>
                    </a:cubicBezTo>
                    <a:cubicBezTo>
                      <a:pt x="1015205" y="39370"/>
                      <a:pt x="1019015" y="62230"/>
                      <a:pt x="1036795" y="74930"/>
                    </a:cubicBezTo>
                    <a:lnTo>
                      <a:pt x="1195545" y="181610"/>
                    </a:lnTo>
                    <a:lnTo>
                      <a:pt x="0" y="181610"/>
                    </a:lnTo>
                    <a:lnTo>
                      <a:pt x="0" y="257810"/>
                    </a:lnTo>
                    <a:lnTo>
                      <a:pt x="1195545" y="257810"/>
                    </a:lnTo>
                    <a:lnTo>
                      <a:pt x="1036795" y="364490"/>
                    </a:lnTo>
                    <a:cubicBezTo>
                      <a:pt x="1019015" y="375920"/>
                      <a:pt x="1015205" y="400050"/>
                      <a:pt x="1026635" y="417830"/>
                    </a:cubicBezTo>
                    <a:cubicBezTo>
                      <a:pt x="1034255" y="429260"/>
                      <a:pt x="1045685" y="434340"/>
                      <a:pt x="1058385" y="434340"/>
                    </a:cubicBezTo>
                    <a:cubicBezTo>
                      <a:pt x="1066005" y="434340"/>
                      <a:pt x="1073625" y="431800"/>
                      <a:pt x="1079975" y="427990"/>
                    </a:cubicBezTo>
                    <a:lnTo>
                      <a:pt x="1342865" y="251460"/>
                    </a:lnTo>
                    <a:cubicBezTo>
                      <a:pt x="1353025" y="243840"/>
                      <a:pt x="1359375" y="232410"/>
                      <a:pt x="1359375" y="219710"/>
                    </a:cubicBezTo>
                    <a:cubicBezTo>
                      <a:pt x="1359375" y="207010"/>
                      <a:pt x="1353025" y="195580"/>
                      <a:pt x="1341595" y="187960"/>
                    </a:cubicBezTo>
                    <a:close/>
                  </a:path>
                </a:pathLst>
              </a:custGeom>
              <a:solidFill>
                <a:srgbClr val="FFFFFF"/>
              </a:solidFill>
            </p:spPr>
          </p:sp>
        </p:grpSp>
      </p:grpSp>
      <p:pic>
        <p:nvPicPr>
          <p:cNvPr id="7" name="Picture 7"/>
          <p:cNvPicPr>
            <a:picLocks noChangeAspect="1"/>
          </p:cNvPicPr>
          <p:nvPr/>
        </p:nvPicPr>
        <p:blipFill>
          <a:blip r:embed="rId2"/>
          <a:srcRect/>
          <a:stretch>
            <a:fillRect/>
          </a:stretch>
        </p:blipFill>
        <p:spPr>
          <a:xfrm>
            <a:off x="8147078" y="1731714"/>
            <a:ext cx="9112222" cy="5791323"/>
          </a:xfrm>
          <a:prstGeom prst="rect">
            <a:avLst/>
          </a:prstGeom>
        </p:spPr>
      </p:pic>
      <p:sp>
        <p:nvSpPr>
          <p:cNvPr id="8" name="TextBox 8"/>
          <p:cNvSpPr txBox="1"/>
          <p:nvPr/>
        </p:nvSpPr>
        <p:spPr>
          <a:xfrm>
            <a:off x="1028700" y="2769318"/>
            <a:ext cx="6170183" cy="3430509"/>
          </a:xfrm>
          <a:prstGeom prst="rect">
            <a:avLst/>
          </a:prstGeom>
        </p:spPr>
        <p:txBody>
          <a:bodyPr lIns="0" tIns="0" rIns="0" bIns="0" rtlCol="0" anchor="t">
            <a:spAutoFit/>
          </a:bodyPr>
          <a:lstStyle/>
          <a:p>
            <a:pPr marL="0" lvl="0" indent="0" algn="l">
              <a:lnSpc>
                <a:spcPts val="4533"/>
              </a:lnSpc>
              <a:spcBef>
                <a:spcPct val="0"/>
              </a:spcBef>
            </a:pPr>
            <a:r>
              <a:rPr lang="en-US" sz="3237" spc="64">
                <a:solidFill>
                  <a:srgbClr val="14110F"/>
                </a:solidFill>
                <a:latin typeface="Roboto"/>
              </a:rPr>
              <a:t>Такой гаджет прекрасно развивает творческое и логическое мышление, показывает основы механики и функционирования летательной техники</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9412" y="8870247"/>
            <a:ext cx="18278588" cy="1416753"/>
          </a:xfrm>
          <a:prstGeom prst="rect">
            <a:avLst/>
          </a:prstGeom>
          <a:solidFill>
            <a:srgbClr val="1754F1"/>
          </a:solidFill>
        </p:spPr>
      </p:sp>
      <p:grpSp>
        <p:nvGrpSpPr>
          <p:cNvPr id="3" name="Group 3"/>
          <p:cNvGrpSpPr/>
          <p:nvPr/>
        </p:nvGrpSpPr>
        <p:grpSpPr>
          <a:xfrm>
            <a:off x="1672644" y="1928116"/>
            <a:ext cx="13815811" cy="5632807"/>
            <a:chOff x="0" y="0"/>
            <a:chExt cx="18421082" cy="7510409"/>
          </a:xfrm>
        </p:grpSpPr>
        <p:sp>
          <p:nvSpPr>
            <p:cNvPr id="4" name="TextBox 4"/>
            <p:cNvSpPr txBox="1"/>
            <p:nvPr/>
          </p:nvSpPr>
          <p:spPr>
            <a:xfrm>
              <a:off x="0" y="-114300"/>
              <a:ext cx="13241406" cy="764540"/>
            </a:xfrm>
            <a:prstGeom prst="rect">
              <a:avLst/>
            </a:prstGeom>
          </p:spPr>
          <p:txBody>
            <a:bodyPr lIns="0" tIns="0" rIns="0" bIns="0" rtlCol="0" anchor="t">
              <a:spAutoFit/>
            </a:bodyPr>
            <a:lstStyle/>
            <a:p>
              <a:pPr marL="0" lvl="0" indent="0">
                <a:lnSpc>
                  <a:spcPts val="4800"/>
                </a:lnSpc>
                <a:spcBef>
                  <a:spcPct val="0"/>
                </a:spcBef>
              </a:pPr>
              <a:r>
                <a:rPr lang="en-US" sz="3200" spc="64">
                  <a:solidFill>
                    <a:srgbClr val="1754F1"/>
                  </a:solidFill>
                  <a:latin typeface="Roboto Bold"/>
                </a:rPr>
                <a:t>Что такое ПБЛА?</a:t>
              </a:r>
            </a:p>
          </p:txBody>
        </p:sp>
        <p:sp>
          <p:nvSpPr>
            <p:cNvPr id="5" name="TextBox 5"/>
            <p:cNvSpPr txBox="1"/>
            <p:nvPr/>
          </p:nvSpPr>
          <p:spPr>
            <a:xfrm>
              <a:off x="0" y="1410811"/>
              <a:ext cx="18421082" cy="6099598"/>
            </a:xfrm>
            <a:prstGeom prst="rect">
              <a:avLst/>
            </a:prstGeom>
          </p:spPr>
          <p:txBody>
            <a:bodyPr lIns="0" tIns="0" rIns="0" bIns="0" rtlCol="0" anchor="t">
              <a:spAutoFit/>
            </a:bodyPr>
            <a:lstStyle/>
            <a:p>
              <a:pPr>
                <a:lnSpc>
                  <a:spcPts val="5980"/>
                </a:lnSpc>
              </a:pPr>
              <a:r>
                <a:rPr lang="en-US" sz="4600">
                  <a:solidFill>
                    <a:srgbClr val="14110F"/>
                  </a:solidFill>
                  <a:latin typeface="Roboto Bold"/>
                </a:rPr>
                <a:t>Беспилотный летательный аппарат с четырьмя пропеллерами, который управляется пультом дистанционного управления с земли. Как правило, на нём устанавливается мини-камера, позволяющая вести в полёте фото и видеосъёмку.</a:t>
              </a:r>
            </a:p>
            <a:p>
              <a:pPr>
                <a:lnSpc>
                  <a:spcPts val="130"/>
                </a:lnSpc>
              </a:pPr>
              <a:endParaRPr lang="en-US" sz="4600">
                <a:solidFill>
                  <a:srgbClr val="14110F"/>
                </a:solidFill>
                <a:latin typeface="Roboto Bold"/>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9412" y="8870247"/>
            <a:ext cx="18278588" cy="1416753"/>
          </a:xfrm>
          <a:prstGeom prst="rect">
            <a:avLst/>
          </a:prstGeom>
          <a:solidFill>
            <a:srgbClr val="1754F1"/>
          </a:solidFill>
        </p:spPr>
      </p:sp>
      <p:grpSp>
        <p:nvGrpSpPr>
          <p:cNvPr id="3" name="Group 3"/>
          <p:cNvGrpSpPr>
            <a:grpSpLocks noChangeAspect="1"/>
          </p:cNvGrpSpPr>
          <p:nvPr/>
        </p:nvGrpSpPr>
        <p:grpSpPr>
          <a:xfrm>
            <a:off x="343884" y="350932"/>
            <a:ext cx="4124608" cy="5614417"/>
            <a:chOff x="0" y="0"/>
            <a:chExt cx="6350000" cy="8643620"/>
          </a:xfrm>
        </p:grpSpPr>
        <p:sp>
          <p:nvSpPr>
            <p:cNvPr id="4" name="Freeform 4"/>
            <p:cNvSpPr/>
            <p:nvPr/>
          </p:nvSpPr>
          <p:spPr>
            <a:xfrm>
              <a:off x="0" y="0"/>
              <a:ext cx="6350000" cy="8642350"/>
            </a:xfrm>
            <a:custGeom>
              <a:avLst/>
              <a:gdLst/>
              <a:ahLst/>
              <a:cxnLst/>
              <a:rect l="l" t="t" r="r" b="b"/>
              <a:pathLst>
                <a:path w="6350000" h="8642350">
                  <a:moveTo>
                    <a:pt x="6350000" y="624840"/>
                  </a:moveTo>
                  <a:cubicBezTo>
                    <a:pt x="6350000" y="543560"/>
                    <a:pt x="6309360" y="472440"/>
                    <a:pt x="6247130" y="430530"/>
                  </a:cubicBezTo>
                  <a:cubicBezTo>
                    <a:pt x="6259830" y="422910"/>
                    <a:pt x="6271260" y="412750"/>
                    <a:pt x="6281420" y="402590"/>
                  </a:cubicBezTo>
                  <a:cubicBezTo>
                    <a:pt x="6324600" y="358140"/>
                    <a:pt x="6350000" y="298450"/>
                    <a:pt x="6350000" y="236220"/>
                  </a:cubicBezTo>
                  <a:cubicBezTo>
                    <a:pt x="6350000" y="173990"/>
                    <a:pt x="6324600" y="114300"/>
                    <a:pt x="6281420" y="69850"/>
                  </a:cubicBezTo>
                  <a:cubicBezTo>
                    <a:pt x="6236970" y="25400"/>
                    <a:pt x="6176010" y="0"/>
                    <a:pt x="6115050" y="0"/>
                  </a:cubicBezTo>
                  <a:cubicBezTo>
                    <a:pt x="6052820" y="0"/>
                    <a:pt x="5991860" y="25400"/>
                    <a:pt x="5948680" y="68580"/>
                  </a:cubicBezTo>
                  <a:cubicBezTo>
                    <a:pt x="5937250" y="80010"/>
                    <a:pt x="5927090" y="92710"/>
                    <a:pt x="5919470" y="105410"/>
                  </a:cubicBezTo>
                  <a:cubicBezTo>
                    <a:pt x="5877560" y="41910"/>
                    <a:pt x="5805170" y="0"/>
                    <a:pt x="5723890" y="0"/>
                  </a:cubicBezTo>
                  <a:cubicBezTo>
                    <a:pt x="5642610" y="0"/>
                    <a:pt x="5570220" y="41910"/>
                    <a:pt x="5528310" y="105410"/>
                  </a:cubicBezTo>
                  <a:cubicBezTo>
                    <a:pt x="5486400" y="41910"/>
                    <a:pt x="5414010" y="0"/>
                    <a:pt x="5332730" y="0"/>
                  </a:cubicBezTo>
                  <a:cubicBezTo>
                    <a:pt x="5250180" y="0"/>
                    <a:pt x="5179060" y="41910"/>
                    <a:pt x="5137150" y="105410"/>
                  </a:cubicBezTo>
                  <a:cubicBezTo>
                    <a:pt x="5095241" y="41910"/>
                    <a:pt x="5022850" y="0"/>
                    <a:pt x="4941570" y="0"/>
                  </a:cubicBezTo>
                  <a:cubicBezTo>
                    <a:pt x="4860291" y="0"/>
                    <a:pt x="4787900" y="41910"/>
                    <a:pt x="4745990" y="105410"/>
                  </a:cubicBezTo>
                  <a:cubicBezTo>
                    <a:pt x="4704080" y="41910"/>
                    <a:pt x="4631690" y="0"/>
                    <a:pt x="4550410" y="0"/>
                  </a:cubicBezTo>
                  <a:cubicBezTo>
                    <a:pt x="4469130" y="0"/>
                    <a:pt x="4396740" y="41910"/>
                    <a:pt x="4354830" y="105410"/>
                  </a:cubicBezTo>
                  <a:cubicBezTo>
                    <a:pt x="4312920" y="41910"/>
                    <a:pt x="4240530" y="0"/>
                    <a:pt x="4159250" y="0"/>
                  </a:cubicBezTo>
                  <a:cubicBezTo>
                    <a:pt x="4077970" y="0"/>
                    <a:pt x="4005580" y="41910"/>
                    <a:pt x="3963670" y="105410"/>
                  </a:cubicBezTo>
                  <a:cubicBezTo>
                    <a:pt x="3921761" y="41910"/>
                    <a:pt x="3849370" y="0"/>
                    <a:pt x="3768091" y="0"/>
                  </a:cubicBezTo>
                  <a:cubicBezTo>
                    <a:pt x="3686811" y="0"/>
                    <a:pt x="3614420" y="41910"/>
                    <a:pt x="3572511" y="105410"/>
                  </a:cubicBezTo>
                  <a:cubicBezTo>
                    <a:pt x="3530601" y="41910"/>
                    <a:pt x="3458211" y="0"/>
                    <a:pt x="3376931" y="0"/>
                  </a:cubicBezTo>
                  <a:cubicBezTo>
                    <a:pt x="3295651" y="0"/>
                    <a:pt x="3216910" y="41910"/>
                    <a:pt x="3175000" y="105410"/>
                  </a:cubicBezTo>
                  <a:cubicBezTo>
                    <a:pt x="3133090" y="41910"/>
                    <a:pt x="3060700" y="0"/>
                    <a:pt x="2979420" y="0"/>
                  </a:cubicBezTo>
                  <a:cubicBezTo>
                    <a:pt x="2898140" y="0"/>
                    <a:pt x="2825750" y="41910"/>
                    <a:pt x="2783840" y="105410"/>
                  </a:cubicBezTo>
                  <a:cubicBezTo>
                    <a:pt x="2741930" y="41910"/>
                    <a:pt x="2669540" y="0"/>
                    <a:pt x="2588260" y="0"/>
                  </a:cubicBezTo>
                  <a:cubicBezTo>
                    <a:pt x="2505710" y="0"/>
                    <a:pt x="2434590" y="41910"/>
                    <a:pt x="2392680" y="105410"/>
                  </a:cubicBezTo>
                  <a:cubicBezTo>
                    <a:pt x="2350770" y="41910"/>
                    <a:pt x="2278380" y="0"/>
                    <a:pt x="2197100" y="0"/>
                  </a:cubicBezTo>
                  <a:cubicBezTo>
                    <a:pt x="2115820" y="0"/>
                    <a:pt x="2043430" y="41910"/>
                    <a:pt x="2001520" y="105410"/>
                  </a:cubicBezTo>
                  <a:cubicBezTo>
                    <a:pt x="1959610" y="41910"/>
                    <a:pt x="1887220" y="0"/>
                    <a:pt x="1805941" y="0"/>
                  </a:cubicBezTo>
                  <a:cubicBezTo>
                    <a:pt x="1723391" y="0"/>
                    <a:pt x="1652270" y="41910"/>
                    <a:pt x="1610361" y="105410"/>
                  </a:cubicBezTo>
                  <a:cubicBezTo>
                    <a:pt x="1568450" y="41910"/>
                    <a:pt x="1496061" y="0"/>
                    <a:pt x="1414781" y="0"/>
                  </a:cubicBezTo>
                  <a:cubicBezTo>
                    <a:pt x="1329691" y="0"/>
                    <a:pt x="1257300" y="41910"/>
                    <a:pt x="1215391" y="105410"/>
                  </a:cubicBezTo>
                  <a:cubicBezTo>
                    <a:pt x="1173481" y="41910"/>
                    <a:pt x="1101091" y="0"/>
                    <a:pt x="1019811" y="0"/>
                  </a:cubicBezTo>
                  <a:cubicBezTo>
                    <a:pt x="937261" y="0"/>
                    <a:pt x="866141" y="41910"/>
                    <a:pt x="824231" y="105410"/>
                  </a:cubicBezTo>
                  <a:cubicBezTo>
                    <a:pt x="782321" y="41910"/>
                    <a:pt x="709931" y="0"/>
                    <a:pt x="628650" y="0"/>
                  </a:cubicBezTo>
                  <a:cubicBezTo>
                    <a:pt x="544830" y="0"/>
                    <a:pt x="473710" y="41910"/>
                    <a:pt x="431800" y="105410"/>
                  </a:cubicBezTo>
                  <a:cubicBezTo>
                    <a:pt x="422910" y="92710"/>
                    <a:pt x="412750" y="80010"/>
                    <a:pt x="402590" y="68580"/>
                  </a:cubicBezTo>
                  <a:cubicBezTo>
                    <a:pt x="358140" y="25400"/>
                    <a:pt x="297180" y="0"/>
                    <a:pt x="234950" y="0"/>
                  </a:cubicBezTo>
                  <a:cubicBezTo>
                    <a:pt x="172720" y="0"/>
                    <a:pt x="113030" y="25400"/>
                    <a:pt x="68580" y="68580"/>
                  </a:cubicBezTo>
                  <a:cubicBezTo>
                    <a:pt x="25400" y="113030"/>
                    <a:pt x="0" y="172720"/>
                    <a:pt x="0" y="234950"/>
                  </a:cubicBezTo>
                  <a:cubicBezTo>
                    <a:pt x="0" y="297180"/>
                    <a:pt x="25400" y="356870"/>
                    <a:pt x="68580" y="401320"/>
                  </a:cubicBezTo>
                  <a:cubicBezTo>
                    <a:pt x="78740" y="411480"/>
                    <a:pt x="90170" y="421640"/>
                    <a:pt x="102870" y="429260"/>
                  </a:cubicBezTo>
                  <a:cubicBezTo>
                    <a:pt x="40640" y="472440"/>
                    <a:pt x="0" y="543560"/>
                    <a:pt x="0" y="624840"/>
                  </a:cubicBezTo>
                  <a:cubicBezTo>
                    <a:pt x="0" y="706120"/>
                    <a:pt x="40640" y="777240"/>
                    <a:pt x="102870" y="819150"/>
                  </a:cubicBezTo>
                  <a:cubicBezTo>
                    <a:pt x="40640" y="861060"/>
                    <a:pt x="0" y="932180"/>
                    <a:pt x="0" y="1013460"/>
                  </a:cubicBezTo>
                  <a:cubicBezTo>
                    <a:pt x="0" y="1094740"/>
                    <a:pt x="40640" y="1165860"/>
                    <a:pt x="102870" y="1207770"/>
                  </a:cubicBezTo>
                  <a:cubicBezTo>
                    <a:pt x="40640" y="1249680"/>
                    <a:pt x="0" y="1322070"/>
                    <a:pt x="0" y="1402080"/>
                  </a:cubicBezTo>
                  <a:cubicBezTo>
                    <a:pt x="0" y="1483360"/>
                    <a:pt x="40640" y="1554480"/>
                    <a:pt x="102870" y="1596390"/>
                  </a:cubicBezTo>
                  <a:cubicBezTo>
                    <a:pt x="40640" y="1638300"/>
                    <a:pt x="0" y="1709420"/>
                    <a:pt x="0" y="1790700"/>
                  </a:cubicBezTo>
                  <a:cubicBezTo>
                    <a:pt x="0" y="1871980"/>
                    <a:pt x="40640" y="1943100"/>
                    <a:pt x="102870" y="1985010"/>
                  </a:cubicBezTo>
                  <a:cubicBezTo>
                    <a:pt x="40640" y="2026920"/>
                    <a:pt x="0" y="2099310"/>
                    <a:pt x="0" y="2179320"/>
                  </a:cubicBezTo>
                  <a:cubicBezTo>
                    <a:pt x="0" y="2260600"/>
                    <a:pt x="40640" y="2331720"/>
                    <a:pt x="102870" y="2373630"/>
                  </a:cubicBezTo>
                  <a:cubicBezTo>
                    <a:pt x="40640" y="2418080"/>
                    <a:pt x="0" y="2489200"/>
                    <a:pt x="0" y="2570480"/>
                  </a:cubicBezTo>
                  <a:cubicBezTo>
                    <a:pt x="0" y="2651760"/>
                    <a:pt x="40640" y="2722880"/>
                    <a:pt x="102870" y="2764790"/>
                  </a:cubicBezTo>
                  <a:cubicBezTo>
                    <a:pt x="40640" y="2806700"/>
                    <a:pt x="0" y="2879090"/>
                    <a:pt x="0" y="2959100"/>
                  </a:cubicBezTo>
                  <a:cubicBezTo>
                    <a:pt x="0" y="3040380"/>
                    <a:pt x="40640" y="3111500"/>
                    <a:pt x="102870" y="3153410"/>
                  </a:cubicBezTo>
                  <a:cubicBezTo>
                    <a:pt x="40640" y="3195320"/>
                    <a:pt x="0" y="3266440"/>
                    <a:pt x="0" y="3347720"/>
                  </a:cubicBezTo>
                  <a:cubicBezTo>
                    <a:pt x="0" y="3429000"/>
                    <a:pt x="40640" y="3500120"/>
                    <a:pt x="102870" y="3542030"/>
                  </a:cubicBezTo>
                  <a:cubicBezTo>
                    <a:pt x="40640" y="3583940"/>
                    <a:pt x="0" y="3655060"/>
                    <a:pt x="0" y="3736340"/>
                  </a:cubicBezTo>
                  <a:cubicBezTo>
                    <a:pt x="0" y="3817620"/>
                    <a:pt x="40640" y="3888740"/>
                    <a:pt x="102870" y="3930650"/>
                  </a:cubicBezTo>
                  <a:cubicBezTo>
                    <a:pt x="40640" y="3973830"/>
                    <a:pt x="0" y="4044950"/>
                    <a:pt x="0" y="4124959"/>
                  </a:cubicBezTo>
                  <a:cubicBezTo>
                    <a:pt x="0" y="4206239"/>
                    <a:pt x="40640" y="4277359"/>
                    <a:pt x="102870" y="4319269"/>
                  </a:cubicBezTo>
                  <a:cubicBezTo>
                    <a:pt x="40640" y="4361180"/>
                    <a:pt x="0" y="4432300"/>
                    <a:pt x="0" y="4513580"/>
                  </a:cubicBezTo>
                  <a:cubicBezTo>
                    <a:pt x="0" y="4594860"/>
                    <a:pt x="40640" y="4665980"/>
                    <a:pt x="102870" y="4707890"/>
                  </a:cubicBezTo>
                  <a:cubicBezTo>
                    <a:pt x="40640" y="4749800"/>
                    <a:pt x="0" y="4820920"/>
                    <a:pt x="0" y="4902200"/>
                  </a:cubicBezTo>
                  <a:cubicBezTo>
                    <a:pt x="0" y="4983480"/>
                    <a:pt x="40640" y="5054600"/>
                    <a:pt x="102870" y="5096510"/>
                  </a:cubicBezTo>
                  <a:cubicBezTo>
                    <a:pt x="40640" y="5138420"/>
                    <a:pt x="0" y="5210810"/>
                    <a:pt x="0" y="5290820"/>
                  </a:cubicBezTo>
                  <a:cubicBezTo>
                    <a:pt x="0" y="5372100"/>
                    <a:pt x="40640" y="5443220"/>
                    <a:pt x="102870" y="5485130"/>
                  </a:cubicBezTo>
                  <a:cubicBezTo>
                    <a:pt x="40640" y="5527039"/>
                    <a:pt x="0" y="5598159"/>
                    <a:pt x="0" y="5679439"/>
                  </a:cubicBezTo>
                  <a:cubicBezTo>
                    <a:pt x="0" y="5760719"/>
                    <a:pt x="40640" y="5831839"/>
                    <a:pt x="102870" y="5873749"/>
                  </a:cubicBezTo>
                  <a:cubicBezTo>
                    <a:pt x="40640" y="5915659"/>
                    <a:pt x="0" y="5986779"/>
                    <a:pt x="0" y="6068059"/>
                  </a:cubicBezTo>
                  <a:cubicBezTo>
                    <a:pt x="0" y="6149339"/>
                    <a:pt x="40640" y="6220459"/>
                    <a:pt x="102870" y="6262369"/>
                  </a:cubicBezTo>
                  <a:cubicBezTo>
                    <a:pt x="40640" y="6304280"/>
                    <a:pt x="0" y="6375400"/>
                    <a:pt x="0" y="6456680"/>
                  </a:cubicBezTo>
                  <a:cubicBezTo>
                    <a:pt x="0" y="6537960"/>
                    <a:pt x="40640" y="6609080"/>
                    <a:pt x="102870" y="6650990"/>
                  </a:cubicBezTo>
                  <a:cubicBezTo>
                    <a:pt x="40640" y="6692900"/>
                    <a:pt x="0" y="6764020"/>
                    <a:pt x="0" y="6845300"/>
                  </a:cubicBezTo>
                  <a:cubicBezTo>
                    <a:pt x="0" y="6926580"/>
                    <a:pt x="40640" y="6997700"/>
                    <a:pt x="102870" y="7039610"/>
                  </a:cubicBezTo>
                  <a:cubicBezTo>
                    <a:pt x="40640" y="7082790"/>
                    <a:pt x="0" y="7153910"/>
                    <a:pt x="0" y="7233920"/>
                  </a:cubicBezTo>
                  <a:cubicBezTo>
                    <a:pt x="0" y="7315200"/>
                    <a:pt x="40640" y="7386320"/>
                    <a:pt x="102870" y="7428230"/>
                  </a:cubicBezTo>
                  <a:cubicBezTo>
                    <a:pt x="40640" y="7470139"/>
                    <a:pt x="0" y="7541260"/>
                    <a:pt x="0" y="7622539"/>
                  </a:cubicBezTo>
                  <a:cubicBezTo>
                    <a:pt x="0" y="7703819"/>
                    <a:pt x="40640" y="7774939"/>
                    <a:pt x="102870" y="7816849"/>
                  </a:cubicBezTo>
                  <a:cubicBezTo>
                    <a:pt x="40640" y="7866380"/>
                    <a:pt x="0" y="7937500"/>
                    <a:pt x="0" y="8018780"/>
                  </a:cubicBezTo>
                  <a:cubicBezTo>
                    <a:pt x="0" y="8100061"/>
                    <a:pt x="40640" y="8171180"/>
                    <a:pt x="102870" y="8213090"/>
                  </a:cubicBezTo>
                  <a:cubicBezTo>
                    <a:pt x="90170" y="8220710"/>
                    <a:pt x="78740" y="8230870"/>
                    <a:pt x="68580" y="8241030"/>
                  </a:cubicBezTo>
                  <a:cubicBezTo>
                    <a:pt x="25400" y="8285480"/>
                    <a:pt x="0" y="8346440"/>
                    <a:pt x="0" y="8407400"/>
                  </a:cubicBezTo>
                  <a:cubicBezTo>
                    <a:pt x="0" y="8469630"/>
                    <a:pt x="25400" y="8529320"/>
                    <a:pt x="68580" y="8573770"/>
                  </a:cubicBezTo>
                  <a:cubicBezTo>
                    <a:pt x="111760" y="8616950"/>
                    <a:pt x="172720" y="8642350"/>
                    <a:pt x="234950" y="8642350"/>
                  </a:cubicBezTo>
                  <a:cubicBezTo>
                    <a:pt x="297180" y="8642350"/>
                    <a:pt x="356870" y="8616950"/>
                    <a:pt x="401320" y="8573770"/>
                  </a:cubicBezTo>
                  <a:cubicBezTo>
                    <a:pt x="412750" y="8562339"/>
                    <a:pt x="422910" y="8549639"/>
                    <a:pt x="430530" y="8536939"/>
                  </a:cubicBezTo>
                  <a:cubicBezTo>
                    <a:pt x="472440" y="8600439"/>
                    <a:pt x="544830" y="8642349"/>
                    <a:pt x="626110" y="8642349"/>
                  </a:cubicBezTo>
                  <a:cubicBezTo>
                    <a:pt x="707390" y="8642349"/>
                    <a:pt x="779780" y="8600439"/>
                    <a:pt x="821690" y="8536939"/>
                  </a:cubicBezTo>
                  <a:cubicBezTo>
                    <a:pt x="863600" y="8600439"/>
                    <a:pt x="935990" y="8642349"/>
                    <a:pt x="1017270" y="8642349"/>
                  </a:cubicBezTo>
                  <a:cubicBezTo>
                    <a:pt x="1099820" y="8642349"/>
                    <a:pt x="1172210" y="8600439"/>
                    <a:pt x="1212850" y="8536939"/>
                  </a:cubicBezTo>
                  <a:cubicBezTo>
                    <a:pt x="1254760" y="8600439"/>
                    <a:pt x="1327150" y="8642349"/>
                    <a:pt x="1408430" y="8642349"/>
                  </a:cubicBezTo>
                  <a:cubicBezTo>
                    <a:pt x="1489710" y="8642349"/>
                    <a:pt x="1562100" y="8600439"/>
                    <a:pt x="1604010" y="8536939"/>
                  </a:cubicBezTo>
                  <a:cubicBezTo>
                    <a:pt x="1645920" y="8600439"/>
                    <a:pt x="1718310" y="8642349"/>
                    <a:pt x="1799590" y="8642349"/>
                  </a:cubicBezTo>
                  <a:cubicBezTo>
                    <a:pt x="1880870" y="8642349"/>
                    <a:pt x="1953260" y="8600439"/>
                    <a:pt x="1995170" y="8536939"/>
                  </a:cubicBezTo>
                  <a:cubicBezTo>
                    <a:pt x="2037080" y="8600439"/>
                    <a:pt x="2109470" y="8642349"/>
                    <a:pt x="2190750" y="8642349"/>
                  </a:cubicBezTo>
                  <a:cubicBezTo>
                    <a:pt x="2273300" y="8642349"/>
                    <a:pt x="2344420" y="8600439"/>
                    <a:pt x="2386330" y="8536939"/>
                  </a:cubicBezTo>
                  <a:cubicBezTo>
                    <a:pt x="2428240" y="8600439"/>
                    <a:pt x="2500630" y="8642349"/>
                    <a:pt x="2581910" y="8642349"/>
                  </a:cubicBezTo>
                  <a:cubicBezTo>
                    <a:pt x="2663190" y="8642349"/>
                    <a:pt x="2735580" y="8600439"/>
                    <a:pt x="2777490" y="8536939"/>
                  </a:cubicBezTo>
                  <a:cubicBezTo>
                    <a:pt x="2819400" y="8600439"/>
                    <a:pt x="2891790" y="8642349"/>
                    <a:pt x="2973070" y="8642349"/>
                  </a:cubicBezTo>
                  <a:cubicBezTo>
                    <a:pt x="3055620" y="8642349"/>
                    <a:pt x="3126740" y="8600439"/>
                    <a:pt x="3168650" y="8536939"/>
                  </a:cubicBezTo>
                  <a:cubicBezTo>
                    <a:pt x="3210560" y="8600439"/>
                    <a:pt x="3282950" y="8642349"/>
                    <a:pt x="3364230" y="8642349"/>
                  </a:cubicBezTo>
                  <a:cubicBezTo>
                    <a:pt x="3445509" y="8642349"/>
                    <a:pt x="3517900" y="8600439"/>
                    <a:pt x="3559809" y="8536939"/>
                  </a:cubicBezTo>
                  <a:cubicBezTo>
                    <a:pt x="3601719" y="8600439"/>
                    <a:pt x="3674109" y="8642349"/>
                    <a:pt x="3755389" y="8642349"/>
                  </a:cubicBezTo>
                  <a:cubicBezTo>
                    <a:pt x="3837939" y="8642349"/>
                    <a:pt x="3909059" y="8600439"/>
                    <a:pt x="3950969" y="8536939"/>
                  </a:cubicBezTo>
                  <a:cubicBezTo>
                    <a:pt x="3992879" y="8600439"/>
                    <a:pt x="4065269" y="8642349"/>
                    <a:pt x="4146549" y="8642349"/>
                  </a:cubicBezTo>
                  <a:cubicBezTo>
                    <a:pt x="4227829" y="8642349"/>
                    <a:pt x="4300219" y="8600439"/>
                    <a:pt x="4342129" y="8536939"/>
                  </a:cubicBezTo>
                  <a:cubicBezTo>
                    <a:pt x="4384039" y="8600439"/>
                    <a:pt x="4456429" y="8642349"/>
                    <a:pt x="4537709" y="8642349"/>
                  </a:cubicBezTo>
                  <a:cubicBezTo>
                    <a:pt x="4618989" y="8642349"/>
                    <a:pt x="4691379" y="8600439"/>
                    <a:pt x="4733289" y="8536939"/>
                  </a:cubicBezTo>
                  <a:cubicBezTo>
                    <a:pt x="4775199" y="8600439"/>
                    <a:pt x="4847589" y="8642349"/>
                    <a:pt x="4928869" y="8642349"/>
                  </a:cubicBezTo>
                  <a:cubicBezTo>
                    <a:pt x="5010149" y="8642349"/>
                    <a:pt x="5082539" y="8600439"/>
                    <a:pt x="5124449" y="8536939"/>
                  </a:cubicBezTo>
                  <a:cubicBezTo>
                    <a:pt x="5166359" y="8600439"/>
                    <a:pt x="5238749" y="8642349"/>
                    <a:pt x="5320029" y="8642349"/>
                  </a:cubicBezTo>
                  <a:cubicBezTo>
                    <a:pt x="5401309" y="8642349"/>
                    <a:pt x="5473699" y="8600439"/>
                    <a:pt x="5515609" y="8536939"/>
                  </a:cubicBezTo>
                  <a:cubicBezTo>
                    <a:pt x="5557519" y="8600439"/>
                    <a:pt x="5629909" y="8642349"/>
                    <a:pt x="5711189" y="8642349"/>
                  </a:cubicBezTo>
                  <a:cubicBezTo>
                    <a:pt x="5793739" y="8642349"/>
                    <a:pt x="5864859" y="8600439"/>
                    <a:pt x="5906769" y="8536939"/>
                  </a:cubicBezTo>
                  <a:cubicBezTo>
                    <a:pt x="5915659" y="8549639"/>
                    <a:pt x="5925819" y="8562339"/>
                    <a:pt x="5935978" y="8573770"/>
                  </a:cubicBezTo>
                  <a:cubicBezTo>
                    <a:pt x="5979158" y="8616950"/>
                    <a:pt x="6040119" y="8642350"/>
                    <a:pt x="6102348" y="8642350"/>
                  </a:cubicBezTo>
                  <a:cubicBezTo>
                    <a:pt x="6163308" y="8642350"/>
                    <a:pt x="6224269" y="8616950"/>
                    <a:pt x="6268719" y="8573770"/>
                  </a:cubicBezTo>
                  <a:cubicBezTo>
                    <a:pt x="6311898" y="8529320"/>
                    <a:pt x="6337298" y="8469630"/>
                    <a:pt x="6337298" y="8407400"/>
                  </a:cubicBezTo>
                  <a:cubicBezTo>
                    <a:pt x="6337298" y="8345170"/>
                    <a:pt x="6311898" y="8285480"/>
                    <a:pt x="6268719" y="8241030"/>
                  </a:cubicBezTo>
                  <a:cubicBezTo>
                    <a:pt x="6258559" y="8230870"/>
                    <a:pt x="6247128" y="8220711"/>
                    <a:pt x="6234428" y="8213090"/>
                  </a:cubicBezTo>
                  <a:cubicBezTo>
                    <a:pt x="6296658" y="8171180"/>
                    <a:pt x="6337298" y="8098790"/>
                    <a:pt x="6337298" y="8018780"/>
                  </a:cubicBezTo>
                  <a:cubicBezTo>
                    <a:pt x="6337298" y="7937500"/>
                    <a:pt x="6296658" y="7866380"/>
                    <a:pt x="6234428" y="7824470"/>
                  </a:cubicBezTo>
                  <a:cubicBezTo>
                    <a:pt x="6296658" y="7782561"/>
                    <a:pt x="6337298" y="7711440"/>
                    <a:pt x="6337298" y="7630161"/>
                  </a:cubicBezTo>
                  <a:cubicBezTo>
                    <a:pt x="6337298" y="7548881"/>
                    <a:pt x="6296658" y="7477761"/>
                    <a:pt x="6234428" y="7435851"/>
                  </a:cubicBezTo>
                  <a:cubicBezTo>
                    <a:pt x="6296658" y="7393941"/>
                    <a:pt x="6337298" y="7321551"/>
                    <a:pt x="6337298" y="7241541"/>
                  </a:cubicBezTo>
                  <a:cubicBezTo>
                    <a:pt x="6337298" y="7160261"/>
                    <a:pt x="6296658" y="7089141"/>
                    <a:pt x="6234428" y="7047231"/>
                  </a:cubicBezTo>
                  <a:cubicBezTo>
                    <a:pt x="6296658" y="7005321"/>
                    <a:pt x="6337298" y="6934201"/>
                    <a:pt x="6337298" y="6852921"/>
                  </a:cubicBezTo>
                  <a:cubicBezTo>
                    <a:pt x="6337298" y="6771642"/>
                    <a:pt x="6296658" y="6700521"/>
                    <a:pt x="6234428" y="6658611"/>
                  </a:cubicBezTo>
                  <a:cubicBezTo>
                    <a:pt x="6296658" y="6615431"/>
                    <a:pt x="6337298" y="6544311"/>
                    <a:pt x="6337298" y="6464302"/>
                  </a:cubicBezTo>
                  <a:cubicBezTo>
                    <a:pt x="6337298" y="6383022"/>
                    <a:pt x="6296658" y="6311902"/>
                    <a:pt x="6234428" y="6269992"/>
                  </a:cubicBezTo>
                  <a:cubicBezTo>
                    <a:pt x="6296658" y="6228082"/>
                    <a:pt x="6337298" y="6156962"/>
                    <a:pt x="6337298" y="6075682"/>
                  </a:cubicBezTo>
                  <a:cubicBezTo>
                    <a:pt x="6337298" y="5994402"/>
                    <a:pt x="6296658" y="5923282"/>
                    <a:pt x="6234428" y="5881372"/>
                  </a:cubicBezTo>
                  <a:cubicBezTo>
                    <a:pt x="6296658" y="5839462"/>
                    <a:pt x="6337298" y="5768342"/>
                    <a:pt x="6337298" y="5687062"/>
                  </a:cubicBezTo>
                  <a:cubicBezTo>
                    <a:pt x="6337298" y="5605782"/>
                    <a:pt x="6296658" y="5534662"/>
                    <a:pt x="6234428" y="5492752"/>
                  </a:cubicBezTo>
                  <a:cubicBezTo>
                    <a:pt x="6296658" y="5449572"/>
                    <a:pt x="6337298" y="5378452"/>
                    <a:pt x="6337298" y="5298442"/>
                  </a:cubicBezTo>
                  <a:cubicBezTo>
                    <a:pt x="6337298" y="5217163"/>
                    <a:pt x="6296658" y="5146042"/>
                    <a:pt x="6234428" y="5104133"/>
                  </a:cubicBezTo>
                  <a:cubicBezTo>
                    <a:pt x="6296658" y="5062223"/>
                    <a:pt x="6337298" y="4991103"/>
                    <a:pt x="6337298" y="4909823"/>
                  </a:cubicBezTo>
                  <a:cubicBezTo>
                    <a:pt x="6337298" y="4828543"/>
                    <a:pt x="6296658" y="4757423"/>
                    <a:pt x="6234428" y="4715513"/>
                  </a:cubicBezTo>
                  <a:cubicBezTo>
                    <a:pt x="6296658" y="4672333"/>
                    <a:pt x="6337298" y="4601213"/>
                    <a:pt x="6337298" y="4521203"/>
                  </a:cubicBezTo>
                  <a:cubicBezTo>
                    <a:pt x="6337298" y="4439923"/>
                    <a:pt x="6296658" y="4368803"/>
                    <a:pt x="6234428" y="4326893"/>
                  </a:cubicBezTo>
                  <a:cubicBezTo>
                    <a:pt x="6296658" y="4284983"/>
                    <a:pt x="6337298" y="4213863"/>
                    <a:pt x="6337298" y="4132583"/>
                  </a:cubicBezTo>
                  <a:cubicBezTo>
                    <a:pt x="6337298" y="4051303"/>
                    <a:pt x="6296658" y="3980183"/>
                    <a:pt x="6234428" y="3938274"/>
                  </a:cubicBezTo>
                  <a:cubicBezTo>
                    <a:pt x="6296658" y="3896364"/>
                    <a:pt x="6337298" y="3825244"/>
                    <a:pt x="6337298" y="3743964"/>
                  </a:cubicBezTo>
                  <a:cubicBezTo>
                    <a:pt x="6337298" y="3662684"/>
                    <a:pt x="6296658" y="3591564"/>
                    <a:pt x="6234428" y="3549654"/>
                  </a:cubicBezTo>
                  <a:cubicBezTo>
                    <a:pt x="6296658" y="3506474"/>
                    <a:pt x="6337298" y="3435354"/>
                    <a:pt x="6337298" y="3355344"/>
                  </a:cubicBezTo>
                  <a:cubicBezTo>
                    <a:pt x="6337298" y="3274064"/>
                    <a:pt x="6296658" y="3202944"/>
                    <a:pt x="6234428" y="3161034"/>
                  </a:cubicBezTo>
                  <a:cubicBezTo>
                    <a:pt x="6296658" y="3119124"/>
                    <a:pt x="6337298" y="3048004"/>
                    <a:pt x="6337298" y="2966724"/>
                  </a:cubicBezTo>
                  <a:cubicBezTo>
                    <a:pt x="6337298" y="2885444"/>
                    <a:pt x="6296658" y="2814324"/>
                    <a:pt x="6234428" y="2772414"/>
                  </a:cubicBezTo>
                  <a:cubicBezTo>
                    <a:pt x="6296658" y="2730504"/>
                    <a:pt x="6337298" y="2659384"/>
                    <a:pt x="6337298" y="2578104"/>
                  </a:cubicBezTo>
                  <a:cubicBezTo>
                    <a:pt x="6337298" y="2496824"/>
                    <a:pt x="6296658" y="2425704"/>
                    <a:pt x="6234428" y="2383794"/>
                  </a:cubicBezTo>
                  <a:cubicBezTo>
                    <a:pt x="6296658" y="2341884"/>
                    <a:pt x="6337298" y="2270764"/>
                    <a:pt x="6337298" y="2189484"/>
                  </a:cubicBezTo>
                  <a:cubicBezTo>
                    <a:pt x="6337298" y="2108204"/>
                    <a:pt x="6296658" y="2037084"/>
                    <a:pt x="6234428" y="1995174"/>
                  </a:cubicBezTo>
                  <a:cubicBezTo>
                    <a:pt x="6296658" y="1953264"/>
                    <a:pt x="6337298" y="1882144"/>
                    <a:pt x="6337298" y="1800864"/>
                  </a:cubicBezTo>
                  <a:cubicBezTo>
                    <a:pt x="6337298" y="1719584"/>
                    <a:pt x="6296658" y="1648464"/>
                    <a:pt x="6234428" y="1606554"/>
                  </a:cubicBezTo>
                  <a:cubicBezTo>
                    <a:pt x="6296658" y="1563374"/>
                    <a:pt x="6337298" y="1492254"/>
                    <a:pt x="6337298" y="1412244"/>
                  </a:cubicBezTo>
                  <a:cubicBezTo>
                    <a:pt x="6337298" y="1330964"/>
                    <a:pt x="6296658" y="1259844"/>
                    <a:pt x="6234428" y="1217934"/>
                  </a:cubicBezTo>
                  <a:cubicBezTo>
                    <a:pt x="6296658" y="1176024"/>
                    <a:pt x="6337298" y="1104904"/>
                    <a:pt x="6337298" y="1023624"/>
                  </a:cubicBezTo>
                  <a:cubicBezTo>
                    <a:pt x="6337298" y="942344"/>
                    <a:pt x="6296658" y="871224"/>
                    <a:pt x="6234428" y="829314"/>
                  </a:cubicBezTo>
                  <a:cubicBezTo>
                    <a:pt x="6309358" y="775974"/>
                    <a:pt x="6349998" y="704854"/>
                    <a:pt x="6349998" y="624844"/>
                  </a:cubicBezTo>
                  <a:close/>
                </a:path>
              </a:pathLst>
            </a:custGeom>
            <a:solidFill>
              <a:srgbClr val="1754F1"/>
            </a:solidFill>
          </p:spPr>
        </p:sp>
        <p:sp>
          <p:nvSpPr>
            <p:cNvPr id="5" name="Freeform 5"/>
            <p:cNvSpPr/>
            <p:nvPr/>
          </p:nvSpPr>
          <p:spPr>
            <a:xfrm>
              <a:off x="389890" y="450850"/>
              <a:ext cx="5570220" cy="7743190"/>
            </a:xfrm>
            <a:custGeom>
              <a:avLst/>
              <a:gdLst/>
              <a:ahLst/>
              <a:cxnLst/>
              <a:rect l="l" t="t" r="r" b="b"/>
              <a:pathLst>
                <a:path w="5570220" h="7743190">
                  <a:moveTo>
                    <a:pt x="0" y="0"/>
                  </a:moveTo>
                  <a:lnTo>
                    <a:pt x="5570220" y="0"/>
                  </a:lnTo>
                  <a:lnTo>
                    <a:pt x="5570220" y="7743190"/>
                  </a:lnTo>
                  <a:lnTo>
                    <a:pt x="0" y="7743190"/>
                  </a:lnTo>
                  <a:close/>
                </a:path>
              </a:pathLst>
            </a:custGeom>
            <a:blipFill>
              <a:blip r:embed="rId2"/>
              <a:stretch>
                <a:fillRect l="-5484" t="-7673" r="-6989" b="-9237"/>
              </a:stretch>
            </a:blipFill>
          </p:spPr>
        </p:sp>
      </p:grpSp>
      <p:grpSp>
        <p:nvGrpSpPr>
          <p:cNvPr id="6" name="Group 6"/>
          <p:cNvGrpSpPr>
            <a:grpSpLocks noChangeAspect="1"/>
          </p:cNvGrpSpPr>
          <p:nvPr/>
        </p:nvGrpSpPr>
        <p:grpSpPr>
          <a:xfrm>
            <a:off x="8083226" y="6316622"/>
            <a:ext cx="8520586" cy="3872606"/>
            <a:chOff x="0" y="0"/>
            <a:chExt cx="7620000" cy="3463290"/>
          </a:xfrm>
        </p:grpSpPr>
        <p:sp>
          <p:nvSpPr>
            <p:cNvPr id="7" name="Freeform 7"/>
            <p:cNvSpPr/>
            <p:nvPr/>
          </p:nvSpPr>
          <p:spPr>
            <a:xfrm>
              <a:off x="466090" y="466090"/>
              <a:ext cx="6687820" cy="2531110"/>
            </a:xfrm>
            <a:custGeom>
              <a:avLst/>
              <a:gdLst/>
              <a:ahLst/>
              <a:cxnLst/>
              <a:rect l="l" t="t" r="r" b="b"/>
              <a:pathLst>
                <a:path w="6687820" h="2531110">
                  <a:moveTo>
                    <a:pt x="0" y="0"/>
                  </a:moveTo>
                  <a:lnTo>
                    <a:pt x="0" y="2531110"/>
                  </a:lnTo>
                  <a:lnTo>
                    <a:pt x="6687820" y="2531110"/>
                  </a:lnTo>
                  <a:lnTo>
                    <a:pt x="6687820" y="0"/>
                  </a:lnTo>
                  <a:close/>
                </a:path>
              </a:pathLst>
            </a:custGeom>
            <a:blipFill>
              <a:blip r:embed="rId3"/>
              <a:stretch>
                <a:fillRect t="-4033" b="-4033"/>
              </a:stretch>
            </a:blipFill>
          </p:spPr>
        </p:sp>
        <p:sp>
          <p:nvSpPr>
            <p:cNvPr id="8" name="Freeform 8"/>
            <p:cNvSpPr/>
            <p:nvPr/>
          </p:nvSpPr>
          <p:spPr>
            <a:xfrm>
              <a:off x="0" y="0"/>
              <a:ext cx="7620000" cy="3462020"/>
            </a:xfrm>
            <a:custGeom>
              <a:avLst/>
              <a:gdLst/>
              <a:ahLst/>
              <a:cxnLst/>
              <a:rect l="l" t="t" r="r" b="b"/>
              <a:pathLst>
                <a:path w="7620000" h="3462020">
                  <a:moveTo>
                    <a:pt x="388620" y="388620"/>
                  </a:moveTo>
                  <a:lnTo>
                    <a:pt x="388620" y="3074670"/>
                  </a:lnTo>
                  <a:lnTo>
                    <a:pt x="7231380" y="3074670"/>
                  </a:lnTo>
                  <a:lnTo>
                    <a:pt x="7231380" y="388620"/>
                  </a:lnTo>
                  <a:lnTo>
                    <a:pt x="388620" y="388620"/>
                  </a:lnTo>
                  <a:close/>
                  <a:moveTo>
                    <a:pt x="201930" y="0"/>
                  </a:moveTo>
                  <a:lnTo>
                    <a:pt x="490220" y="0"/>
                  </a:lnTo>
                  <a:cubicBezTo>
                    <a:pt x="490220" y="111760"/>
                    <a:pt x="580390" y="201930"/>
                    <a:pt x="692150" y="201930"/>
                  </a:cubicBezTo>
                  <a:cubicBezTo>
                    <a:pt x="803910" y="201930"/>
                    <a:pt x="895350" y="111760"/>
                    <a:pt x="895350" y="0"/>
                  </a:cubicBezTo>
                  <a:lnTo>
                    <a:pt x="1183640" y="0"/>
                  </a:lnTo>
                  <a:cubicBezTo>
                    <a:pt x="1183640" y="111760"/>
                    <a:pt x="1273810" y="201930"/>
                    <a:pt x="1385570" y="201930"/>
                  </a:cubicBezTo>
                  <a:cubicBezTo>
                    <a:pt x="1497330" y="201930"/>
                    <a:pt x="1587500" y="111760"/>
                    <a:pt x="1587500" y="0"/>
                  </a:cubicBezTo>
                  <a:lnTo>
                    <a:pt x="1875790" y="0"/>
                  </a:lnTo>
                  <a:cubicBezTo>
                    <a:pt x="1875790" y="111760"/>
                    <a:pt x="1965960" y="201930"/>
                    <a:pt x="2077720" y="201930"/>
                  </a:cubicBezTo>
                  <a:cubicBezTo>
                    <a:pt x="2189480" y="201930"/>
                    <a:pt x="2279650" y="111760"/>
                    <a:pt x="2279650" y="0"/>
                  </a:cubicBezTo>
                  <a:lnTo>
                    <a:pt x="2567940" y="0"/>
                  </a:lnTo>
                  <a:cubicBezTo>
                    <a:pt x="2567940" y="111760"/>
                    <a:pt x="2658110" y="201930"/>
                    <a:pt x="2769870" y="201930"/>
                  </a:cubicBezTo>
                  <a:cubicBezTo>
                    <a:pt x="2881630" y="201930"/>
                    <a:pt x="2973070" y="111760"/>
                    <a:pt x="2973070" y="0"/>
                  </a:cubicBezTo>
                  <a:lnTo>
                    <a:pt x="3261360" y="0"/>
                  </a:lnTo>
                  <a:cubicBezTo>
                    <a:pt x="3261360" y="111760"/>
                    <a:pt x="3351530" y="201930"/>
                    <a:pt x="3463290" y="201930"/>
                  </a:cubicBezTo>
                  <a:cubicBezTo>
                    <a:pt x="3575050" y="201930"/>
                    <a:pt x="3665220" y="111760"/>
                    <a:pt x="3665220" y="0"/>
                  </a:cubicBezTo>
                  <a:lnTo>
                    <a:pt x="3953510" y="0"/>
                  </a:lnTo>
                  <a:cubicBezTo>
                    <a:pt x="3953510" y="111760"/>
                    <a:pt x="4043680" y="201930"/>
                    <a:pt x="4155440" y="201930"/>
                  </a:cubicBezTo>
                  <a:cubicBezTo>
                    <a:pt x="4267200" y="201930"/>
                    <a:pt x="4357370" y="111760"/>
                    <a:pt x="4357370" y="0"/>
                  </a:cubicBezTo>
                  <a:lnTo>
                    <a:pt x="4645660" y="0"/>
                  </a:lnTo>
                  <a:cubicBezTo>
                    <a:pt x="4645660" y="111760"/>
                    <a:pt x="4735830" y="201930"/>
                    <a:pt x="4847590" y="201930"/>
                  </a:cubicBezTo>
                  <a:cubicBezTo>
                    <a:pt x="4959350" y="201930"/>
                    <a:pt x="5049520" y="111760"/>
                    <a:pt x="5049520" y="0"/>
                  </a:cubicBezTo>
                  <a:lnTo>
                    <a:pt x="5337810" y="0"/>
                  </a:lnTo>
                  <a:cubicBezTo>
                    <a:pt x="5337810" y="111760"/>
                    <a:pt x="5427980" y="201930"/>
                    <a:pt x="5539740" y="201930"/>
                  </a:cubicBezTo>
                  <a:cubicBezTo>
                    <a:pt x="5651500" y="201930"/>
                    <a:pt x="5741670" y="111760"/>
                    <a:pt x="5741670" y="0"/>
                  </a:cubicBezTo>
                  <a:lnTo>
                    <a:pt x="6032500" y="0"/>
                  </a:lnTo>
                  <a:cubicBezTo>
                    <a:pt x="6032500" y="111760"/>
                    <a:pt x="6122670" y="201930"/>
                    <a:pt x="6234430" y="201930"/>
                  </a:cubicBezTo>
                  <a:cubicBezTo>
                    <a:pt x="6346190" y="201930"/>
                    <a:pt x="6436360" y="111760"/>
                    <a:pt x="6436360" y="0"/>
                  </a:cubicBezTo>
                  <a:lnTo>
                    <a:pt x="6724650" y="0"/>
                  </a:lnTo>
                  <a:cubicBezTo>
                    <a:pt x="6724650" y="111760"/>
                    <a:pt x="6814820" y="201930"/>
                    <a:pt x="6926580" y="201930"/>
                  </a:cubicBezTo>
                  <a:cubicBezTo>
                    <a:pt x="7038341" y="201930"/>
                    <a:pt x="7128510" y="111760"/>
                    <a:pt x="7128510" y="0"/>
                  </a:cubicBezTo>
                  <a:lnTo>
                    <a:pt x="7416800" y="0"/>
                  </a:lnTo>
                  <a:cubicBezTo>
                    <a:pt x="7416800" y="111760"/>
                    <a:pt x="7506970" y="201930"/>
                    <a:pt x="7618730" y="201930"/>
                  </a:cubicBezTo>
                  <a:lnTo>
                    <a:pt x="7618730" y="490220"/>
                  </a:lnTo>
                  <a:cubicBezTo>
                    <a:pt x="7506970" y="490220"/>
                    <a:pt x="7416800" y="580390"/>
                    <a:pt x="7416800" y="692150"/>
                  </a:cubicBezTo>
                  <a:cubicBezTo>
                    <a:pt x="7416800" y="803910"/>
                    <a:pt x="7506970" y="894080"/>
                    <a:pt x="7618730" y="894080"/>
                  </a:cubicBezTo>
                  <a:lnTo>
                    <a:pt x="7618730" y="1182370"/>
                  </a:lnTo>
                  <a:cubicBezTo>
                    <a:pt x="7506970" y="1182370"/>
                    <a:pt x="7416800" y="1272540"/>
                    <a:pt x="7416800" y="1384300"/>
                  </a:cubicBezTo>
                  <a:cubicBezTo>
                    <a:pt x="7416800" y="1496060"/>
                    <a:pt x="7508240" y="1587500"/>
                    <a:pt x="7620000" y="1587500"/>
                  </a:cubicBezTo>
                  <a:lnTo>
                    <a:pt x="7620000" y="1875790"/>
                  </a:lnTo>
                  <a:cubicBezTo>
                    <a:pt x="7508240" y="1875790"/>
                    <a:pt x="7418070" y="1965960"/>
                    <a:pt x="7418070" y="2077720"/>
                  </a:cubicBezTo>
                  <a:cubicBezTo>
                    <a:pt x="7418070" y="2189480"/>
                    <a:pt x="7508239" y="2279650"/>
                    <a:pt x="7620000" y="2279650"/>
                  </a:cubicBezTo>
                  <a:lnTo>
                    <a:pt x="7620000" y="2567940"/>
                  </a:lnTo>
                  <a:cubicBezTo>
                    <a:pt x="7508240" y="2567940"/>
                    <a:pt x="7418070" y="2658110"/>
                    <a:pt x="7418070" y="2769870"/>
                  </a:cubicBezTo>
                  <a:cubicBezTo>
                    <a:pt x="7418070" y="2881630"/>
                    <a:pt x="7508240" y="2971800"/>
                    <a:pt x="7620000" y="2971800"/>
                  </a:cubicBezTo>
                  <a:lnTo>
                    <a:pt x="7620000" y="3260090"/>
                  </a:lnTo>
                  <a:cubicBezTo>
                    <a:pt x="7508240" y="3260090"/>
                    <a:pt x="7418070" y="3350260"/>
                    <a:pt x="7418070" y="3462020"/>
                  </a:cubicBezTo>
                  <a:lnTo>
                    <a:pt x="7129780" y="3462020"/>
                  </a:lnTo>
                  <a:cubicBezTo>
                    <a:pt x="7129780" y="3350260"/>
                    <a:pt x="7039610" y="3260090"/>
                    <a:pt x="6927849" y="3260090"/>
                  </a:cubicBezTo>
                  <a:cubicBezTo>
                    <a:pt x="6816089" y="3260090"/>
                    <a:pt x="6725919" y="3350260"/>
                    <a:pt x="6725919" y="3462020"/>
                  </a:cubicBezTo>
                  <a:lnTo>
                    <a:pt x="6437629" y="3462020"/>
                  </a:lnTo>
                  <a:cubicBezTo>
                    <a:pt x="6437629" y="3350260"/>
                    <a:pt x="6347459" y="3260090"/>
                    <a:pt x="6235699" y="3260090"/>
                  </a:cubicBezTo>
                  <a:cubicBezTo>
                    <a:pt x="6123939" y="3260090"/>
                    <a:pt x="6033769" y="3350260"/>
                    <a:pt x="6033769" y="3462020"/>
                  </a:cubicBezTo>
                  <a:lnTo>
                    <a:pt x="5745479" y="3462020"/>
                  </a:lnTo>
                  <a:cubicBezTo>
                    <a:pt x="5745479" y="3350260"/>
                    <a:pt x="5655309" y="3260090"/>
                    <a:pt x="5543549" y="3260090"/>
                  </a:cubicBezTo>
                  <a:cubicBezTo>
                    <a:pt x="5431789" y="3260090"/>
                    <a:pt x="5341619" y="3350260"/>
                    <a:pt x="5341619" y="3462020"/>
                  </a:cubicBezTo>
                  <a:lnTo>
                    <a:pt x="5053329" y="3462020"/>
                  </a:lnTo>
                  <a:cubicBezTo>
                    <a:pt x="5053329" y="3350260"/>
                    <a:pt x="4963159" y="3260090"/>
                    <a:pt x="4851399" y="3260090"/>
                  </a:cubicBezTo>
                  <a:cubicBezTo>
                    <a:pt x="4739639" y="3260090"/>
                    <a:pt x="4649469" y="3350260"/>
                    <a:pt x="4649469" y="3462020"/>
                  </a:cubicBezTo>
                  <a:lnTo>
                    <a:pt x="4361179" y="3462020"/>
                  </a:lnTo>
                  <a:cubicBezTo>
                    <a:pt x="4361179" y="3350260"/>
                    <a:pt x="4271009" y="3260090"/>
                    <a:pt x="4159249" y="3260090"/>
                  </a:cubicBezTo>
                  <a:cubicBezTo>
                    <a:pt x="4047489" y="3260090"/>
                    <a:pt x="3957319" y="3350260"/>
                    <a:pt x="3957319" y="3462020"/>
                  </a:cubicBezTo>
                  <a:lnTo>
                    <a:pt x="3669029" y="3462020"/>
                  </a:lnTo>
                  <a:cubicBezTo>
                    <a:pt x="3669029" y="3350260"/>
                    <a:pt x="3578859" y="3260090"/>
                    <a:pt x="3467099" y="3260090"/>
                  </a:cubicBezTo>
                  <a:cubicBezTo>
                    <a:pt x="3355339" y="3260090"/>
                    <a:pt x="3265169" y="3350260"/>
                    <a:pt x="3265169" y="3462020"/>
                  </a:cubicBezTo>
                  <a:lnTo>
                    <a:pt x="2976879" y="3462020"/>
                  </a:lnTo>
                  <a:cubicBezTo>
                    <a:pt x="2976879" y="3350260"/>
                    <a:pt x="2886709" y="3260090"/>
                    <a:pt x="2774949" y="3260090"/>
                  </a:cubicBezTo>
                  <a:cubicBezTo>
                    <a:pt x="2663189" y="3260090"/>
                    <a:pt x="2573019" y="3350260"/>
                    <a:pt x="2573019" y="3462020"/>
                  </a:cubicBezTo>
                  <a:lnTo>
                    <a:pt x="2284729" y="3462020"/>
                  </a:lnTo>
                  <a:cubicBezTo>
                    <a:pt x="2284729" y="3350260"/>
                    <a:pt x="2194559" y="3260090"/>
                    <a:pt x="2082799" y="3260090"/>
                  </a:cubicBezTo>
                  <a:cubicBezTo>
                    <a:pt x="1971039" y="3260090"/>
                    <a:pt x="1880869" y="3350260"/>
                    <a:pt x="1880869" y="3462020"/>
                  </a:cubicBezTo>
                  <a:lnTo>
                    <a:pt x="1587500" y="3462020"/>
                  </a:lnTo>
                  <a:cubicBezTo>
                    <a:pt x="1587500" y="3350260"/>
                    <a:pt x="1497330" y="3260090"/>
                    <a:pt x="1385570" y="3260090"/>
                  </a:cubicBezTo>
                  <a:cubicBezTo>
                    <a:pt x="1273810" y="3260090"/>
                    <a:pt x="1183640" y="3350260"/>
                    <a:pt x="1183640" y="3462020"/>
                  </a:cubicBezTo>
                  <a:lnTo>
                    <a:pt x="895350" y="3462020"/>
                  </a:lnTo>
                  <a:cubicBezTo>
                    <a:pt x="895350" y="3350260"/>
                    <a:pt x="805180" y="3260090"/>
                    <a:pt x="693420" y="3260090"/>
                  </a:cubicBezTo>
                  <a:cubicBezTo>
                    <a:pt x="581660" y="3260090"/>
                    <a:pt x="491490" y="3350260"/>
                    <a:pt x="491490" y="3462020"/>
                  </a:cubicBezTo>
                  <a:lnTo>
                    <a:pt x="201930" y="3462020"/>
                  </a:lnTo>
                  <a:cubicBezTo>
                    <a:pt x="201930" y="3350260"/>
                    <a:pt x="111760" y="3260090"/>
                    <a:pt x="0" y="3260090"/>
                  </a:cubicBezTo>
                  <a:lnTo>
                    <a:pt x="0" y="2971800"/>
                  </a:lnTo>
                  <a:cubicBezTo>
                    <a:pt x="111760" y="2971800"/>
                    <a:pt x="201930" y="2881630"/>
                    <a:pt x="201930" y="2769870"/>
                  </a:cubicBezTo>
                  <a:cubicBezTo>
                    <a:pt x="201930" y="2658110"/>
                    <a:pt x="111760" y="2567940"/>
                    <a:pt x="0" y="2567940"/>
                  </a:cubicBezTo>
                  <a:lnTo>
                    <a:pt x="0" y="2279650"/>
                  </a:lnTo>
                  <a:cubicBezTo>
                    <a:pt x="111760" y="2279650"/>
                    <a:pt x="201930" y="2189480"/>
                    <a:pt x="201930" y="2077720"/>
                  </a:cubicBezTo>
                  <a:cubicBezTo>
                    <a:pt x="201930" y="1965960"/>
                    <a:pt x="111760" y="1875790"/>
                    <a:pt x="0" y="1875790"/>
                  </a:cubicBezTo>
                  <a:lnTo>
                    <a:pt x="0" y="1587500"/>
                  </a:lnTo>
                  <a:cubicBezTo>
                    <a:pt x="111760" y="1587500"/>
                    <a:pt x="201930" y="1497330"/>
                    <a:pt x="201930" y="1385570"/>
                  </a:cubicBezTo>
                  <a:cubicBezTo>
                    <a:pt x="201930" y="1273810"/>
                    <a:pt x="111760" y="1183640"/>
                    <a:pt x="0" y="1183640"/>
                  </a:cubicBezTo>
                  <a:lnTo>
                    <a:pt x="0" y="895350"/>
                  </a:lnTo>
                  <a:cubicBezTo>
                    <a:pt x="111760" y="895350"/>
                    <a:pt x="201930" y="805180"/>
                    <a:pt x="201930" y="693420"/>
                  </a:cubicBezTo>
                  <a:cubicBezTo>
                    <a:pt x="201930" y="581660"/>
                    <a:pt x="111760" y="490220"/>
                    <a:pt x="0" y="490220"/>
                  </a:cubicBezTo>
                  <a:lnTo>
                    <a:pt x="0" y="201930"/>
                  </a:lnTo>
                  <a:cubicBezTo>
                    <a:pt x="111760" y="201930"/>
                    <a:pt x="201930" y="111760"/>
                    <a:pt x="201930" y="0"/>
                  </a:cubicBezTo>
                  <a:close/>
                </a:path>
              </a:pathLst>
            </a:custGeom>
            <a:solidFill>
              <a:srgbClr val="1754F1"/>
            </a:solidFill>
          </p:spPr>
        </p:sp>
        <p:sp>
          <p:nvSpPr>
            <p:cNvPr id="9" name="Freeform 9"/>
            <p:cNvSpPr/>
            <p:nvPr/>
          </p:nvSpPr>
          <p:spPr>
            <a:xfrm>
              <a:off x="370840" y="370840"/>
              <a:ext cx="6878320" cy="2721610"/>
            </a:xfrm>
            <a:custGeom>
              <a:avLst/>
              <a:gdLst/>
              <a:ahLst/>
              <a:cxnLst/>
              <a:rect l="l" t="t" r="r" b="b"/>
              <a:pathLst>
                <a:path w="6878320" h="2721610">
                  <a:moveTo>
                    <a:pt x="0" y="0"/>
                  </a:moveTo>
                  <a:lnTo>
                    <a:pt x="0" y="2721610"/>
                  </a:lnTo>
                  <a:lnTo>
                    <a:pt x="6878320" y="2721610"/>
                  </a:lnTo>
                  <a:lnTo>
                    <a:pt x="6878320" y="0"/>
                  </a:lnTo>
                  <a:lnTo>
                    <a:pt x="0" y="0"/>
                  </a:lnTo>
                  <a:close/>
                  <a:moveTo>
                    <a:pt x="113030" y="2608580"/>
                  </a:moveTo>
                  <a:lnTo>
                    <a:pt x="113030" y="113030"/>
                  </a:lnTo>
                  <a:lnTo>
                    <a:pt x="6765290" y="113030"/>
                  </a:lnTo>
                  <a:lnTo>
                    <a:pt x="6765290" y="2608580"/>
                  </a:lnTo>
                  <a:lnTo>
                    <a:pt x="113030" y="2608580"/>
                  </a:lnTo>
                  <a:close/>
                </a:path>
              </a:pathLst>
            </a:custGeom>
            <a:solidFill>
              <a:srgbClr val="1754F1"/>
            </a:solidFill>
          </p:spPr>
        </p:sp>
      </p:grpSp>
      <p:sp>
        <p:nvSpPr>
          <p:cNvPr id="10" name="TextBox 10"/>
          <p:cNvSpPr txBox="1"/>
          <p:nvPr/>
        </p:nvSpPr>
        <p:spPr>
          <a:xfrm>
            <a:off x="4829924" y="236632"/>
            <a:ext cx="9931055" cy="601980"/>
          </a:xfrm>
          <a:prstGeom prst="rect">
            <a:avLst/>
          </a:prstGeom>
        </p:spPr>
        <p:txBody>
          <a:bodyPr lIns="0" tIns="0" rIns="0" bIns="0" rtlCol="0" anchor="t">
            <a:spAutoFit/>
          </a:bodyPr>
          <a:lstStyle/>
          <a:p>
            <a:pPr marL="0" lvl="0" indent="0">
              <a:lnSpc>
                <a:spcPts val="4800"/>
              </a:lnSpc>
              <a:spcBef>
                <a:spcPct val="0"/>
              </a:spcBef>
            </a:pPr>
            <a:r>
              <a:rPr lang="en-US" sz="3200" spc="64">
                <a:solidFill>
                  <a:srgbClr val="1754F1"/>
                </a:solidFill>
                <a:latin typeface="Roboto Bold"/>
              </a:rPr>
              <a:t>История создания и развития</a:t>
            </a:r>
          </a:p>
        </p:txBody>
      </p:sp>
      <p:sp>
        <p:nvSpPr>
          <p:cNvPr id="11" name="TextBox 11"/>
          <p:cNvSpPr txBox="1"/>
          <p:nvPr/>
        </p:nvSpPr>
        <p:spPr>
          <a:xfrm>
            <a:off x="4829924" y="971550"/>
            <a:ext cx="11963523" cy="2451099"/>
          </a:xfrm>
          <a:prstGeom prst="rect">
            <a:avLst/>
          </a:prstGeom>
        </p:spPr>
        <p:txBody>
          <a:bodyPr lIns="0" tIns="0" rIns="0" bIns="0" rtlCol="0" anchor="t">
            <a:spAutoFit/>
          </a:bodyPr>
          <a:lstStyle/>
          <a:p>
            <a:pPr>
              <a:lnSpc>
                <a:spcPts val="6500"/>
              </a:lnSpc>
            </a:pPr>
            <a:r>
              <a:rPr lang="en-US" sz="5000">
                <a:solidFill>
                  <a:srgbClr val="14110F"/>
                </a:solidFill>
                <a:latin typeface="Roboto Bold"/>
              </a:rPr>
              <a:t>Разрабатывались квадрокоптеры в 20-х г. Георгием Ботезатом, первый из них был испытан в 1922г. </a:t>
            </a:r>
          </a:p>
        </p:txBody>
      </p:sp>
      <p:sp>
        <p:nvSpPr>
          <p:cNvPr id="12" name="TextBox 12"/>
          <p:cNvSpPr txBox="1"/>
          <p:nvPr/>
        </p:nvSpPr>
        <p:spPr>
          <a:xfrm>
            <a:off x="4829924" y="3667284"/>
            <a:ext cx="12156221" cy="2298065"/>
          </a:xfrm>
          <a:prstGeom prst="rect">
            <a:avLst/>
          </a:prstGeom>
        </p:spPr>
        <p:txBody>
          <a:bodyPr lIns="0" tIns="0" rIns="0" bIns="0" rtlCol="0" anchor="t">
            <a:spAutoFit/>
          </a:bodyPr>
          <a:lstStyle/>
          <a:p>
            <a:pPr>
              <a:lnSpc>
                <a:spcPts val="3639"/>
              </a:lnSpc>
            </a:pPr>
            <a:r>
              <a:rPr lang="en-US" sz="2750" spc="55" dirty="0" err="1">
                <a:solidFill>
                  <a:srgbClr val="14110F"/>
                </a:solidFill>
                <a:latin typeface="Roboto"/>
              </a:rPr>
              <a:t>Вес</a:t>
            </a:r>
            <a:r>
              <a:rPr lang="en-US" sz="2750" spc="55" dirty="0">
                <a:solidFill>
                  <a:srgbClr val="14110F"/>
                </a:solidFill>
                <a:latin typeface="Roboto"/>
              </a:rPr>
              <a:t> – 455 </a:t>
            </a:r>
            <a:r>
              <a:rPr lang="en-US" sz="2750" spc="55" dirty="0" err="1">
                <a:solidFill>
                  <a:srgbClr val="14110F"/>
                </a:solidFill>
                <a:latin typeface="Roboto"/>
              </a:rPr>
              <a:t>кг</a:t>
            </a:r>
            <a:r>
              <a:rPr lang="en-US" sz="2750" spc="55" dirty="0">
                <a:solidFill>
                  <a:srgbClr val="14110F"/>
                </a:solidFill>
                <a:latin typeface="Roboto"/>
              </a:rPr>
              <a:t>. </a:t>
            </a:r>
            <a:endParaRPr lang="en-US" sz="2799" spc="55">
              <a:solidFill>
                <a:srgbClr val="14110F"/>
              </a:solidFill>
              <a:latin typeface="Roboto"/>
            </a:endParaRPr>
          </a:p>
          <a:p>
            <a:pPr>
              <a:lnSpc>
                <a:spcPts val="3639"/>
              </a:lnSpc>
            </a:pPr>
            <a:r>
              <a:rPr lang="en-US" sz="2750" spc="24" dirty="0" err="1">
                <a:solidFill>
                  <a:srgbClr val="14110F"/>
                </a:solidFill>
                <a:latin typeface="Roboto"/>
                <a:ea typeface="Roboto"/>
              </a:rPr>
              <a:t>Но</a:t>
            </a:r>
            <a:r>
              <a:rPr lang="en-US" sz="2750" spc="24" dirty="0">
                <a:solidFill>
                  <a:srgbClr val="14110F"/>
                </a:solidFill>
                <a:latin typeface="Roboto"/>
                <a:ea typeface="Roboto"/>
              </a:rPr>
              <a:t> в </a:t>
            </a:r>
            <a:r>
              <a:rPr lang="en-US" sz="2750" spc="24" dirty="0" err="1">
                <a:solidFill>
                  <a:srgbClr val="14110F"/>
                </a:solidFill>
                <a:latin typeface="Roboto"/>
                <a:ea typeface="Roboto"/>
              </a:rPr>
              <a:t>дальнейшем</a:t>
            </a:r>
            <a:r>
              <a:rPr lang="en-US" sz="2750" spc="24" dirty="0">
                <a:solidFill>
                  <a:srgbClr val="14110F"/>
                </a:solidFill>
                <a:latin typeface="Roboto"/>
                <a:ea typeface="Roboto"/>
              </a:rPr>
              <a:t> </a:t>
            </a:r>
            <a:r>
              <a:rPr lang="en-US" sz="2750" spc="24" dirty="0" err="1">
                <a:solidFill>
                  <a:srgbClr val="14110F"/>
                </a:solidFill>
                <a:latin typeface="Roboto"/>
                <a:ea typeface="Roboto"/>
              </a:rPr>
              <a:t>полётов</a:t>
            </a:r>
            <a:r>
              <a:rPr lang="en-US" sz="2750" spc="24" dirty="0">
                <a:solidFill>
                  <a:srgbClr val="14110F"/>
                </a:solidFill>
                <a:latin typeface="Roboto"/>
                <a:ea typeface="Roboto"/>
              </a:rPr>
              <a:t> </a:t>
            </a:r>
            <a:r>
              <a:rPr lang="en-US" sz="2750" spc="24" dirty="0" err="1">
                <a:solidFill>
                  <a:srgbClr val="14110F"/>
                </a:solidFill>
                <a:latin typeface="Roboto"/>
                <a:ea typeface="Roboto"/>
              </a:rPr>
              <a:t>не</a:t>
            </a:r>
            <a:r>
              <a:rPr lang="en-US" sz="2750" spc="24" dirty="0">
                <a:solidFill>
                  <a:srgbClr val="14110F"/>
                </a:solidFill>
                <a:latin typeface="Roboto"/>
                <a:ea typeface="Roboto"/>
              </a:rPr>
              <a:t> </a:t>
            </a:r>
            <a:r>
              <a:rPr lang="en-US" sz="2750" spc="24" dirty="0" err="1">
                <a:solidFill>
                  <a:srgbClr val="14110F"/>
                </a:solidFill>
                <a:latin typeface="Roboto"/>
                <a:ea typeface="Roboto"/>
              </a:rPr>
              <a:t>происходило</a:t>
            </a:r>
            <a:r>
              <a:rPr lang="en-US" sz="2750" spc="24" dirty="0">
                <a:solidFill>
                  <a:srgbClr val="14110F"/>
                </a:solidFill>
                <a:latin typeface="Roboto"/>
                <a:ea typeface="Roboto"/>
              </a:rPr>
              <a:t> </a:t>
            </a:r>
            <a:r>
              <a:rPr lang="en-US" sz="2750" spc="24" dirty="0" err="1">
                <a:solidFill>
                  <a:srgbClr val="14110F"/>
                </a:solidFill>
                <a:latin typeface="Roboto"/>
                <a:ea typeface="Roboto"/>
              </a:rPr>
              <a:t>по</a:t>
            </a:r>
            <a:r>
              <a:rPr lang="en-US" sz="2750" spc="24" dirty="0">
                <a:solidFill>
                  <a:srgbClr val="14110F"/>
                </a:solidFill>
                <a:latin typeface="Roboto"/>
                <a:ea typeface="Roboto"/>
              </a:rPr>
              <a:t> </a:t>
            </a:r>
            <a:r>
              <a:rPr lang="en-US" sz="2750" spc="24" dirty="0" err="1">
                <a:solidFill>
                  <a:srgbClr val="14110F"/>
                </a:solidFill>
                <a:latin typeface="Roboto"/>
                <a:ea typeface="Roboto"/>
              </a:rPr>
              <a:t>нескольким</a:t>
            </a:r>
            <a:r>
              <a:rPr lang="en-US" sz="2750" spc="24" dirty="0">
                <a:solidFill>
                  <a:srgbClr val="14110F"/>
                </a:solidFill>
                <a:latin typeface="Roboto"/>
                <a:ea typeface="Roboto"/>
              </a:rPr>
              <a:t> </a:t>
            </a:r>
            <a:r>
              <a:rPr lang="en-US" sz="2750" spc="24" dirty="0" err="1">
                <a:solidFill>
                  <a:srgbClr val="14110F"/>
                </a:solidFill>
                <a:latin typeface="Roboto"/>
                <a:ea typeface="Roboto"/>
              </a:rPr>
              <a:t>причинам</a:t>
            </a:r>
            <a:r>
              <a:rPr lang="en-US" sz="2750" spc="24" dirty="0">
                <a:solidFill>
                  <a:srgbClr val="14110F"/>
                </a:solidFill>
                <a:latin typeface="Roboto"/>
                <a:ea typeface="Roboto"/>
              </a:rPr>
              <a:t>:</a:t>
            </a:r>
            <a:endParaRPr lang="en-US" sz="2750" spc="24">
              <a:solidFill>
                <a:srgbClr val="14110F"/>
              </a:solidFill>
              <a:latin typeface="Roboto"/>
              <a:ea typeface="Roboto"/>
              <a:cs typeface="Arimo"/>
            </a:endParaRPr>
          </a:p>
          <a:p>
            <a:pPr>
              <a:lnSpc>
                <a:spcPts val="3639"/>
              </a:lnSpc>
            </a:pPr>
            <a:r>
              <a:rPr lang="en-US" sz="2750" spc="24" dirty="0">
                <a:solidFill>
                  <a:srgbClr val="14110F"/>
                </a:solidFill>
                <a:latin typeface="Roboto"/>
                <a:ea typeface="Roboto"/>
              </a:rPr>
              <a:t>- </a:t>
            </a:r>
            <a:r>
              <a:rPr lang="en-US" sz="2750" spc="24" dirty="0" err="1">
                <a:solidFill>
                  <a:srgbClr val="14110F"/>
                </a:solidFill>
                <a:latin typeface="Roboto"/>
                <a:ea typeface="Roboto"/>
              </a:rPr>
              <a:t>сложная</a:t>
            </a:r>
            <a:r>
              <a:rPr lang="en-US" sz="2750" spc="24" dirty="0">
                <a:solidFill>
                  <a:srgbClr val="14110F"/>
                </a:solidFill>
                <a:latin typeface="Roboto"/>
                <a:ea typeface="Roboto"/>
              </a:rPr>
              <a:t> </a:t>
            </a:r>
            <a:r>
              <a:rPr lang="en-US" sz="2750" spc="24" dirty="0" err="1">
                <a:solidFill>
                  <a:srgbClr val="14110F"/>
                </a:solidFill>
                <a:latin typeface="Roboto"/>
                <a:ea typeface="Roboto"/>
              </a:rPr>
              <a:t>трансмиссия</a:t>
            </a:r>
            <a:r>
              <a:rPr lang="en-US" sz="2750" spc="24" dirty="0">
                <a:solidFill>
                  <a:srgbClr val="14110F"/>
                </a:solidFill>
                <a:latin typeface="Roboto"/>
                <a:ea typeface="Roboto"/>
              </a:rPr>
              <a:t>, </a:t>
            </a:r>
            <a:r>
              <a:rPr lang="en-US" sz="2750" spc="24" dirty="0" err="1">
                <a:solidFill>
                  <a:srgbClr val="14110F"/>
                </a:solidFill>
                <a:latin typeface="Roboto"/>
                <a:ea typeface="Roboto"/>
              </a:rPr>
              <a:t>быстро</a:t>
            </a:r>
            <a:r>
              <a:rPr lang="en-US" sz="2750" spc="24" dirty="0">
                <a:solidFill>
                  <a:srgbClr val="14110F"/>
                </a:solidFill>
                <a:latin typeface="Roboto"/>
                <a:ea typeface="Roboto"/>
              </a:rPr>
              <a:t> </a:t>
            </a:r>
            <a:r>
              <a:rPr lang="en-US" sz="2750" spc="24" dirty="0" err="1">
                <a:solidFill>
                  <a:srgbClr val="14110F"/>
                </a:solidFill>
                <a:latin typeface="Roboto"/>
                <a:ea typeface="Roboto"/>
              </a:rPr>
              <a:t>выходила</a:t>
            </a:r>
            <a:r>
              <a:rPr lang="en-US" sz="2750" spc="24" dirty="0">
                <a:solidFill>
                  <a:srgbClr val="14110F"/>
                </a:solidFill>
                <a:latin typeface="Roboto"/>
                <a:ea typeface="Roboto"/>
              </a:rPr>
              <a:t> </a:t>
            </a:r>
            <a:r>
              <a:rPr lang="en-US" sz="2750" spc="24" dirty="0" err="1">
                <a:solidFill>
                  <a:srgbClr val="14110F"/>
                </a:solidFill>
                <a:latin typeface="Roboto"/>
                <a:ea typeface="Roboto"/>
              </a:rPr>
              <a:t>из</a:t>
            </a:r>
            <a:r>
              <a:rPr lang="en-US" sz="2750" spc="24" dirty="0">
                <a:solidFill>
                  <a:srgbClr val="14110F"/>
                </a:solidFill>
                <a:latin typeface="Roboto"/>
                <a:ea typeface="Roboto"/>
              </a:rPr>
              <a:t> </a:t>
            </a:r>
            <a:r>
              <a:rPr lang="en-US" sz="2750" spc="24" dirty="0" err="1">
                <a:solidFill>
                  <a:srgbClr val="14110F"/>
                </a:solidFill>
                <a:latin typeface="Roboto"/>
                <a:ea typeface="Roboto"/>
              </a:rPr>
              <a:t>строя</a:t>
            </a:r>
            <a:r>
              <a:rPr lang="en-US" sz="2750" spc="24" dirty="0">
                <a:solidFill>
                  <a:srgbClr val="14110F"/>
                </a:solidFill>
                <a:latin typeface="Roboto"/>
                <a:ea typeface="Roboto"/>
              </a:rPr>
              <a:t>.</a:t>
            </a:r>
            <a:endParaRPr lang="en-US" sz="2750" spc="24">
              <a:solidFill>
                <a:srgbClr val="14110F"/>
              </a:solidFill>
              <a:latin typeface="Roboto"/>
              <a:ea typeface="Roboto"/>
              <a:cs typeface="Arimo"/>
            </a:endParaRPr>
          </a:p>
          <a:p>
            <a:pPr>
              <a:lnSpc>
                <a:spcPts val="3639"/>
              </a:lnSpc>
            </a:pPr>
            <a:r>
              <a:rPr lang="en-US" sz="2750" spc="24" dirty="0">
                <a:solidFill>
                  <a:srgbClr val="14110F"/>
                </a:solidFill>
                <a:latin typeface="Roboto"/>
                <a:ea typeface="Roboto"/>
              </a:rPr>
              <a:t>- </a:t>
            </a:r>
            <a:r>
              <a:rPr lang="en-US" sz="2750" spc="24" dirty="0" err="1">
                <a:solidFill>
                  <a:srgbClr val="14110F"/>
                </a:solidFill>
                <a:latin typeface="Roboto"/>
                <a:ea typeface="Roboto"/>
              </a:rPr>
              <a:t>двигался</a:t>
            </a:r>
            <a:r>
              <a:rPr lang="en-US" sz="2750" spc="24" dirty="0">
                <a:solidFill>
                  <a:srgbClr val="14110F"/>
                </a:solidFill>
                <a:latin typeface="Roboto"/>
                <a:ea typeface="Roboto"/>
              </a:rPr>
              <a:t> </a:t>
            </a:r>
            <a:r>
              <a:rPr lang="en-US" sz="2750" spc="24" dirty="0" err="1">
                <a:solidFill>
                  <a:srgbClr val="14110F"/>
                </a:solidFill>
                <a:latin typeface="Roboto"/>
                <a:ea typeface="Roboto"/>
              </a:rPr>
              <a:t>только</a:t>
            </a:r>
            <a:r>
              <a:rPr lang="en-US" sz="2750" spc="24" dirty="0">
                <a:solidFill>
                  <a:srgbClr val="14110F"/>
                </a:solidFill>
                <a:latin typeface="Roboto"/>
                <a:ea typeface="Roboto"/>
              </a:rPr>
              <a:t> с </a:t>
            </a:r>
            <a:r>
              <a:rPr lang="en-US" sz="2750" spc="24" dirty="0" err="1">
                <a:solidFill>
                  <a:srgbClr val="14110F"/>
                </a:solidFill>
                <a:latin typeface="Roboto"/>
                <a:ea typeface="Roboto"/>
              </a:rPr>
              <a:t>попутным</a:t>
            </a:r>
            <a:r>
              <a:rPr lang="en-US" sz="2750" spc="24" dirty="0">
                <a:solidFill>
                  <a:srgbClr val="14110F"/>
                </a:solidFill>
                <a:latin typeface="Roboto"/>
                <a:ea typeface="Roboto"/>
              </a:rPr>
              <a:t> </a:t>
            </a:r>
            <a:r>
              <a:rPr lang="en-US" sz="2750" spc="24" dirty="0" err="1">
                <a:solidFill>
                  <a:srgbClr val="14110F"/>
                </a:solidFill>
                <a:latin typeface="Roboto"/>
                <a:ea typeface="Roboto"/>
              </a:rPr>
              <a:t>ветром</a:t>
            </a:r>
            <a:r>
              <a:rPr lang="en-US" sz="2750" spc="24" dirty="0">
                <a:solidFill>
                  <a:srgbClr val="14110F"/>
                </a:solidFill>
                <a:latin typeface="Roboto"/>
                <a:ea typeface="Roboto"/>
              </a:rPr>
              <a:t>.</a:t>
            </a:r>
            <a:endParaRPr lang="en-US" spc="24" dirty="0">
              <a:solidFill>
                <a:srgbClr val="14110F"/>
              </a:solidFill>
              <a:latin typeface="Roboto"/>
              <a:ea typeface="Roboto"/>
              <a:cs typeface="Arimo"/>
            </a:endParaRPr>
          </a:p>
          <a:p>
            <a:pPr marL="0" lvl="1" indent="0" algn="l">
              <a:lnSpc>
                <a:spcPts val="3640"/>
              </a:lnSpc>
              <a:spcBef>
                <a:spcPct val="0"/>
              </a:spcBef>
            </a:pPr>
            <a:endParaRPr lang="en-US" sz="1200" spc="24">
              <a:solidFill>
                <a:srgbClr val="14110F"/>
              </a:solidFill>
              <a:latin typeface="Arimo"/>
            </a:endParaRPr>
          </a:p>
        </p:txBody>
      </p:sp>
      <p:sp>
        <p:nvSpPr>
          <p:cNvPr id="13" name="TextBox 13"/>
          <p:cNvSpPr txBox="1"/>
          <p:nvPr/>
        </p:nvSpPr>
        <p:spPr>
          <a:xfrm>
            <a:off x="508139" y="6161433"/>
            <a:ext cx="3796098" cy="896079"/>
          </a:xfrm>
          <a:prstGeom prst="rect">
            <a:avLst/>
          </a:prstGeom>
        </p:spPr>
        <p:txBody>
          <a:bodyPr lIns="0" tIns="0" rIns="0" bIns="0" rtlCol="0" anchor="t">
            <a:spAutoFit/>
          </a:bodyPr>
          <a:lstStyle/>
          <a:p>
            <a:pPr>
              <a:lnSpc>
                <a:spcPts val="3639"/>
              </a:lnSpc>
            </a:pPr>
            <a:r>
              <a:rPr lang="en-US" sz="2750" spc="55" dirty="0" err="1">
                <a:solidFill>
                  <a:srgbClr val="14110F"/>
                </a:solidFill>
                <a:latin typeface="Roboto"/>
              </a:rPr>
              <a:t>Родился</a:t>
            </a:r>
            <a:r>
              <a:rPr lang="en-US" sz="2750" spc="55" dirty="0">
                <a:solidFill>
                  <a:srgbClr val="14110F"/>
                </a:solidFill>
                <a:latin typeface="Roboto"/>
              </a:rPr>
              <a:t> 7 </a:t>
            </a:r>
            <a:r>
              <a:rPr lang="en-US" sz="2750" spc="55" dirty="0" err="1">
                <a:solidFill>
                  <a:srgbClr val="14110F"/>
                </a:solidFill>
                <a:latin typeface="Roboto"/>
              </a:rPr>
              <a:t>июня</a:t>
            </a:r>
            <a:r>
              <a:rPr lang="en-US" sz="2750" spc="55" dirty="0">
                <a:solidFill>
                  <a:srgbClr val="14110F"/>
                </a:solidFill>
                <a:latin typeface="Roboto"/>
              </a:rPr>
              <a:t> 1882</a:t>
            </a:r>
            <a:endParaRPr lang="en-US" sz="2750" spc="55" dirty="0">
              <a:solidFill>
                <a:srgbClr val="14110F"/>
              </a:solidFill>
              <a:latin typeface="Roboto"/>
              <a:ea typeface="Roboto"/>
            </a:endParaRPr>
          </a:p>
          <a:p>
            <a:pPr marL="0" lvl="1" indent="0" algn="l">
              <a:lnSpc>
                <a:spcPts val="3640"/>
              </a:lnSpc>
              <a:spcBef>
                <a:spcPct val="0"/>
              </a:spcBef>
            </a:pPr>
            <a:r>
              <a:rPr lang="en-US" sz="2750" spc="24" dirty="0" err="1">
                <a:solidFill>
                  <a:srgbClr val="14110F"/>
                </a:solidFill>
                <a:latin typeface="Roboto"/>
                <a:ea typeface="Roboto"/>
              </a:rPr>
              <a:t>Умер</a:t>
            </a:r>
            <a:r>
              <a:rPr lang="en-US" sz="2750" spc="24" dirty="0">
                <a:solidFill>
                  <a:srgbClr val="14110F"/>
                </a:solidFill>
                <a:latin typeface="Roboto"/>
                <a:ea typeface="Roboto"/>
              </a:rPr>
              <a:t> 1 </a:t>
            </a:r>
            <a:r>
              <a:rPr lang="en-US" sz="2750" spc="24" dirty="0" err="1">
                <a:solidFill>
                  <a:srgbClr val="14110F"/>
                </a:solidFill>
                <a:latin typeface="Roboto"/>
                <a:ea typeface="Roboto"/>
              </a:rPr>
              <a:t>февраля</a:t>
            </a:r>
            <a:r>
              <a:rPr lang="en-US" sz="2750" spc="24" dirty="0">
                <a:solidFill>
                  <a:srgbClr val="14110F"/>
                </a:solidFill>
                <a:latin typeface="Roboto"/>
                <a:ea typeface="Roboto"/>
              </a:rPr>
              <a:t> 1940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10931864" y="0"/>
            <a:ext cx="10276250" cy="10287000"/>
          </a:xfrm>
          <a:prstGeom prst="rect">
            <a:avLst/>
          </a:prstGeom>
          <a:solidFill>
            <a:srgbClr val="1754F1"/>
          </a:solidFill>
        </p:spPr>
      </p:sp>
      <p:grpSp>
        <p:nvGrpSpPr>
          <p:cNvPr id="3" name="Group 3"/>
          <p:cNvGrpSpPr/>
          <p:nvPr/>
        </p:nvGrpSpPr>
        <p:grpSpPr>
          <a:xfrm>
            <a:off x="9540893" y="598836"/>
            <a:ext cx="6529096" cy="1443070"/>
            <a:chOff x="0" y="0"/>
            <a:chExt cx="3598710" cy="795392"/>
          </a:xfrm>
        </p:grpSpPr>
        <p:sp>
          <p:nvSpPr>
            <p:cNvPr id="4" name="Freeform 4"/>
            <p:cNvSpPr/>
            <p:nvPr/>
          </p:nvSpPr>
          <p:spPr>
            <a:xfrm>
              <a:off x="0" y="0"/>
              <a:ext cx="3598710" cy="795392"/>
            </a:xfrm>
            <a:custGeom>
              <a:avLst/>
              <a:gdLst/>
              <a:ahLst/>
              <a:cxn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p:spPr>
        </p:sp>
      </p:grpSp>
      <p:grpSp>
        <p:nvGrpSpPr>
          <p:cNvPr id="5" name="Group 5"/>
          <p:cNvGrpSpPr/>
          <p:nvPr/>
        </p:nvGrpSpPr>
        <p:grpSpPr>
          <a:xfrm>
            <a:off x="9592444" y="2530007"/>
            <a:ext cx="6529096" cy="1443070"/>
            <a:chOff x="0" y="0"/>
            <a:chExt cx="3598710" cy="795392"/>
          </a:xfrm>
        </p:grpSpPr>
        <p:sp>
          <p:nvSpPr>
            <p:cNvPr id="6" name="Freeform 6"/>
            <p:cNvSpPr/>
            <p:nvPr/>
          </p:nvSpPr>
          <p:spPr>
            <a:xfrm>
              <a:off x="0" y="0"/>
              <a:ext cx="3598710" cy="795392"/>
            </a:xfrm>
            <a:custGeom>
              <a:avLst/>
              <a:gdLst/>
              <a:ahLst/>
              <a:cxn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p:spPr>
        </p:sp>
      </p:grpSp>
      <p:grpSp>
        <p:nvGrpSpPr>
          <p:cNvPr id="7" name="Group 7"/>
          <p:cNvGrpSpPr/>
          <p:nvPr/>
        </p:nvGrpSpPr>
        <p:grpSpPr>
          <a:xfrm>
            <a:off x="9592444" y="4410571"/>
            <a:ext cx="6529096" cy="1443070"/>
            <a:chOff x="0" y="0"/>
            <a:chExt cx="3598710" cy="795392"/>
          </a:xfrm>
        </p:grpSpPr>
        <p:sp>
          <p:nvSpPr>
            <p:cNvPr id="8" name="Freeform 8"/>
            <p:cNvSpPr/>
            <p:nvPr/>
          </p:nvSpPr>
          <p:spPr>
            <a:xfrm>
              <a:off x="0" y="0"/>
              <a:ext cx="3598710" cy="795392"/>
            </a:xfrm>
            <a:custGeom>
              <a:avLst/>
              <a:gdLst/>
              <a:ahLst/>
              <a:cxn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p:spPr>
        </p:sp>
      </p:grpSp>
      <p:grpSp>
        <p:nvGrpSpPr>
          <p:cNvPr id="9" name="Group 9"/>
          <p:cNvGrpSpPr/>
          <p:nvPr/>
        </p:nvGrpSpPr>
        <p:grpSpPr>
          <a:xfrm>
            <a:off x="1028700" y="8455649"/>
            <a:ext cx="1338355" cy="802651"/>
            <a:chOff x="0" y="0"/>
            <a:chExt cx="1784474" cy="1070201"/>
          </a:xfrm>
        </p:grpSpPr>
        <p:grpSp>
          <p:nvGrpSpPr>
            <p:cNvPr id="10" name="Group 10"/>
            <p:cNvGrpSpPr/>
            <p:nvPr/>
          </p:nvGrpSpPr>
          <p:grpSpPr>
            <a:xfrm>
              <a:off x="0" y="0"/>
              <a:ext cx="1784474" cy="1070201"/>
              <a:chOff x="0" y="0"/>
              <a:chExt cx="865399" cy="518160"/>
            </a:xfrm>
          </p:grpSpPr>
          <p:sp>
            <p:nvSpPr>
              <p:cNvPr id="11" name="Freeform 11"/>
              <p:cNvSpPr/>
              <p:nvPr/>
            </p:nvSpPr>
            <p:spPr>
              <a:xfrm>
                <a:off x="6350" y="6360"/>
                <a:ext cx="852699" cy="506284"/>
              </a:xfrm>
              <a:custGeom>
                <a:avLst/>
                <a:gdLst/>
                <a:ahLst/>
                <a:cxnLst/>
                <a:rect l="l" t="t" r="r" b="b"/>
                <a:pathLst>
                  <a:path w="852699" h="506284">
                    <a:moveTo>
                      <a:pt x="252730" y="0"/>
                    </a:moveTo>
                    <a:lnTo>
                      <a:pt x="599969" y="0"/>
                    </a:lnTo>
                    <a:cubicBezTo>
                      <a:pt x="739669" y="0"/>
                      <a:pt x="852699" y="113215"/>
                      <a:pt x="852699" y="253143"/>
                    </a:cubicBezTo>
                    <a:cubicBezTo>
                      <a:pt x="852699" y="393070"/>
                      <a:pt x="739669" y="506285"/>
                      <a:pt x="599969" y="506285"/>
                    </a:cubicBezTo>
                    <a:lnTo>
                      <a:pt x="252730" y="506285"/>
                    </a:lnTo>
                    <a:cubicBezTo>
                      <a:pt x="113030" y="506285"/>
                      <a:pt x="0" y="393070"/>
                      <a:pt x="0" y="253143"/>
                    </a:cubicBezTo>
                    <a:cubicBezTo>
                      <a:pt x="0" y="113215"/>
                      <a:pt x="113030" y="0"/>
                      <a:pt x="252730" y="0"/>
                    </a:cubicBezTo>
                    <a:close/>
                  </a:path>
                </a:pathLst>
              </a:custGeom>
              <a:solidFill>
                <a:srgbClr val="1754F1"/>
              </a:solidFill>
            </p:spPr>
          </p:sp>
        </p:grpSp>
        <p:grpSp>
          <p:nvGrpSpPr>
            <p:cNvPr id="12" name="Group 12"/>
            <p:cNvGrpSpPr/>
            <p:nvPr/>
          </p:nvGrpSpPr>
          <p:grpSpPr>
            <a:xfrm>
              <a:off x="393198" y="401024"/>
              <a:ext cx="998079" cy="315171"/>
              <a:chOff x="0" y="0"/>
              <a:chExt cx="1359375" cy="429260"/>
            </a:xfrm>
          </p:grpSpPr>
          <p:sp>
            <p:nvSpPr>
              <p:cNvPr id="13" name="Freeform 13"/>
              <p:cNvSpPr/>
              <p:nvPr/>
            </p:nvSpPr>
            <p:spPr>
              <a:xfrm>
                <a:off x="0" y="-5080"/>
                <a:ext cx="1359375" cy="434340"/>
              </a:xfrm>
              <a:custGeom>
                <a:avLst/>
                <a:gdLst/>
                <a:ahLst/>
                <a:cxnLst/>
                <a:rect l="l" t="t" r="r" b="b"/>
                <a:pathLst>
                  <a:path w="1359375" h="434340">
                    <a:moveTo>
                      <a:pt x="1341595" y="187960"/>
                    </a:moveTo>
                    <a:lnTo>
                      <a:pt x="1079975" y="11430"/>
                    </a:lnTo>
                    <a:cubicBezTo>
                      <a:pt x="1062195" y="0"/>
                      <a:pt x="1039335" y="3810"/>
                      <a:pt x="1026635" y="21590"/>
                    </a:cubicBezTo>
                    <a:cubicBezTo>
                      <a:pt x="1015205" y="39370"/>
                      <a:pt x="1019015" y="62230"/>
                      <a:pt x="1036795" y="74930"/>
                    </a:cubicBezTo>
                    <a:lnTo>
                      <a:pt x="1195545" y="181610"/>
                    </a:lnTo>
                    <a:lnTo>
                      <a:pt x="0" y="181610"/>
                    </a:lnTo>
                    <a:lnTo>
                      <a:pt x="0" y="257810"/>
                    </a:lnTo>
                    <a:lnTo>
                      <a:pt x="1195545" y="257810"/>
                    </a:lnTo>
                    <a:lnTo>
                      <a:pt x="1036795" y="364490"/>
                    </a:lnTo>
                    <a:cubicBezTo>
                      <a:pt x="1019015" y="375920"/>
                      <a:pt x="1015205" y="400050"/>
                      <a:pt x="1026635" y="417830"/>
                    </a:cubicBezTo>
                    <a:cubicBezTo>
                      <a:pt x="1034255" y="429260"/>
                      <a:pt x="1045685" y="434340"/>
                      <a:pt x="1058385" y="434340"/>
                    </a:cubicBezTo>
                    <a:cubicBezTo>
                      <a:pt x="1066005" y="434340"/>
                      <a:pt x="1073625" y="431800"/>
                      <a:pt x="1079975" y="427990"/>
                    </a:cubicBezTo>
                    <a:lnTo>
                      <a:pt x="1342865" y="251460"/>
                    </a:lnTo>
                    <a:cubicBezTo>
                      <a:pt x="1353025" y="243840"/>
                      <a:pt x="1359375" y="232410"/>
                      <a:pt x="1359375" y="219710"/>
                    </a:cubicBezTo>
                    <a:cubicBezTo>
                      <a:pt x="1359375" y="207010"/>
                      <a:pt x="1353025" y="195580"/>
                      <a:pt x="1341595" y="187960"/>
                    </a:cubicBezTo>
                    <a:close/>
                  </a:path>
                </a:pathLst>
              </a:custGeom>
              <a:solidFill>
                <a:srgbClr val="FFFFFF"/>
              </a:solidFill>
            </p:spPr>
          </p:sp>
        </p:grpSp>
      </p:grpSp>
      <p:grpSp>
        <p:nvGrpSpPr>
          <p:cNvPr id="14" name="Group 14"/>
          <p:cNvGrpSpPr/>
          <p:nvPr/>
        </p:nvGrpSpPr>
        <p:grpSpPr>
          <a:xfrm>
            <a:off x="9592444" y="6366943"/>
            <a:ext cx="6529096" cy="1443070"/>
            <a:chOff x="0" y="0"/>
            <a:chExt cx="3598710" cy="795392"/>
          </a:xfrm>
        </p:grpSpPr>
        <p:sp>
          <p:nvSpPr>
            <p:cNvPr id="15" name="Freeform 15"/>
            <p:cNvSpPr/>
            <p:nvPr/>
          </p:nvSpPr>
          <p:spPr>
            <a:xfrm>
              <a:off x="0" y="0"/>
              <a:ext cx="3598710" cy="795392"/>
            </a:xfrm>
            <a:custGeom>
              <a:avLst/>
              <a:gdLst/>
              <a:ahLst/>
              <a:cxn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p:spPr>
        </p:sp>
      </p:grpSp>
      <p:grpSp>
        <p:nvGrpSpPr>
          <p:cNvPr id="16" name="Group 16"/>
          <p:cNvGrpSpPr/>
          <p:nvPr/>
        </p:nvGrpSpPr>
        <p:grpSpPr>
          <a:xfrm>
            <a:off x="9592444" y="8351016"/>
            <a:ext cx="6529096" cy="1443070"/>
            <a:chOff x="0" y="0"/>
            <a:chExt cx="3598710" cy="795392"/>
          </a:xfrm>
        </p:grpSpPr>
        <p:sp>
          <p:nvSpPr>
            <p:cNvPr id="17" name="Freeform 17"/>
            <p:cNvSpPr/>
            <p:nvPr/>
          </p:nvSpPr>
          <p:spPr>
            <a:xfrm>
              <a:off x="0" y="0"/>
              <a:ext cx="3598710" cy="795392"/>
            </a:xfrm>
            <a:custGeom>
              <a:avLst/>
              <a:gdLst/>
              <a:ahLst/>
              <a:cxn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p:spPr>
        </p:sp>
      </p:grpSp>
      <p:pic>
        <p:nvPicPr>
          <p:cNvPr id="18" name="Picture 18"/>
          <p:cNvPicPr>
            <a:picLocks noChangeAspect="1"/>
          </p:cNvPicPr>
          <p:nvPr/>
        </p:nvPicPr>
        <p:blipFill>
          <a:blip r:embed="rId2"/>
          <a:srcRect/>
          <a:stretch>
            <a:fillRect/>
          </a:stretch>
        </p:blipFill>
        <p:spPr>
          <a:xfrm>
            <a:off x="626885" y="3251542"/>
            <a:ext cx="8517115" cy="4790877"/>
          </a:xfrm>
          <a:prstGeom prst="rect">
            <a:avLst/>
          </a:prstGeom>
        </p:spPr>
      </p:pic>
      <p:sp>
        <p:nvSpPr>
          <p:cNvPr id="19" name="TextBox 19"/>
          <p:cNvSpPr txBox="1"/>
          <p:nvPr/>
        </p:nvSpPr>
        <p:spPr>
          <a:xfrm>
            <a:off x="435783" y="522636"/>
            <a:ext cx="5793171" cy="2090420"/>
          </a:xfrm>
          <a:prstGeom prst="rect">
            <a:avLst/>
          </a:prstGeom>
        </p:spPr>
        <p:txBody>
          <a:bodyPr lIns="0" tIns="0" rIns="0" bIns="0" rtlCol="0" anchor="t">
            <a:spAutoFit/>
          </a:bodyPr>
          <a:lstStyle/>
          <a:p>
            <a:pPr>
              <a:lnSpc>
                <a:spcPts val="8319"/>
              </a:lnSpc>
            </a:pPr>
            <a:r>
              <a:rPr lang="en-US" sz="6399" spc="-63">
                <a:solidFill>
                  <a:srgbClr val="14110F"/>
                </a:solidFill>
                <a:latin typeface="Roboto"/>
              </a:rPr>
              <a:t>Устройство</a:t>
            </a:r>
          </a:p>
          <a:p>
            <a:pPr marL="0" lvl="0" indent="0" algn="l">
              <a:lnSpc>
                <a:spcPts val="8320"/>
              </a:lnSpc>
              <a:spcBef>
                <a:spcPct val="0"/>
              </a:spcBef>
            </a:pPr>
            <a:r>
              <a:rPr lang="en-US" sz="6399" spc="-63">
                <a:solidFill>
                  <a:srgbClr val="14110F"/>
                </a:solidFill>
                <a:latin typeface="Roboto"/>
              </a:rPr>
              <a:t>квадрокоптера</a:t>
            </a:r>
          </a:p>
        </p:txBody>
      </p:sp>
      <p:sp>
        <p:nvSpPr>
          <p:cNvPr id="20" name="TextBox 20"/>
          <p:cNvSpPr txBox="1"/>
          <p:nvPr/>
        </p:nvSpPr>
        <p:spPr>
          <a:xfrm>
            <a:off x="9943771" y="1011053"/>
            <a:ext cx="571966" cy="571010"/>
          </a:xfrm>
          <a:prstGeom prst="rect">
            <a:avLst/>
          </a:prstGeom>
        </p:spPr>
        <p:txBody>
          <a:bodyPr lIns="0" tIns="0" rIns="0" bIns="0" rtlCol="0" anchor="t">
            <a:spAutoFit/>
          </a:bodyPr>
          <a:lstStyle/>
          <a:p>
            <a:pPr marL="0" lvl="0" indent="0" algn="l">
              <a:lnSpc>
                <a:spcPts val="4467"/>
              </a:lnSpc>
              <a:spcBef>
                <a:spcPct val="0"/>
              </a:spcBef>
            </a:pPr>
            <a:r>
              <a:rPr lang="en-US" sz="3436" u="none" spc="-34">
                <a:solidFill>
                  <a:srgbClr val="14110F">
                    <a:alpha val="29804"/>
                  </a:srgbClr>
                </a:solidFill>
                <a:latin typeface="Roboto"/>
              </a:rPr>
              <a:t>1</a:t>
            </a:r>
          </a:p>
        </p:txBody>
      </p:sp>
      <p:sp>
        <p:nvSpPr>
          <p:cNvPr id="21" name="TextBox 21"/>
          <p:cNvSpPr txBox="1"/>
          <p:nvPr/>
        </p:nvSpPr>
        <p:spPr>
          <a:xfrm>
            <a:off x="9995322" y="2942224"/>
            <a:ext cx="571966" cy="571010"/>
          </a:xfrm>
          <a:prstGeom prst="rect">
            <a:avLst/>
          </a:prstGeom>
        </p:spPr>
        <p:txBody>
          <a:bodyPr lIns="0" tIns="0" rIns="0" bIns="0" rtlCol="0" anchor="t">
            <a:spAutoFit/>
          </a:bodyPr>
          <a:lstStyle/>
          <a:p>
            <a:pPr marL="0" lvl="0" indent="0" algn="l">
              <a:lnSpc>
                <a:spcPts val="4467"/>
              </a:lnSpc>
              <a:spcBef>
                <a:spcPct val="0"/>
              </a:spcBef>
            </a:pPr>
            <a:r>
              <a:rPr lang="en-US" sz="3436" u="none" spc="-34">
                <a:solidFill>
                  <a:srgbClr val="14110F">
                    <a:alpha val="29804"/>
                  </a:srgbClr>
                </a:solidFill>
                <a:latin typeface="Roboto"/>
              </a:rPr>
              <a:t>2</a:t>
            </a:r>
          </a:p>
        </p:txBody>
      </p:sp>
      <p:sp>
        <p:nvSpPr>
          <p:cNvPr id="22" name="TextBox 22"/>
          <p:cNvSpPr txBox="1"/>
          <p:nvPr/>
        </p:nvSpPr>
        <p:spPr>
          <a:xfrm>
            <a:off x="10001684" y="4830050"/>
            <a:ext cx="580998" cy="579275"/>
          </a:xfrm>
          <a:prstGeom prst="rect">
            <a:avLst/>
          </a:prstGeom>
        </p:spPr>
        <p:txBody>
          <a:bodyPr lIns="0" tIns="0" rIns="0" bIns="0" rtlCol="0" anchor="t">
            <a:spAutoFit/>
          </a:bodyPr>
          <a:lstStyle/>
          <a:p>
            <a:pPr marL="0" lvl="0" indent="0" algn="l">
              <a:lnSpc>
                <a:spcPts val="4538"/>
              </a:lnSpc>
              <a:spcBef>
                <a:spcPct val="0"/>
              </a:spcBef>
            </a:pPr>
            <a:r>
              <a:rPr lang="en-US" sz="3491" u="none" spc="-34">
                <a:solidFill>
                  <a:srgbClr val="14110F">
                    <a:alpha val="29804"/>
                  </a:srgbClr>
                </a:solidFill>
                <a:latin typeface="Roboto"/>
              </a:rPr>
              <a:t>3</a:t>
            </a:r>
          </a:p>
        </p:txBody>
      </p:sp>
      <p:sp>
        <p:nvSpPr>
          <p:cNvPr id="23" name="TextBox 23"/>
          <p:cNvSpPr txBox="1"/>
          <p:nvPr/>
        </p:nvSpPr>
        <p:spPr>
          <a:xfrm>
            <a:off x="10750138" y="1162411"/>
            <a:ext cx="4940047" cy="287345"/>
          </a:xfrm>
          <a:prstGeom prst="rect">
            <a:avLst/>
          </a:prstGeom>
        </p:spPr>
        <p:txBody>
          <a:bodyPr lIns="0" tIns="0" rIns="0" bIns="0" rtlCol="0" anchor="t">
            <a:spAutoFit/>
          </a:bodyPr>
          <a:lstStyle/>
          <a:p>
            <a:pPr marL="0" lvl="0" indent="0" algn="l">
              <a:lnSpc>
                <a:spcPts val="2233"/>
              </a:lnSpc>
            </a:pPr>
            <a:r>
              <a:rPr lang="en-US" sz="1718" spc="34">
                <a:solidFill>
                  <a:srgbClr val="14110F"/>
                </a:solidFill>
                <a:latin typeface="Roboto Bold"/>
              </a:rPr>
              <a:t>Двигатели</a:t>
            </a:r>
          </a:p>
        </p:txBody>
      </p:sp>
      <p:sp>
        <p:nvSpPr>
          <p:cNvPr id="24" name="TextBox 24"/>
          <p:cNvSpPr txBox="1"/>
          <p:nvPr/>
        </p:nvSpPr>
        <p:spPr>
          <a:xfrm>
            <a:off x="10801689" y="3064969"/>
            <a:ext cx="4940047" cy="344571"/>
          </a:xfrm>
          <a:prstGeom prst="rect">
            <a:avLst/>
          </a:prstGeom>
        </p:spPr>
        <p:txBody>
          <a:bodyPr lIns="0" tIns="0" rIns="0" bIns="0" rtlCol="0" anchor="t">
            <a:spAutoFit/>
          </a:bodyPr>
          <a:lstStyle/>
          <a:p>
            <a:pPr marL="0" lvl="0" indent="0" algn="l">
              <a:lnSpc>
                <a:spcPts val="2753"/>
              </a:lnSpc>
            </a:pPr>
            <a:r>
              <a:rPr lang="en-US" sz="2118" spc="42">
                <a:solidFill>
                  <a:srgbClr val="14110F"/>
                </a:solidFill>
                <a:latin typeface="Roboto Bold"/>
              </a:rPr>
              <a:t>Регуляторы оборотов</a:t>
            </a:r>
          </a:p>
        </p:txBody>
      </p:sp>
      <p:sp>
        <p:nvSpPr>
          <p:cNvPr id="25" name="TextBox 25"/>
          <p:cNvSpPr txBox="1"/>
          <p:nvPr/>
        </p:nvSpPr>
        <p:spPr>
          <a:xfrm>
            <a:off x="10820784" y="4938684"/>
            <a:ext cx="5018057" cy="371532"/>
          </a:xfrm>
          <a:prstGeom prst="rect">
            <a:avLst/>
          </a:prstGeom>
        </p:spPr>
        <p:txBody>
          <a:bodyPr lIns="0" tIns="0" rIns="0" bIns="0" rtlCol="0" anchor="t">
            <a:spAutoFit/>
          </a:bodyPr>
          <a:lstStyle/>
          <a:p>
            <a:pPr marL="0" lvl="0" indent="0" algn="l">
              <a:lnSpc>
                <a:spcPts val="2919"/>
              </a:lnSpc>
            </a:pPr>
            <a:r>
              <a:rPr lang="en-US" sz="2245" spc="44">
                <a:solidFill>
                  <a:srgbClr val="14110F"/>
                </a:solidFill>
                <a:latin typeface="Roboto Bold"/>
              </a:rPr>
              <a:t>Пропеллеры</a:t>
            </a:r>
          </a:p>
        </p:txBody>
      </p:sp>
      <p:sp>
        <p:nvSpPr>
          <p:cNvPr id="26" name="TextBox 26"/>
          <p:cNvSpPr txBox="1"/>
          <p:nvPr/>
        </p:nvSpPr>
        <p:spPr>
          <a:xfrm>
            <a:off x="10001684" y="6786422"/>
            <a:ext cx="580998" cy="579275"/>
          </a:xfrm>
          <a:prstGeom prst="rect">
            <a:avLst/>
          </a:prstGeom>
        </p:spPr>
        <p:txBody>
          <a:bodyPr lIns="0" tIns="0" rIns="0" bIns="0" rtlCol="0" anchor="t">
            <a:spAutoFit/>
          </a:bodyPr>
          <a:lstStyle/>
          <a:p>
            <a:pPr marL="0" lvl="0" indent="0" algn="l">
              <a:lnSpc>
                <a:spcPts val="4538"/>
              </a:lnSpc>
              <a:spcBef>
                <a:spcPct val="0"/>
              </a:spcBef>
            </a:pPr>
            <a:r>
              <a:rPr lang="en-US" sz="3491" spc="-34">
                <a:solidFill>
                  <a:srgbClr val="14110F">
                    <a:alpha val="29804"/>
                  </a:srgbClr>
                </a:solidFill>
                <a:latin typeface="Roboto"/>
              </a:rPr>
              <a:t>4</a:t>
            </a:r>
          </a:p>
        </p:txBody>
      </p:sp>
      <p:sp>
        <p:nvSpPr>
          <p:cNvPr id="27" name="TextBox 27"/>
          <p:cNvSpPr txBox="1"/>
          <p:nvPr/>
        </p:nvSpPr>
        <p:spPr>
          <a:xfrm>
            <a:off x="10820784" y="6949394"/>
            <a:ext cx="5018057" cy="281906"/>
          </a:xfrm>
          <a:prstGeom prst="rect">
            <a:avLst/>
          </a:prstGeom>
        </p:spPr>
        <p:txBody>
          <a:bodyPr lIns="0" tIns="0" rIns="0" bIns="0" rtlCol="0" anchor="t">
            <a:spAutoFit/>
          </a:bodyPr>
          <a:lstStyle/>
          <a:p>
            <a:pPr marL="0" lvl="0" indent="0" algn="l">
              <a:lnSpc>
                <a:spcPts val="2269"/>
              </a:lnSpc>
            </a:pPr>
            <a:r>
              <a:rPr lang="en-US" sz="1745" spc="34">
                <a:solidFill>
                  <a:srgbClr val="14110F"/>
                </a:solidFill>
                <a:latin typeface="Roboto Bold"/>
              </a:rPr>
              <a:t>Полетный контроллер</a:t>
            </a:r>
          </a:p>
        </p:txBody>
      </p:sp>
      <p:sp>
        <p:nvSpPr>
          <p:cNvPr id="28" name="TextBox 28"/>
          <p:cNvSpPr txBox="1"/>
          <p:nvPr/>
        </p:nvSpPr>
        <p:spPr>
          <a:xfrm>
            <a:off x="10001684" y="8770495"/>
            <a:ext cx="580998" cy="579275"/>
          </a:xfrm>
          <a:prstGeom prst="rect">
            <a:avLst/>
          </a:prstGeom>
        </p:spPr>
        <p:txBody>
          <a:bodyPr lIns="0" tIns="0" rIns="0" bIns="0" rtlCol="0" anchor="t">
            <a:spAutoFit/>
          </a:bodyPr>
          <a:lstStyle/>
          <a:p>
            <a:pPr marL="0" lvl="0" indent="0" algn="l">
              <a:lnSpc>
                <a:spcPts val="4538"/>
              </a:lnSpc>
              <a:spcBef>
                <a:spcPct val="0"/>
              </a:spcBef>
            </a:pPr>
            <a:r>
              <a:rPr lang="en-US" sz="3491" spc="-34">
                <a:solidFill>
                  <a:srgbClr val="14110F">
                    <a:alpha val="29804"/>
                  </a:srgbClr>
                </a:solidFill>
                <a:latin typeface="Roboto"/>
              </a:rPr>
              <a:t>5</a:t>
            </a:r>
          </a:p>
        </p:txBody>
      </p:sp>
      <p:sp>
        <p:nvSpPr>
          <p:cNvPr id="29" name="TextBox 29"/>
          <p:cNvSpPr txBox="1"/>
          <p:nvPr/>
        </p:nvSpPr>
        <p:spPr>
          <a:xfrm>
            <a:off x="10820784" y="8933467"/>
            <a:ext cx="5018057" cy="281906"/>
          </a:xfrm>
          <a:prstGeom prst="rect">
            <a:avLst/>
          </a:prstGeom>
        </p:spPr>
        <p:txBody>
          <a:bodyPr lIns="0" tIns="0" rIns="0" bIns="0" rtlCol="0" anchor="t">
            <a:spAutoFit/>
          </a:bodyPr>
          <a:lstStyle/>
          <a:p>
            <a:pPr marL="0" lvl="0" indent="0" algn="l">
              <a:lnSpc>
                <a:spcPts val="2269"/>
              </a:lnSpc>
            </a:pPr>
            <a:r>
              <a:rPr lang="en-US" sz="1745" spc="34">
                <a:solidFill>
                  <a:srgbClr val="14110F"/>
                </a:solidFill>
                <a:latin typeface="Roboto Bold"/>
              </a:rPr>
              <a:t>Рама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AutoShape 2"/>
          <p:cNvSpPr/>
          <p:nvPr/>
        </p:nvSpPr>
        <p:spPr>
          <a:xfrm>
            <a:off x="0" y="0"/>
            <a:ext cx="6330934" cy="10287000"/>
          </a:xfrm>
          <a:prstGeom prst="rect">
            <a:avLst/>
          </a:prstGeom>
          <a:solidFill>
            <a:srgbClr val="1754F1"/>
          </a:solidFill>
        </p:spPr>
      </p:sp>
      <p:pic>
        <p:nvPicPr>
          <p:cNvPr id="3" name="Picture 3"/>
          <p:cNvPicPr>
            <a:picLocks noChangeAspect="1"/>
          </p:cNvPicPr>
          <p:nvPr/>
        </p:nvPicPr>
        <p:blipFill>
          <a:blip r:embed="rId2"/>
          <a:srcRect/>
          <a:stretch>
            <a:fillRect/>
          </a:stretch>
        </p:blipFill>
        <p:spPr>
          <a:xfrm>
            <a:off x="-647804" y="1309751"/>
            <a:ext cx="10464097" cy="7667497"/>
          </a:xfrm>
          <a:prstGeom prst="rect">
            <a:avLst/>
          </a:prstGeom>
        </p:spPr>
      </p:pic>
      <p:sp>
        <p:nvSpPr>
          <p:cNvPr id="4" name="TextBox 4"/>
          <p:cNvSpPr txBox="1"/>
          <p:nvPr/>
        </p:nvSpPr>
        <p:spPr>
          <a:xfrm>
            <a:off x="10310922" y="5881547"/>
            <a:ext cx="8174798" cy="1480185"/>
          </a:xfrm>
          <a:prstGeom prst="rect">
            <a:avLst/>
          </a:prstGeom>
        </p:spPr>
        <p:txBody>
          <a:bodyPr lIns="0" tIns="0" rIns="0" bIns="0" rtlCol="0" anchor="t">
            <a:spAutoFit/>
          </a:bodyPr>
          <a:lstStyle/>
          <a:p>
            <a:pPr>
              <a:lnSpc>
                <a:spcPts val="2939"/>
              </a:lnSpc>
            </a:pPr>
            <a:r>
              <a:rPr lang="en-US" sz="2099" spc="41">
                <a:solidFill>
                  <a:srgbClr val="14110F"/>
                </a:solidFill>
                <a:latin typeface="Roboto"/>
              </a:rPr>
              <a:t>Главная задача разработчиков при изготовлении рамы – превратить дрон в ударопрочное, лёгкое и долговечное устройство</a:t>
            </a:r>
          </a:p>
          <a:p>
            <a:pPr marL="0" lvl="0" indent="0" algn="l">
              <a:lnSpc>
                <a:spcPts val="2939"/>
              </a:lnSpc>
              <a:spcBef>
                <a:spcPct val="0"/>
              </a:spcBef>
            </a:pPr>
            <a:endParaRPr lang="en-US" sz="2099" spc="41">
              <a:solidFill>
                <a:srgbClr val="14110F"/>
              </a:solidFill>
              <a:latin typeface="Roboto"/>
            </a:endParaRPr>
          </a:p>
        </p:txBody>
      </p:sp>
      <p:sp>
        <p:nvSpPr>
          <p:cNvPr id="5" name="TextBox 5"/>
          <p:cNvSpPr txBox="1"/>
          <p:nvPr/>
        </p:nvSpPr>
        <p:spPr>
          <a:xfrm>
            <a:off x="10310922" y="1338961"/>
            <a:ext cx="8174798" cy="786765"/>
          </a:xfrm>
          <a:prstGeom prst="rect">
            <a:avLst/>
          </a:prstGeom>
        </p:spPr>
        <p:txBody>
          <a:bodyPr lIns="0" tIns="0" rIns="0" bIns="0" rtlCol="0" anchor="t">
            <a:spAutoFit/>
          </a:bodyPr>
          <a:lstStyle/>
          <a:p>
            <a:pPr marL="0" lvl="0" indent="0" algn="l">
              <a:lnSpc>
                <a:spcPts val="6240"/>
              </a:lnSpc>
              <a:spcBef>
                <a:spcPct val="0"/>
              </a:spcBef>
            </a:pPr>
            <a:r>
              <a:rPr lang="en-US" sz="4800" spc="-48">
                <a:solidFill>
                  <a:srgbClr val="14110F"/>
                </a:solidFill>
                <a:latin typeface="Roboto Bold"/>
              </a:rPr>
              <a:t>Рама дрона</a:t>
            </a:r>
          </a:p>
        </p:txBody>
      </p:sp>
      <p:sp>
        <p:nvSpPr>
          <p:cNvPr id="6" name="TextBox 6"/>
          <p:cNvSpPr txBox="1"/>
          <p:nvPr/>
        </p:nvSpPr>
        <p:spPr>
          <a:xfrm>
            <a:off x="10310922" y="2431652"/>
            <a:ext cx="7402671" cy="687705"/>
          </a:xfrm>
          <a:prstGeom prst="rect">
            <a:avLst/>
          </a:prstGeom>
        </p:spPr>
        <p:txBody>
          <a:bodyPr lIns="0" tIns="0" rIns="0" bIns="0" rtlCol="0" anchor="t">
            <a:spAutoFit/>
          </a:bodyPr>
          <a:lstStyle/>
          <a:p>
            <a:pPr marL="0" lvl="0" indent="0" algn="l">
              <a:lnSpc>
                <a:spcPts val="2730"/>
              </a:lnSpc>
              <a:spcBef>
                <a:spcPct val="0"/>
              </a:spcBef>
            </a:pPr>
            <a:r>
              <a:rPr lang="en-US" sz="2099" spc="41">
                <a:solidFill>
                  <a:srgbClr val="14110F"/>
                </a:solidFill>
                <a:latin typeface="Roboto Bold"/>
              </a:rPr>
              <a:t>Рама - деталь, к которой присоединяются все части и элементы квадрокоптера.</a:t>
            </a:r>
          </a:p>
        </p:txBody>
      </p:sp>
      <p:sp>
        <p:nvSpPr>
          <p:cNvPr id="7" name="TextBox 7"/>
          <p:cNvSpPr txBox="1"/>
          <p:nvPr/>
        </p:nvSpPr>
        <p:spPr>
          <a:xfrm>
            <a:off x="10310922" y="3386266"/>
            <a:ext cx="4917132" cy="422276"/>
          </a:xfrm>
          <a:prstGeom prst="rect">
            <a:avLst/>
          </a:prstGeom>
        </p:spPr>
        <p:txBody>
          <a:bodyPr lIns="0" tIns="0" rIns="0" bIns="0" rtlCol="0" anchor="t">
            <a:spAutoFit/>
          </a:bodyPr>
          <a:lstStyle/>
          <a:p>
            <a:pPr algn="ctr">
              <a:lnSpc>
                <a:spcPts val="3499"/>
              </a:lnSpc>
              <a:spcBef>
                <a:spcPct val="0"/>
              </a:spcBef>
            </a:pPr>
            <a:r>
              <a:rPr lang="en-US" sz="2499" spc="49">
                <a:solidFill>
                  <a:srgbClr val="1754F1"/>
                </a:solidFill>
                <a:latin typeface="Roboto Bold"/>
              </a:rPr>
              <a:t>Особенности при выборе рамы</a:t>
            </a:r>
          </a:p>
        </p:txBody>
      </p:sp>
      <p:sp>
        <p:nvSpPr>
          <p:cNvPr id="8" name="TextBox 8"/>
          <p:cNvSpPr txBox="1"/>
          <p:nvPr/>
        </p:nvSpPr>
        <p:spPr>
          <a:xfrm>
            <a:off x="10133047" y="3896247"/>
            <a:ext cx="2121545" cy="1672591"/>
          </a:xfrm>
          <a:prstGeom prst="rect">
            <a:avLst/>
          </a:prstGeom>
        </p:spPr>
        <p:txBody>
          <a:bodyPr lIns="0" tIns="0" rIns="0" bIns="0" rtlCol="0" anchor="t">
            <a:spAutoFit/>
          </a:bodyPr>
          <a:lstStyle/>
          <a:p>
            <a:pPr marL="518155" lvl="1" indent="-259078">
              <a:lnSpc>
                <a:spcPts val="3359"/>
              </a:lnSpc>
              <a:buFont typeface="Arial"/>
              <a:buChar char="•"/>
            </a:pPr>
            <a:r>
              <a:rPr lang="en-US" sz="2399" spc="47">
                <a:solidFill>
                  <a:srgbClr val="000000"/>
                </a:solidFill>
                <a:latin typeface="Roboto"/>
              </a:rPr>
              <a:t>Прочность</a:t>
            </a:r>
          </a:p>
          <a:p>
            <a:pPr marL="518155" lvl="1" indent="-259078">
              <a:lnSpc>
                <a:spcPts val="3359"/>
              </a:lnSpc>
              <a:buFont typeface="Arial"/>
              <a:buChar char="•"/>
            </a:pPr>
            <a:r>
              <a:rPr lang="en-US" sz="2399" spc="47">
                <a:solidFill>
                  <a:srgbClr val="000000"/>
                </a:solidFill>
                <a:latin typeface="Roboto"/>
              </a:rPr>
              <a:t>Вес</a:t>
            </a:r>
          </a:p>
          <a:p>
            <a:pPr marL="518155" lvl="1" indent="-259078">
              <a:lnSpc>
                <a:spcPts val="3359"/>
              </a:lnSpc>
              <a:buFont typeface="Arial"/>
              <a:buChar char="•"/>
            </a:pPr>
            <a:r>
              <a:rPr lang="en-US" sz="2399" spc="47">
                <a:solidFill>
                  <a:srgbClr val="000000"/>
                </a:solidFill>
                <a:latin typeface="Roboto"/>
              </a:rPr>
              <a:t>Шасси</a:t>
            </a:r>
          </a:p>
          <a:p>
            <a:pPr marL="518155" lvl="1" indent="-259078">
              <a:lnSpc>
                <a:spcPts val="3359"/>
              </a:lnSpc>
              <a:buFont typeface="Arial"/>
              <a:buChar char="•"/>
            </a:pPr>
            <a:r>
              <a:rPr lang="en-US" sz="2399" spc="47">
                <a:solidFill>
                  <a:srgbClr val="000000"/>
                </a:solidFill>
                <a:latin typeface="Roboto"/>
              </a:rPr>
              <a:t>Защита</a:t>
            </a:r>
          </a:p>
        </p:txBody>
      </p:sp>
      <p:pic>
        <p:nvPicPr>
          <p:cNvPr id="9" name="Picture 9"/>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5400000">
            <a:off x="10376155" y="5318217"/>
            <a:ext cx="166601" cy="166601"/>
          </a:xfrm>
          <a:prstGeom prst="rect">
            <a:avLst/>
          </a:prstGeom>
        </p:spPr>
      </p:pic>
      <p:pic>
        <p:nvPicPr>
          <p:cNvPr id="10" name="Picture 10"/>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5400000">
            <a:off x="10376155" y="4876650"/>
            <a:ext cx="166601" cy="166601"/>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5400000">
            <a:off x="10376155" y="4470735"/>
            <a:ext cx="166601" cy="166601"/>
          </a:xfrm>
          <a:prstGeom prst="rect">
            <a:avLst/>
          </a:prstGeom>
        </p:spPr>
      </p:pic>
      <p:pic>
        <p:nvPicPr>
          <p:cNvPr id="12" name="Picture 12"/>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5400000">
            <a:off x="10376155" y="4047424"/>
            <a:ext cx="166601" cy="16660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754F1"/>
        </a:solidFill>
        <a:effectLst/>
      </p:bgPr>
    </p:bg>
    <p:spTree>
      <p:nvGrpSpPr>
        <p:cNvPr id="1" name=""/>
        <p:cNvGrpSpPr/>
        <p:nvPr/>
      </p:nvGrpSpPr>
      <p:grpSpPr>
        <a:xfrm>
          <a:off x="0" y="0"/>
          <a:ext cx="0" cy="0"/>
          <a:chOff x="0" y="0"/>
          <a:chExt cx="0" cy="0"/>
        </a:xfrm>
      </p:grpSpPr>
      <p:grpSp>
        <p:nvGrpSpPr>
          <p:cNvPr id="2" name="Group 2"/>
          <p:cNvGrpSpPr/>
          <p:nvPr/>
        </p:nvGrpSpPr>
        <p:grpSpPr>
          <a:xfrm>
            <a:off x="-2131791" y="812087"/>
            <a:ext cx="11464307" cy="8633629"/>
            <a:chOff x="0" y="0"/>
            <a:chExt cx="2865102" cy="2157673"/>
          </a:xfrm>
        </p:grpSpPr>
        <p:sp>
          <p:nvSpPr>
            <p:cNvPr id="3" name="Freeform 3"/>
            <p:cNvSpPr/>
            <p:nvPr/>
          </p:nvSpPr>
          <p:spPr>
            <a:xfrm>
              <a:off x="0" y="0"/>
              <a:ext cx="2865102" cy="2157673"/>
            </a:xfrm>
            <a:custGeom>
              <a:avLst/>
              <a:gdLst/>
              <a:ahLst/>
              <a:cxnLst/>
              <a:rect l="l" t="t" r="r" b="b"/>
              <a:pathLst>
                <a:path w="2865102" h="2157673">
                  <a:moveTo>
                    <a:pt x="2740642" y="2157673"/>
                  </a:moveTo>
                  <a:lnTo>
                    <a:pt x="124460" y="2157673"/>
                  </a:lnTo>
                  <a:cubicBezTo>
                    <a:pt x="55880" y="2157673"/>
                    <a:pt x="0" y="2101793"/>
                    <a:pt x="0" y="2033213"/>
                  </a:cubicBezTo>
                  <a:lnTo>
                    <a:pt x="0" y="124460"/>
                  </a:lnTo>
                  <a:cubicBezTo>
                    <a:pt x="0" y="55880"/>
                    <a:pt x="55880" y="0"/>
                    <a:pt x="124460" y="0"/>
                  </a:cubicBezTo>
                  <a:lnTo>
                    <a:pt x="2740642" y="0"/>
                  </a:lnTo>
                  <a:cubicBezTo>
                    <a:pt x="2809222" y="0"/>
                    <a:pt x="2865102" y="55880"/>
                    <a:pt x="2865102" y="124460"/>
                  </a:cubicBezTo>
                  <a:lnTo>
                    <a:pt x="2865102" y="2033213"/>
                  </a:lnTo>
                  <a:cubicBezTo>
                    <a:pt x="2865102" y="2101793"/>
                    <a:pt x="2809222" y="2157673"/>
                    <a:pt x="2740642" y="2157673"/>
                  </a:cubicBezTo>
                  <a:close/>
                </a:path>
              </a:pathLst>
            </a:custGeom>
            <a:solidFill>
              <a:srgbClr val="FFFFFF"/>
            </a:solidFill>
          </p:spPr>
        </p:sp>
      </p:grpSp>
      <p:grpSp>
        <p:nvGrpSpPr>
          <p:cNvPr id="4" name="Group 4"/>
          <p:cNvGrpSpPr/>
          <p:nvPr/>
        </p:nvGrpSpPr>
        <p:grpSpPr>
          <a:xfrm>
            <a:off x="7194521" y="-29198"/>
            <a:ext cx="12239737" cy="841285"/>
            <a:chOff x="0" y="0"/>
            <a:chExt cx="4140356" cy="284583"/>
          </a:xfrm>
        </p:grpSpPr>
        <p:sp>
          <p:nvSpPr>
            <p:cNvPr id="5" name="Freeform 5"/>
            <p:cNvSpPr/>
            <p:nvPr/>
          </p:nvSpPr>
          <p:spPr>
            <a:xfrm>
              <a:off x="0" y="0"/>
              <a:ext cx="4140355" cy="284583"/>
            </a:xfrm>
            <a:custGeom>
              <a:avLst/>
              <a:gdLst/>
              <a:ahLst/>
              <a:cxnLst/>
              <a:rect l="l" t="t" r="r" b="b"/>
              <a:pathLst>
                <a:path w="4140355" h="284583">
                  <a:moveTo>
                    <a:pt x="0" y="0"/>
                  </a:moveTo>
                  <a:lnTo>
                    <a:pt x="4140355" y="0"/>
                  </a:lnTo>
                  <a:lnTo>
                    <a:pt x="4140355" y="284583"/>
                  </a:lnTo>
                  <a:lnTo>
                    <a:pt x="0" y="284583"/>
                  </a:lnTo>
                  <a:close/>
                </a:path>
              </a:pathLst>
            </a:custGeom>
            <a:solidFill>
              <a:srgbClr val="1754F1"/>
            </a:solidFill>
          </p:spPr>
        </p:sp>
      </p:grpSp>
      <p:grpSp>
        <p:nvGrpSpPr>
          <p:cNvPr id="6" name="Group 6"/>
          <p:cNvGrpSpPr/>
          <p:nvPr/>
        </p:nvGrpSpPr>
        <p:grpSpPr>
          <a:xfrm rot="5400000">
            <a:off x="6048579" y="1934555"/>
            <a:ext cx="13900124" cy="10578719"/>
            <a:chOff x="0" y="0"/>
            <a:chExt cx="2865102" cy="2180492"/>
          </a:xfrm>
        </p:grpSpPr>
        <p:sp>
          <p:nvSpPr>
            <p:cNvPr id="7" name="Freeform 7"/>
            <p:cNvSpPr/>
            <p:nvPr/>
          </p:nvSpPr>
          <p:spPr>
            <a:xfrm>
              <a:off x="0" y="0"/>
              <a:ext cx="2865102" cy="2180492"/>
            </a:xfrm>
            <a:custGeom>
              <a:avLst/>
              <a:gdLst/>
              <a:ahLst/>
              <a:cxnLst/>
              <a:rect l="l" t="t" r="r" b="b"/>
              <a:pathLst>
                <a:path w="2865102" h="2180492">
                  <a:moveTo>
                    <a:pt x="2740642" y="2180492"/>
                  </a:moveTo>
                  <a:lnTo>
                    <a:pt x="124460" y="2180492"/>
                  </a:lnTo>
                  <a:cubicBezTo>
                    <a:pt x="55880" y="2180492"/>
                    <a:pt x="0" y="2124612"/>
                    <a:pt x="0" y="2056032"/>
                  </a:cubicBezTo>
                  <a:lnTo>
                    <a:pt x="0" y="124460"/>
                  </a:lnTo>
                  <a:cubicBezTo>
                    <a:pt x="0" y="55880"/>
                    <a:pt x="55880" y="0"/>
                    <a:pt x="124460" y="0"/>
                  </a:cubicBezTo>
                  <a:lnTo>
                    <a:pt x="2740642" y="0"/>
                  </a:lnTo>
                  <a:cubicBezTo>
                    <a:pt x="2809222" y="0"/>
                    <a:pt x="2865102" y="55880"/>
                    <a:pt x="2865102" y="124460"/>
                  </a:cubicBezTo>
                  <a:lnTo>
                    <a:pt x="2865102" y="2056032"/>
                  </a:lnTo>
                  <a:cubicBezTo>
                    <a:pt x="2865102" y="2124612"/>
                    <a:pt x="2809222" y="2180492"/>
                    <a:pt x="2740642" y="2180492"/>
                  </a:cubicBezTo>
                  <a:close/>
                </a:path>
              </a:pathLst>
            </a:custGeom>
            <a:solidFill>
              <a:srgbClr val="FFFFFF"/>
            </a:solidFill>
          </p:spPr>
        </p:sp>
      </p:grpSp>
      <p:grpSp>
        <p:nvGrpSpPr>
          <p:cNvPr id="8" name="Group 8"/>
          <p:cNvGrpSpPr/>
          <p:nvPr/>
        </p:nvGrpSpPr>
        <p:grpSpPr>
          <a:xfrm>
            <a:off x="6048263" y="9445715"/>
            <a:ext cx="12239737" cy="841285"/>
            <a:chOff x="0" y="0"/>
            <a:chExt cx="4140356" cy="284583"/>
          </a:xfrm>
        </p:grpSpPr>
        <p:sp>
          <p:nvSpPr>
            <p:cNvPr id="9" name="Freeform 9"/>
            <p:cNvSpPr/>
            <p:nvPr/>
          </p:nvSpPr>
          <p:spPr>
            <a:xfrm>
              <a:off x="0" y="0"/>
              <a:ext cx="4140355" cy="284583"/>
            </a:xfrm>
            <a:custGeom>
              <a:avLst/>
              <a:gdLst/>
              <a:ahLst/>
              <a:cxnLst/>
              <a:rect l="l" t="t" r="r" b="b"/>
              <a:pathLst>
                <a:path w="4140355" h="284583">
                  <a:moveTo>
                    <a:pt x="0" y="0"/>
                  </a:moveTo>
                  <a:lnTo>
                    <a:pt x="4140355" y="0"/>
                  </a:lnTo>
                  <a:lnTo>
                    <a:pt x="4140355" y="284583"/>
                  </a:lnTo>
                  <a:lnTo>
                    <a:pt x="0" y="284583"/>
                  </a:lnTo>
                  <a:close/>
                </a:path>
              </a:pathLst>
            </a:custGeom>
            <a:solidFill>
              <a:srgbClr val="1754F1"/>
            </a:solidFill>
          </p:spPr>
        </p:sp>
      </p:grpSp>
      <p:pic>
        <p:nvPicPr>
          <p:cNvPr id="10" name="Picture 10"/>
          <p:cNvPicPr>
            <a:picLocks noChangeAspect="1"/>
          </p:cNvPicPr>
          <p:nvPr/>
        </p:nvPicPr>
        <p:blipFill>
          <a:blip r:embed="rId2"/>
          <a:srcRect l="8941" r="5450"/>
          <a:stretch>
            <a:fillRect/>
          </a:stretch>
        </p:blipFill>
        <p:spPr>
          <a:xfrm>
            <a:off x="-1530481" y="1369501"/>
            <a:ext cx="12358515" cy="7518799"/>
          </a:xfrm>
          <a:prstGeom prst="rect">
            <a:avLst/>
          </a:prstGeom>
        </p:spPr>
      </p:pic>
      <p:sp>
        <p:nvSpPr>
          <p:cNvPr id="11" name="TextBox 11"/>
          <p:cNvSpPr txBox="1"/>
          <p:nvPr/>
        </p:nvSpPr>
        <p:spPr>
          <a:xfrm>
            <a:off x="8818166" y="334294"/>
            <a:ext cx="8659026" cy="1799875"/>
          </a:xfrm>
          <a:prstGeom prst="rect">
            <a:avLst/>
          </a:prstGeom>
        </p:spPr>
        <p:txBody>
          <a:bodyPr lIns="0" tIns="0" rIns="0" bIns="0" rtlCol="0" anchor="t">
            <a:spAutoFit/>
          </a:bodyPr>
          <a:lstStyle/>
          <a:p>
            <a:pPr marL="0" lvl="0" indent="0" algn="ctr">
              <a:lnSpc>
                <a:spcPts val="7183"/>
              </a:lnSpc>
              <a:spcBef>
                <a:spcPct val="0"/>
              </a:spcBef>
            </a:pPr>
            <a:r>
              <a:rPr lang="en-US" sz="5525" spc="-55">
                <a:solidFill>
                  <a:srgbClr val="14110F"/>
                </a:solidFill>
                <a:latin typeface="Roboto"/>
              </a:rPr>
              <a:t>Полетный контроллер это «мозг» дрона </a:t>
            </a:r>
          </a:p>
        </p:txBody>
      </p:sp>
      <p:sp>
        <p:nvSpPr>
          <p:cNvPr id="12" name="TextBox 12"/>
          <p:cNvSpPr txBox="1"/>
          <p:nvPr/>
        </p:nvSpPr>
        <p:spPr>
          <a:xfrm>
            <a:off x="9499227" y="2720513"/>
            <a:ext cx="7630326" cy="3593466"/>
          </a:xfrm>
          <a:prstGeom prst="rect">
            <a:avLst/>
          </a:prstGeom>
        </p:spPr>
        <p:txBody>
          <a:bodyPr lIns="0" tIns="0" rIns="0" bIns="0" rtlCol="0" anchor="t">
            <a:spAutoFit/>
          </a:bodyPr>
          <a:lstStyle/>
          <a:p>
            <a:pPr algn="ctr">
              <a:lnSpc>
                <a:spcPts val="4059"/>
              </a:lnSpc>
              <a:spcBef>
                <a:spcPct val="0"/>
              </a:spcBef>
            </a:pPr>
            <a:r>
              <a:rPr lang="en-US" sz="2899" spc="57">
                <a:solidFill>
                  <a:srgbClr val="14110F"/>
                </a:solidFill>
                <a:latin typeface="Roboto"/>
              </a:rPr>
              <a:t>Он запрограммирован на обработку различных сигналов, поступающих с дистанционного пульта оператора и установленных на нем датчиков. К нему при помощи шлейфа подключается набор различных датчиков: барометр, GPS, акселерометр и моторы.</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747</Words>
  <Application>Microsoft Office PowerPoint</Application>
  <PresentationFormat>Произвольный</PresentationFormat>
  <Paragraphs>118</Paragraphs>
  <Slides>24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24</vt:i4>
      </vt:variant>
    </vt:vector>
  </HeadingPairs>
  <TitlesOfParts>
    <vt:vector size="30" baseType="lpstr">
      <vt:lpstr>Arial</vt:lpstr>
      <vt:lpstr>Roboto Bold</vt:lpstr>
      <vt:lpstr>Roboto</vt:lpstr>
      <vt:lpstr>Arimo</vt:lpstr>
      <vt:lpstr>Calibri</vt: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Лицей №1 им Д.С. Езерского</dc:title>
  <cp:lastModifiedBy>Галина</cp:lastModifiedBy>
  <cp:revision>75</cp:revision>
  <dcterms:created xsi:type="dcterms:W3CDTF">2006-08-16T00:00:00Z</dcterms:created>
  <dcterms:modified xsi:type="dcterms:W3CDTF">2024-03-09T12:31:23Z</dcterms:modified>
  <dc:identifier>DAEtSHiDimc</dc:identifier>
</cp:coreProperties>
</file>