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3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385" autoAdjust="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12.02.2022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>
    <p:fade/>
  </p:transition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AutoShape 2" descr="C:\Users\%D0%A2%D0%B0%D1%82%D1%8C%D1%8F%D0%BD%D0%B0\Desktop\%D0%B2%D0%B7%D1%8F%D1%82%D0%BA%D0%B0\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8068" name="AutoShape 4" descr="C:\Users\%D0%A2%D0%B0%D1%82%D1%8C%D1%8F%D0%BD%D0%B0\Desktop\%D0%B2%D0%B7%D1%8F%D1%82%D0%BA%D0%B0\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8069" name="Picture 5" descr="C:\Users\Татьяна\Desktop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609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8072" name="AutoShape 8" descr="C:\Users\%D0%A2%D0%B0%D1%82%D1%8C%D1%8F%D0%BD%D0%B0\Desktop\%D0%B2%D0%B7%D1%8F%D1%82%D0%BA%D0%B0\39r1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642918"/>
            <a:ext cx="742955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Советуем прочитать    </a:t>
            </a:r>
          </a:p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Гоголь Н.В. Повести. Пьесы. М., 1975.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Даль В.И. Большой иллюстрированный толковый словарь русского языка. М., 2005.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Добролюбов А.М. Откуда пошла Русь коррумпированная? // Мир новостей. 3 июня 2008 г.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Муравьёв В.Б. Московские слова и словечки. М., 2005.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Ожегов С.И. Толковый словарь русского языка. М., 1999.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Островский А.Н. Пьесы. Часть 1. М., 1985.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C:\Users\Татьяна\Desktop\взятка\5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6644" y="5143512"/>
            <a:ext cx="1308100" cy="1181100"/>
          </a:xfrm>
          <a:prstGeom prst="rect">
            <a:avLst/>
          </a:prstGeom>
          <a:noFill/>
        </p:spPr>
      </p:pic>
      <p:pic>
        <p:nvPicPr>
          <p:cNvPr id="1027" name="Picture 3" descr="C:\Users\Татьяна\Desktop\взятка\19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9454" y="571480"/>
            <a:ext cx="1607355" cy="92869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1857364"/>
            <a:ext cx="407196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Взятка — деньги или</a:t>
            </a:r>
          </a:p>
          <a:p>
            <a:pPr algn="ctr"/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материальные ценности,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 </a:t>
            </a: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даваемые должностному лицу как подкуп,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 </a:t>
            </a: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оплата караемых законом действий.</a:t>
            </a:r>
          </a:p>
          <a:p>
            <a:pPr algn="ctr"/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Ожегов С. Толковый словарь русского языка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89090" name="Picture 2" descr="C:\Users\Татьяна\Desktop\взятка\st3.files\image00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7524" y="332656"/>
            <a:ext cx="5774704" cy="723900"/>
          </a:xfrm>
          <a:prstGeom prst="rect">
            <a:avLst/>
          </a:prstGeom>
          <a:noFill/>
        </p:spPr>
      </p:pic>
      <p:pic>
        <p:nvPicPr>
          <p:cNvPr id="89092" name="Picture 4" descr="Картинка 3 из 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357298"/>
            <a:ext cx="3443742" cy="4786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C:\Users\Татьяна\Desktop\взятка\32.files\image00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357166"/>
            <a:ext cx="5572164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785786" y="4143380"/>
            <a:ext cx="750095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Первым русским правителем, решившим законодательно ограничить взяточничество, был Иван III. В Судебнике 1497 г. мы читаем о запрещении приказным и судьям брать «посулы», т.е. заниматься вымогательством. Судебник подчёркивал, что суд должен быть справедливым, а судьи при вынесении решений не должны руководствоваться чувствами дружбы или мести. Вот, оказывается, когда чиновничья волокита и взяточничество обеспокоили власть.</a:t>
            </a:r>
            <a:endParaRPr lang="ru-RU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071670" y="3714752"/>
            <a:ext cx="52149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В Приказе времён Московской Руси. С.В.Иванов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C:\Users\Татьяна\Desktop\взятка\32.files\image0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000108"/>
            <a:ext cx="3301952" cy="4214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500034" y="5286388"/>
            <a:ext cx="33820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А. Боярин с чашей .С.Кириллов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7620" y="1285860"/>
            <a:ext cx="478634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1556 г. кормление было отменено, а в указе по этому поводу говорилось: </a:t>
            </a:r>
          </a:p>
          <a:p>
            <a:pPr algn="ctr"/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 гниде в слух благочестивому царю, что многие грады и волости пусты учинили наместники и волостели, изо многих лет презрев страх Божий и государевы уставы, и много злокозненных дел на них учинишь; не баша им пастыри и учители, но сотворишься им гонители и разорители».</a:t>
            </a:r>
            <a:endParaRPr lang="ru-RU" sz="2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Татьяна\Desktop\взятка\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571744"/>
            <a:ext cx="5715040" cy="35968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285852" y="571480"/>
            <a:ext cx="664373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/>
              <a:t> </a:t>
            </a: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Бери, большой тут нет науки.</a:t>
            </a:r>
          </a:p>
          <a:p>
            <a:pPr algn="ctr"/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Бери, что можно только взять.</a:t>
            </a:r>
          </a:p>
          <a:p>
            <a:pPr algn="ctr"/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что ж привешены нам руки,</a:t>
            </a:r>
          </a:p>
          <a:p>
            <a:pPr algn="ctr"/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Как не на то, чтоб брать, брать…</a:t>
            </a:r>
            <a:endParaRPr lang="ru-RU" sz="2800" b="1" i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3108" y="6215082"/>
            <a:ext cx="5143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Суд в московском государстве. С.В.Иванов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Татьяна\Desktop\взятка\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714356"/>
            <a:ext cx="3906708" cy="4597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572000" y="5286388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b="1" i="1" dirty="0" smtClean="0">
                <a:solidFill>
                  <a:schemeClr val="tx2">
                    <a:lumMod val="75000"/>
                  </a:schemeClr>
                </a:solidFill>
              </a:rPr>
              <a:t>Чиновник и проситель. Карикатура.</a:t>
            </a:r>
            <a:br>
              <a:rPr lang="ru-RU" sz="1600" b="1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600" b="1" i="1" dirty="0" smtClean="0">
                <a:solidFill>
                  <a:schemeClr val="tx2">
                    <a:lumMod val="75000"/>
                  </a:schemeClr>
                </a:solidFill>
              </a:rPr>
              <a:t>Первая половина XIX в.</a:t>
            </a:r>
            <a:endParaRPr lang="ru-RU" sz="16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500042"/>
            <a:ext cx="4572000" cy="53553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«Записке Высочайше учреждённого Комитета для соображения законов о лихоимстве и положения предварительного заключения о мерах к истреблению сего преступления», составленной в 1827 г. для императора Николая I,  авторы задаются вопросом: в чём причины, как мы бы сейчас сказали, коррумпированности чиновников? И тут же называют: «редкость людей истинно правосудных», «склонность к любостяжанию [корысти, наживе], самим устройством жизни непрестанно раздражаемая и никакими действительными препонами не стесняемая» и, конечно, самая популярная — низкий уровень жалования чиновников.</a:t>
            </a:r>
            <a:endParaRPr lang="ru-RU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historic.ru/books/item/f00/s00/z0000152/pic/0001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3143248"/>
            <a:ext cx="5830286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714348" y="285728"/>
            <a:ext cx="80010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Безусловно, взяточничество — деяние преступное, его механизм описывался ещё в словаре Брокгауза и Эфрона, «заключается оно в получении чиновниками непосредственно или через других лиц каких-либо выгод от частного лица за исполнение какого-либо действия в сфере служебной деятельности или за бездействие по службе». Оказывается, и за ничегонеделанье можно брать мзду. В Николаевском Сенате бойкие секретари объявляли просителям: «Ваше дело о двух тысяч десятин стоит у меня пять тысяч. Выиграете — поздравляю вас, не выиграете — получите от меня ваши деньги назад». Вот такая бухгалтерия.</a:t>
            </a:r>
            <a:endParaRPr lang="ru-RU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Татьяна\Desktop\взятка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428604"/>
            <a:ext cx="4786346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285852" y="3643314"/>
            <a:ext cx="685804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 временем страна и вовсе погрязла во взяточничестве, причём преступники были уже не уровня чиновника Юсева, а повыше. Что говорить, и сегодня актуальным остаётся спор героев «Доходного места»: закоренелого мздоимца Вишневского с его сакраментальным «не пойман — не вор» и Жарова (хочется верить с пророческим): </a:t>
            </a:r>
            <a:r>
              <a:rPr lang="ru-RU" b="1" i="1" u="sng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«Я буду ждать того времени, когда взяточник будет бояться суда общественного больше, чем уголовного»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14290"/>
            <a:ext cx="45720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Русский язык богат на поговорки и пословицы о взятках и взяточниках. Вот некоторые из них:</a:t>
            </a:r>
            <a:endParaRPr lang="ru-RU" sz="12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 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нашего брата взятки гладки — не дам ничего.</a:t>
            </a:r>
            <a:endParaRPr lang="ru-RU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подмажешь — не поедешь.</a:t>
            </a:r>
            <a:endParaRPr lang="ru-RU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Суд прямой, да судья кривой.</a:t>
            </a:r>
            <a:endParaRPr lang="ru-RU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Судьям то и полезно, что в карман полезло.</a:t>
            </a:r>
            <a:endParaRPr lang="ru-RU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Всяк подьячий любит калач горячий.</a:t>
            </a:r>
            <a:endParaRPr lang="ru-RU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Подьячий любит принос горячий.</a:t>
            </a:r>
            <a:endParaRPr lang="ru-RU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ходи в суд с одним носом, а ходи с приносом.</a:t>
            </a:r>
            <a:endParaRPr lang="ru-RU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Земля любит навоз, лошадь овёс, а судья принос.</a:t>
            </a:r>
            <a:endParaRPr lang="ru-RU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29124" y="500042"/>
            <a:ext cx="4572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переднего крыльца отказ, а с заднего — милости просим!</a:t>
            </a:r>
            <a:endParaRPr lang="ru-RU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Поп ждёт покойника богатого, а судья тягуча тороватого.</a:t>
            </a:r>
            <a:endParaRPr lang="ru-RU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 Бога с правдой, а пред судьёй с деньгами.</a:t>
            </a:r>
            <a:endParaRPr lang="ru-RU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приказного за рубль правды не купишь.</a:t>
            </a:r>
            <a:endParaRPr lang="ru-RU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Утиного зоба не накормишь, судейского кармана не наполнишь.</a:t>
            </a:r>
            <a:endParaRPr lang="ru-RU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Мзда глаза дерёт.</a:t>
            </a:r>
            <a:endParaRPr lang="ru-RU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 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Наши правы, а сто рублей дали.</a:t>
            </a:r>
            <a:endParaRPr lang="ru-RU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Глуп даёт деньги, глупее того не берёт.</a:t>
            </a:r>
            <a:endParaRPr lang="ru-RU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112</TotalTime>
  <Words>418</Words>
  <Application>Microsoft Office PowerPoint</Application>
  <PresentationFormat>Экран (4:3)</PresentationFormat>
  <Paragraphs>63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Бумажная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cp:lastModifiedBy>User</cp:lastModifiedBy>
  <cp:revision>21</cp:revision>
  <dcterms:created xsi:type="dcterms:W3CDTF">2012-01-09T14:27:37Z</dcterms:created>
  <dcterms:modified xsi:type="dcterms:W3CDTF">2022-02-12T09:12:38Z</dcterms:modified>
</cp:coreProperties>
</file>