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4"/>
  </p:notesMasterIdLst>
  <p:sldIdLst>
    <p:sldId id="256" r:id="rId2"/>
    <p:sldId id="313" r:id="rId3"/>
    <p:sldId id="315" r:id="rId4"/>
    <p:sldId id="316" r:id="rId5"/>
    <p:sldId id="317" r:id="rId6"/>
    <p:sldId id="318" r:id="rId7"/>
    <p:sldId id="323" r:id="rId8"/>
    <p:sldId id="319" r:id="rId9"/>
    <p:sldId id="324" r:id="rId10"/>
    <p:sldId id="325" r:id="rId11"/>
    <p:sldId id="326" r:id="rId12"/>
    <p:sldId id="327" r:id="rId13"/>
    <p:sldId id="320" r:id="rId14"/>
    <p:sldId id="321" r:id="rId15"/>
    <p:sldId id="322" r:id="rId16"/>
    <p:sldId id="328" r:id="rId17"/>
    <p:sldId id="329" r:id="rId18"/>
    <p:sldId id="330" r:id="rId19"/>
    <p:sldId id="331" r:id="rId20"/>
    <p:sldId id="332" r:id="rId21"/>
    <p:sldId id="333" r:id="rId22"/>
    <p:sldId id="334" r:id="rId23"/>
    <p:sldId id="335" r:id="rId24"/>
    <p:sldId id="336" r:id="rId25"/>
    <p:sldId id="337" r:id="rId26"/>
    <p:sldId id="339" r:id="rId27"/>
    <p:sldId id="340" r:id="rId28"/>
    <p:sldId id="341" r:id="rId29"/>
    <p:sldId id="342" r:id="rId30"/>
    <p:sldId id="343" r:id="rId31"/>
    <p:sldId id="344" r:id="rId32"/>
    <p:sldId id="345" r:id="rId33"/>
    <p:sldId id="346" r:id="rId34"/>
    <p:sldId id="348" r:id="rId35"/>
    <p:sldId id="399" r:id="rId36"/>
    <p:sldId id="406" r:id="rId37"/>
    <p:sldId id="398" r:id="rId38"/>
    <p:sldId id="350" r:id="rId39"/>
    <p:sldId id="351" r:id="rId40"/>
    <p:sldId id="397" r:id="rId41"/>
    <p:sldId id="378" r:id="rId42"/>
    <p:sldId id="384" r:id="rId43"/>
    <p:sldId id="385" r:id="rId44"/>
    <p:sldId id="386" r:id="rId45"/>
    <p:sldId id="382" r:id="rId46"/>
    <p:sldId id="383" r:id="rId47"/>
    <p:sldId id="387" r:id="rId48"/>
    <p:sldId id="388" r:id="rId49"/>
    <p:sldId id="389" r:id="rId50"/>
    <p:sldId id="390" r:id="rId51"/>
    <p:sldId id="391" r:id="rId52"/>
    <p:sldId id="392" r:id="rId53"/>
    <p:sldId id="393" r:id="rId54"/>
    <p:sldId id="394" r:id="rId55"/>
    <p:sldId id="401" r:id="rId56"/>
    <p:sldId id="402" r:id="rId57"/>
    <p:sldId id="354" r:id="rId58"/>
    <p:sldId id="405" r:id="rId59"/>
    <p:sldId id="408" r:id="rId60"/>
    <p:sldId id="409" r:id="rId61"/>
    <p:sldId id="410" r:id="rId62"/>
    <p:sldId id="413" r:id="rId63"/>
    <p:sldId id="411" r:id="rId64"/>
    <p:sldId id="412" r:id="rId65"/>
    <p:sldId id="415" r:id="rId66"/>
    <p:sldId id="414" r:id="rId67"/>
    <p:sldId id="362" r:id="rId68"/>
    <p:sldId id="363" r:id="rId69"/>
    <p:sldId id="364" r:id="rId70"/>
    <p:sldId id="365" r:id="rId71"/>
    <p:sldId id="366" r:id="rId72"/>
    <p:sldId id="367" r:id="rId73"/>
    <p:sldId id="368" r:id="rId74"/>
    <p:sldId id="369" r:id="rId75"/>
    <p:sldId id="370" r:id="rId76"/>
    <p:sldId id="371" r:id="rId77"/>
    <p:sldId id="372" r:id="rId78"/>
    <p:sldId id="373" r:id="rId79"/>
    <p:sldId id="374" r:id="rId80"/>
    <p:sldId id="375" r:id="rId81"/>
    <p:sldId id="312" r:id="rId82"/>
    <p:sldId id="260" r:id="rId8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45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07" autoAdjust="0"/>
    <p:restoredTop sz="94728"/>
  </p:normalViewPr>
  <p:slideViewPr>
    <p:cSldViewPr snapToGrid="0">
      <p:cViewPr varScale="1">
        <p:scale>
          <a:sx n="105" d="100"/>
          <a:sy n="105" d="100"/>
        </p:scale>
        <p:origin x="65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37ABF6-21F8-5B43-8FC0-1E2D3DF9B686}" type="datetimeFigureOut">
              <a:rPr lang="ru-RU" smtClean="0"/>
              <a:t>16.01.2024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ru-RU"/>
              <a:t>Образец текста
Второй уровень
Третий уровень
Четвертый уровень
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3587E1-DDD6-FB46-AEF6-E76BE8846E87}" type="slidenum">
              <a:rPr lang="ru-RU" smtClean="0"/>
              <a:t>‹#›</a:t>
            </a:fld>
            <a:endParaRPr lang="ru-RU"/>
          </a:p>
        </p:txBody>
      </p:sp>
    </p:spTree>
    <p:extLst>
      <p:ext uri="{BB962C8B-B14F-4D97-AF65-F5344CB8AC3E}">
        <p14:creationId xmlns:p14="http://schemas.microsoft.com/office/powerpoint/2010/main" val="1176153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патогенными биологическими агентами (далее - ПБА) I - II групп: патогенными для человека микроорганизмами (бактериями, вирусами, риккетсиями, хламидиями, грибами, </a:t>
            </a:r>
            <a:r>
              <a:rPr lang="ru-RU" dirty="0" err="1"/>
              <a:t>прионами</a:t>
            </a:r>
            <a:r>
              <a:rPr lang="ru-RU" dirty="0"/>
              <a:t>), включая генно-инженерно-модифицированные, ядами биологического происхождения (токсинами), любыми объектами и материалами (включая полевой, клинический, секционный), подозрительными на содержание перечисленных агентов.</a:t>
            </a:r>
          </a:p>
        </p:txBody>
      </p:sp>
      <p:sp>
        <p:nvSpPr>
          <p:cNvPr id="4" name="Номер слайда 3"/>
          <p:cNvSpPr>
            <a:spLocks noGrp="1"/>
          </p:cNvSpPr>
          <p:nvPr>
            <p:ph type="sldNum" sz="quarter" idx="10"/>
          </p:nvPr>
        </p:nvSpPr>
        <p:spPr/>
        <p:txBody>
          <a:bodyPr/>
          <a:lstStyle/>
          <a:p>
            <a:fld id="{C33587E1-DDD6-FB46-AEF6-E76BE8846E87}" type="slidenum">
              <a:rPr lang="ru-RU" smtClean="0"/>
              <a:t>23</a:t>
            </a:fld>
            <a:endParaRPr lang="ru-RU"/>
          </a:p>
        </p:txBody>
      </p:sp>
    </p:spTree>
    <p:extLst>
      <p:ext uri="{BB962C8B-B14F-4D97-AF65-F5344CB8AC3E}">
        <p14:creationId xmlns:p14="http://schemas.microsoft.com/office/powerpoint/2010/main" val="1761868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latin typeface="+mn-lt"/>
                <a:ea typeface="+mn-ea"/>
                <a:cs typeface="+mn-cs"/>
              </a:rPr>
              <a:t>Створки (дверцы) вытяжного шкафа во время работы следует держать максимально закрытыми (опущенными с небольшим зазором внизу для тяги). Открывать их можно только на время обслуживания приборов и установок. Приподнятые створки должны прочно укрепляться приспособлениями, исключающими неожиданное падение этих створок. Газовые и водяные краны вытяжных шкафов должны быть расположены у передних бортов (краев) и установлены с учетом невозможности случайного открытия крана. </a:t>
            </a:r>
          </a:p>
          <a:p>
            <a:r>
              <a:rPr lang="ru-RU" sz="1200" kern="1200" dirty="0">
                <a:solidFill>
                  <a:schemeClr val="tx1"/>
                </a:solidFill>
                <a:latin typeface="+mn-lt"/>
                <a:ea typeface="+mn-ea"/>
                <a:cs typeface="+mn-cs"/>
              </a:rPr>
              <a:t>На вводе центральной газовой сети в лабораторию должен быть установлен общий газовый кран, который закрывают в конце рабочего дня. Газовые горелки на рабочих столах и вытяжных шкафах должны иметь краны. Газовые горелки должны содержаться в чистоте и порядке, для чего их периодически следует разбирать и прочищать. При временном перерыве в подаче газа необходимо перекрыть газовые краны у всех приборов.</a:t>
            </a:r>
            <a:br>
              <a:rPr lang="ru-RU" sz="1200" kern="1200" dirty="0">
                <a:solidFill>
                  <a:schemeClr val="tx1"/>
                </a:solidFill>
                <a:latin typeface="+mn-lt"/>
                <a:ea typeface="+mn-ea"/>
                <a:cs typeface="+mn-cs"/>
              </a:rPr>
            </a:br>
            <a:endParaRPr lang="ru-RU" dirty="0"/>
          </a:p>
        </p:txBody>
      </p:sp>
      <p:sp>
        <p:nvSpPr>
          <p:cNvPr id="4" name="Номер слайда 3"/>
          <p:cNvSpPr>
            <a:spLocks noGrp="1"/>
          </p:cNvSpPr>
          <p:nvPr>
            <p:ph type="sldNum" sz="quarter" idx="10"/>
          </p:nvPr>
        </p:nvSpPr>
        <p:spPr/>
        <p:txBody>
          <a:bodyPr/>
          <a:lstStyle/>
          <a:p>
            <a:fld id="{BB1DE217-AC70-4B93-BB3C-507E93B79323}" type="slidenum">
              <a:rPr lang="ru-RU" smtClean="0"/>
              <a:pPr/>
              <a:t>68</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a:solidFill>
                  <a:schemeClr val="tx1"/>
                </a:solidFill>
                <a:latin typeface="+mn-lt"/>
                <a:ea typeface="+mn-ea"/>
                <a:cs typeface="+mn-cs"/>
              </a:rPr>
              <a:t>При эксплуатации воздушных или жидкостных термостатов запрещается ставить в них легковоспламеняющиеся вещества. Очистку и дезинфекцию термостата следует проводить только после отключения его от электросети.</a:t>
            </a:r>
          </a:p>
          <a:p>
            <a:r>
              <a:rPr lang="ru-RU" sz="1200" kern="1200" dirty="0">
                <a:solidFill>
                  <a:schemeClr val="tx1"/>
                </a:solidFill>
                <a:latin typeface="+mn-lt"/>
                <a:ea typeface="+mn-ea"/>
                <a:cs typeface="+mn-cs"/>
              </a:rPr>
              <a:t>Слив отходов летучих веществ, распространяющих резкий, неприятный запах, должен осуществляться в раковину, расположенную в вытяжном шкафу с подведенным к ней водопроводным краном.</a:t>
            </a:r>
          </a:p>
          <a:p>
            <a:r>
              <a:rPr lang="ru-RU" sz="1200" kern="1200" dirty="0">
                <a:solidFill>
                  <a:schemeClr val="tx1"/>
                </a:solidFill>
                <a:latin typeface="+mn-lt"/>
                <a:ea typeface="+mn-ea"/>
                <a:cs typeface="+mn-cs"/>
              </a:rPr>
              <a:t> Лабораторные столы для микроскопических и других точных исследований должны располагаться у окон .</a:t>
            </a:r>
          </a:p>
          <a:p>
            <a:r>
              <a:rPr lang="ru-RU" sz="1200" kern="1200" dirty="0">
                <a:solidFill>
                  <a:schemeClr val="tx1"/>
                </a:solidFill>
                <a:latin typeface="+mn-lt"/>
                <a:ea typeface="+mn-ea"/>
                <a:cs typeface="+mn-cs"/>
              </a:rPr>
              <a:t>Для предотвращения переутомления и порчи зрения при </a:t>
            </a:r>
            <a:r>
              <a:rPr lang="ru-RU" sz="1200" kern="1200" dirty="0" err="1">
                <a:solidFill>
                  <a:schemeClr val="tx1"/>
                </a:solidFill>
                <a:latin typeface="+mn-lt"/>
                <a:ea typeface="+mn-ea"/>
                <a:cs typeface="+mn-cs"/>
              </a:rPr>
              <a:t>микроскопировании</a:t>
            </a:r>
            <a:r>
              <a:rPr lang="ru-RU" sz="1200" kern="1200" dirty="0">
                <a:solidFill>
                  <a:schemeClr val="tx1"/>
                </a:solidFill>
                <a:latin typeface="+mn-lt"/>
                <a:ea typeface="+mn-ea"/>
                <a:cs typeface="+mn-cs"/>
              </a:rPr>
              <a:t> и пользовании другими оптическими приборами необходимо обеспечить освещение поля зрения, предусмотренное для данного микроскопа или прибора. При работе не следует закрывать неработающий глаз, работать попеременно то одним, то другим глазом. При утомлении зрения следует делать перерывы в работе.</a:t>
            </a:r>
          </a:p>
          <a:p>
            <a:r>
              <a:rPr lang="ru-RU" sz="1200" kern="1200" dirty="0">
                <a:solidFill>
                  <a:schemeClr val="tx1"/>
                </a:solidFill>
                <a:latin typeface="+mn-lt"/>
                <a:ea typeface="+mn-ea"/>
                <a:cs typeface="+mn-cs"/>
              </a:rPr>
              <a:t>Рядом с каждыми аналитическими весами необходимо иметь дополнительные светильники. </a:t>
            </a:r>
          </a:p>
          <a:p>
            <a:endParaRPr lang="ru-RU" dirty="0"/>
          </a:p>
        </p:txBody>
      </p:sp>
      <p:sp>
        <p:nvSpPr>
          <p:cNvPr id="4" name="Номер слайда 3"/>
          <p:cNvSpPr>
            <a:spLocks noGrp="1"/>
          </p:cNvSpPr>
          <p:nvPr>
            <p:ph type="sldNum" sz="quarter" idx="10"/>
          </p:nvPr>
        </p:nvSpPr>
        <p:spPr/>
        <p:txBody>
          <a:bodyPr/>
          <a:lstStyle/>
          <a:p>
            <a:fld id="{BB1DE217-AC70-4B93-BB3C-507E93B79323}" type="slidenum">
              <a:rPr lang="ru-RU" smtClean="0"/>
              <a:pPr/>
              <a:t>69</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a:solidFill>
                  <a:schemeClr val="tx1"/>
                </a:solidFill>
                <a:latin typeface="+mn-lt"/>
                <a:ea typeface="+mn-ea"/>
                <a:cs typeface="+mn-cs"/>
              </a:rPr>
              <a:t>Плохая материально-техническая база лабораторий:</a:t>
            </a:r>
          </a:p>
          <a:p>
            <a:pPr lvl="0"/>
            <a:r>
              <a:rPr lang="ru-RU" sz="1200" kern="1200" dirty="0">
                <a:solidFill>
                  <a:schemeClr val="tx1"/>
                </a:solidFill>
                <a:latin typeface="+mn-lt"/>
                <a:ea typeface="+mn-ea"/>
                <a:cs typeface="+mn-cs"/>
              </a:rPr>
              <a:t>изношенность оборудования составляет от 70 до 100%, в т. ч. автоклавы, термостаты, холодильники, связанные с выделением, хранением, </a:t>
            </a:r>
            <a:r>
              <a:rPr lang="ru-RU" sz="1200" kern="1200" dirty="0" err="1">
                <a:solidFill>
                  <a:schemeClr val="tx1"/>
                </a:solidFill>
                <a:latin typeface="+mn-lt"/>
                <a:ea typeface="+mn-ea"/>
                <a:cs typeface="+mn-cs"/>
              </a:rPr>
              <a:t>убивкой</a:t>
            </a:r>
            <a:r>
              <a:rPr lang="ru-RU" sz="1200" kern="1200" dirty="0">
                <a:solidFill>
                  <a:schemeClr val="tx1"/>
                </a:solidFill>
                <a:latin typeface="+mn-lt"/>
                <a:ea typeface="+mn-ea"/>
                <a:cs typeface="+mn-cs"/>
              </a:rPr>
              <a:t> патогенных культур;</a:t>
            </a:r>
          </a:p>
          <a:p>
            <a:pPr lvl="0"/>
            <a:r>
              <a:rPr lang="ru-RU" sz="1200" kern="1200" dirty="0">
                <a:solidFill>
                  <a:schemeClr val="tx1"/>
                </a:solidFill>
                <a:latin typeface="+mn-lt"/>
                <a:ea typeface="+mn-ea"/>
                <a:cs typeface="+mn-cs"/>
              </a:rPr>
              <a:t>отсутствует вентиляция с фильтрами тонкой очистки;</a:t>
            </a:r>
          </a:p>
          <a:p>
            <a:pPr lvl="0"/>
            <a:r>
              <a:rPr lang="ru-RU" sz="1200" kern="1200" dirty="0">
                <a:solidFill>
                  <a:schemeClr val="tx1"/>
                </a:solidFill>
                <a:latin typeface="+mn-lt"/>
                <a:ea typeface="+mn-ea"/>
                <a:cs typeface="+mn-cs"/>
              </a:rPr>
              <a:t>микробиологические лаборатории неудовлетворительно обеспечены оборудованием, обеспечивающим микробиологическую безопасность (ламинарные боксы, бактерицидные облучатели, отдельные автоклавы для </a:t>
            </a:r>
            <a:r>
              <a:rPr lang="ru-RU" sz="1200" kern="1200" dirty="0" err="1">
                <a:solidFill>
                  <a:schemeClr val="tx1"/>
                </a:solidFill>
                <a:latin typeface="+mn-lt"/>
                <a:ea typeface="+mn-ea"/>
                <a:cs typeface="+mn-cs"/>
              </a:rPr>
              <a:t>убивки</a:t>
            </a:r>
            <a:r>
              <a:rPr lang="ru-RU" sz="1200" kern="1200" dirty="0">
                <a:solidFill>
                  <a:schemeClr val="tx1"/>
                </a:solidFill>
                <a:latin typeface="+mn-lt"/>
                <a:ea typeface="+mn-ea"/>
                <a:cs typeface="+mn-cs"/>
              </a:rPr>
              <a:t>);</a:t>
            </a:r>
          </a:p>
          <a:p>
            <a:pPr lvl="0"/>
            <a:r>
              <a:rPr lang="ru-RU" sz="1200" kern="1200" dirty="0">
                <a:solidFill>
                  <a:schemeClr val="tx1"/>
                </a:solidFill>
                <a:latin typeface="+mn-lt"/>
                <a:ea typeface="+mn-ea"/>
                <a:cs typeface="+mn-cs"/>
              </a:rPr>
              <a:t>в лабораториях в основном применяются только трудоемкие рутинные методы микробиологических исследований, выделение «чистых культур», что наиболее опасно. Использование диагностических идентификационных тест-систем, высокотехнологических анализаторов, ПЦР исследований в лабораториях крайне ограничено;</a:t>
            </a:r>
          </a:p>
          <a:p>
            <a:pPr lvl="0"/>
            <a:r>
              <a:rPr lang="ru-RU" sz="1200" kern="1200" dirty="0">
                <a:solidFill>
                  <a:schemeClr val="tx1"/>
                </a:solidFill>
                <a:latin typeface="+mn-lt"/>
                <a:ea typeface="+mn-ea"/>
                <a:cs typeface="+mn-cs"/>
              </a:rPr>
              <a:t>в лабораториях выявляются нарушения противоэпидемического режима, обеспечивающего микробиологическую безопасность;</a:t>
            </a:r>
          </a:p>
          <a:p>
            <a:endParaRPr lang="ru-RU" dirty="0"/>
          </a:p>
        </p:txBody>
      </p:sp>
      <p:sp>
        <p:nvSpPr>
          <p:cNvPr id="4" name="Номер слайда 3"/>
          <p:cNvSpPr>
            <a:spLocks noGrp="1"/>
          </p:cNvSpPr>
          <p:nvPr>
            <p:ph type="sldNum" sz="quarter" idx="10"/>
          </p:nvPr>
        </p:nvSpPr>
        <p:spPr/>
        <p:txBody>
          <a:bodyPr/>
          <a:lstStyle/>
          <a:p>
            <a:fld id="{BB1DE217-AC70-4B93-BB3C-507E93B79323}" type="slidenum">
              <a:rPr lang="ru-RU" smtClean="0"/>
              <a:pPr/>
              <a:t>76</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a:solidFill>
                  <a:schemeClr val="tx1"/>
                </a:solidFill>
                <a:latin typeface="+mn-lt"/>
                <a:ea typeface="+mn-ea"/>
                <a:cs typeface="+mn-cs"/>
              </a:rPr>
              <a:t>     В состав аварийной аптечки входят: спирт этиловый 70%-й (два флакона по 100 мл), 2%-й раствор борной кислоты или навески для приготовления раствора (0,50 г борной кислоты + 25 мл воды), стерильная дистиллированная вода, глазные пипетки, 5%-й спиртовая настойка йода, ножницы с закругленными </a:t>
            </a:r>
            <a:r>
              <a:rPr lang="ru-RU" sz="1200" kern="1200" dirty="0" err="1">
                <a:solidFill>
                  <a:schemeClr val="tx1"/>
                </a:solidFill>
                <a:latin typeface="+mn-lt"/>
                <a:ea typeface="+mn-ea"/>
                <a:cs typeface="+mn-cs"/>
              </a:rPr>
              <a:t>браншами</a:t>
            </a:r>
            <a:r>
              <a:rPr lang="ru-RU" sz="1200" kern="1200" dirty="0">
                <a:solidFill>
                  <a:schemeClr val="tx1"/>
                </a:solidFill>
                <a:latin typeface="+mn-lt"/>
                <a:ea typeface="+mn-ea"/>
                <a:cs typeface="+mn-cs"/>
              </a:rPr>
              <a:t>, перевязочные средства (вата, бинты и прочее), жгут и 10%-й раствор аммиака.</a:t>
            </a:r>
            <a:br>
              <a:rPr lang="ru-RU" sz="1200" kern="1200" dirty="0">
                <a:solidFill>
                  <a:schemeClr val="tx1"/>
                </a:solidFill>
                <a:latin typeface="+mn-lt"/>
                <a:ea typeface="+mn-ea"/>
                <a:cs typeface="+mn-cs"/>
              </a:rPr>
            </a:br>
            <a:r>
              <a:rPr lang="ru-RU" sz="1200" kern="1200" dirty="0">
                <a:solidFill>
                  <a:schemeClr val="tx1"/>
                </a:solidFill>
                <a:latin typeface="+mn-lt"/>
                <a:ea typeface="+mn-ea"/>
                <a:cs typeface="+mn-cs"/>
              </a:rPr>
              <a:t>     Кроме вышеперечисленного, в аптечке лаборатории, проводящей работу с ботулиническим токсином, должны быть гомологичные ботулинические антитоксические сыворотки.</a:t>
            </a:r>
            <a:br>
              <a:rPr lang="ru-RU" sz="1200" kern="1200" dirty="0">
                <a:solidFill>
                  <a:schemeClr val="tx1"/>
                </a:solidFill>
                <a:latin typeface="+mn-lt"/>
                <a:ea typeface="+mn-ea"/>
                <a:cs typeface="+mn-cs"/>
              </a:rPr>
            </a:br>
            <a:endParaRPr lang="ru-RU" dirty="0"/>
          </a:p>
        </p:txBody>
      </p:sp>
      <p:sp>
        <p:nvSpPr>
          <p:cNvPr id="4" name="Номер слайда 3"/>
          <p:cNvSpPr>
            <a:spLocks noGrp="1"/>
          </p:cNvSpPr>
          <p:nvPr>
            <p:ph type="sldNum" sz="quarter" idx="10"/>
          </p:nvPr>
        </p:nvSpPr>
        <p:spPr/>
        <p:txBody>
          <a:bodyPr/>
          <a:lstStyle/>
          <a:p>
            <a:fld id="{BB1DE217-AC70-4B93-BB3C-507E93B79323}" type="slidenum">
              <a:rPr lang="ru-RU" smtClean="0"/>
              <a:pPr/>
              <a:t>77</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C33587E1-DDD6-FB46-AEF6-E76BE8846E87}" type="slidenum">
              <a:rPr lang="ru-RU" smtClean="0"/>
              <a:t>81</a:t>
            </a:fld>
            <a:endParaRPr lang="ru-RU"/>
          </a:p>
        </p:txBody>
      </p:sp>
    </p:spTree>
    <p:extLst>
      <p:ext uri="{BB962C8B-B14F-4D97-AF65-F5344CB8AC3E}">
        <p14:creationId xmlns:p14="http://schemas.microsoft.com/office/powerpoint/2010/main" val="374093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F360B35-55AA-4C04-95BF-65D656B170DC}" type="slidenum">
              <a:rPr lang="ru-RU" altLang="ru-RU" smtClean="0"/>
              <a:pPr eaLnBrk="1" hangingPunct="1"/>
              <a:t>32</a:t>
            </a:fld>
            <a:endParaRPr lang="ru-RU" altLang="ru-RU"/>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97AD260-84F7-4559-A29C-4B787733EF85}" type="slidenum">
              <a:rPr lang="ru-RU" altLang="ru-RU" smtClean="0"/>
              <a:pPr eaLnBrk="1" hangingPunct="1"/>
              <a:t>34</a:t>
            </a:fld>
            <a:endParaRPr lang="ru-RU" altLang="ru-RU"/>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4450" name="Rectangle 7"/>
          <p:cNvSpPr>
            <a:spLocks noGrp="1" noChangeArrowheads="1"/>
          </p:cNvSpPr>
          <p:nvPr>
            <p:ph type="sldNum" sz="quarter"/>
          </p:nvPr>
        </p:nvSpPr>
        <p:spPr>
          <a:noFill/>
        </p:spPr>
        <p:txBody>
          <a:bodyPr/>
          <a:lstStyle/>
          <a:p>
            <a:fld id="{532F3964-6D6F-436A-B3E7-B4EEAA3CBCCE}" type="slidenum">
              <a:rPr lang="ru-RU"/>
              <a:pPr/>
              <a:t>37</a:t>
            </a:fld>
            <a:endParaRPr lang="ru-RU"/>
          </a:p>
        </p:txBody>
      </p:sp>
      <p:sp>
        <p:nvSpPr>
          <p:cNvPr id="104451" name="Rectangle 1"/>
          <p:cNvSpPr txBox="1">
            <a:spLocks noGrp="1" noRot="1" noChangeAspect="1" noChangeArrowheads="1" noTextEdit="1"/>
          </p:cNvSpPr>
          <p:nvPr>
            <p:ph type="sldImg"/>
          </p:nvPr>
        </p:nvSpPr>
        <p:spPr>
          <a:xfrm>
            <a:off x="1133475" y="677863"/>
            <a:ext cx="4591050" cy="3444875"/>
          </a:xfrm>
          <a:solidFill>
            <a:srgbClr val="FFFFFF"/>
          </a:solidFill>
          <a:ln/>
        </p:spPr>
      </p:sp>
      <p:sp>
        <p:nvSpPr>
          <p:cNvPr id="104452" name="Rectangle 2"/>
          <p:cNvSpPr txBox="1">
            <a:spLocks noGrp="1" noChangeArrowheads="1"/>
          </p:cNvSpPr>
          <p:nvPr>
            <p:ph type="body" idx="1"/>
          </p:nvPr>
        </p:nvSpPr>
        <p:spPr>
          <a:xfrm>
            <a:off x="685800" y="4343400"/>
            <a:ext cx="5486400" cy="4114800"/>
          </a:xfrm>
          <a:noFill/>
          <a:ln/>
        </p:spPr>
        <p:txBody>
          <a:bodyPr wrap="none" anchor="ctr"/>
          <a:lstStyle/>
          <a:p>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5954" name="Rectangle 7"/>
          <p:cNvSpPr>
            <a:spLocks noGrp="1" noChangeArrowheads="1"/>
          </p:cNvSpPr>
          <p:nvPr>
            <p:ph type="sldNum" sz="quarter"/>
          </p:nvPr>
        </p:nvSpPr>
        <p:spPr>
          <a:noFill/>
        </p:spPr>
        <p:txBody>
          <a:bodyPr/>
          <a:lstStyle/>
          <a:p>
            <a:fld id="{81AEF6C5-BF37-4552-B0E7-08CFDDCA73F7}" type="slidenum">
              <a:rPr lang="ru-RU"/>
              <a:pPr/>
              <a:t>40</a:t>
            </a:fld>
            <a:endParaRPr lang="ru-RU"/>
          </a:p>
        </p:txBody>
      </p:sp>
      <p:sp>
        <p:nvSpPr>
          <p:cNvPr id="125955" name="Rectangle 1"/>
          <p:cNvSpPr txBox="1">
            <a:spLocks noGrp="1" noRot="1" noChangeAspect="1" noChangeArrowheads="1" noTextEdit="1"/>
          </p:cNvSpPr>
          <p:nvPr>
            <p:ph type="sldImg"/>
          </p:nvPr>
        </p:nvSpPr>
        <p:spPr>
          <a:xfrm>
            <a:off x="1133475" y="677863"/>
            <a:ext cx="4591050" cy="3444875"/>
          </a:xfrm>
          <a:solidFill>
            <a:srgbClr val="FFFFFF"/>
          </a:solidFill>
          <a:ln/>
        </p:spPr>
      </p:sp>
      <p:sp>
        <p:nvSpPr>
          <p:cNvPr id="125956" name="Rectangle 2"/>
          <p:cNvSpPr txBox="1">
            <a:spLocks noGrp="1" noChangeArrowheads="1"/>
          </p:cNvSpPr>
          <p:nvPr>
            <p:ph type="body" idx="1"/>
          </p:nvPr>
        </p:nvSpPr>
        <p:spPr>
          <a:xfrm>
            <a:off x="685800" y="4343400"/>
            <a:ext cx="5486400" cy="4114800"/>
          </a:xfrm>
          <a:noFill/>
          <a:ln/>
        </p:spPr>
        <p:txBody>
          <a:bodyPr wrap="none" anchor="ctr"/>
          <a:lstStyle/>
          <a:p>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4626" name="Rectangle 7"/>
          <p:cNvSpPr>
            <a:spLocks noGrp="1" noChangeArrowheads="1"/>
          </p:cNvSpPr>
          <p:nvPr>
            <p:ph type="sldNum" sz="quarter"/>
          </p:nvPr>
        </p:nvSpPr>
        <p:spPr>
          <a:noFill/>
        </p:spPr>
        <p:txBody>
          <a:bodyPr/>
          <a:lstStyle/>
          <a:p>
            <a:fld id="{ACE9E244-DD8F-4D1B-A2DC-FD4F8C626360}" type="slidenum">
              <a:rPr lang="ru-RU"/>
              <a:pPr/>
              <a:t>49</a:t>
            </a:fld>
            <a:endParaRPr lang="ru-RU"/>
          </a:p>
        </p:txBody>
      </p:sp>
      <p:sp>
        <p:nvSpPr>
          <p:cNvPr id="154627" name="Rectangle 1"/>
          <p:cNvSpPr txBox="1">
            <a:spLocks noGrp="1" noRot="1" noChangeAspect="1" noChangeArrowheads="1" noTextEdit="1"/>
          </p:cNvSpPr>
          <p:nvPr>
            <p:ph type="sldImg"/>
          </p:nvPr>
        </p:nvSpPr>
        <p:spPr>
          <a:xfrm>
            <a:off x="368300" y="677863"/>
            <a:ext cx="6121400" cy="3444875"/>
          </a:xfrm>
          <a:solidFill>
            <a:srgbClr val="FFFFFF"/>
          </a:solidFill>
          <a:ln/>
        </p:spPr>
      </p:sp>
      <p:sp>
        <p:nvSpPr>
          <p:cNvPr id="154628" name="Rectangle 2"/>
          <p:cNvSpPr txBox="1">
            <a:spLocks noGrp="1" noChangeArrowheads="1"/>
          </p:cNvSpPr>
          <p:nvPr>
            <p:ph type="body" idx="1"/>
          </p:nvPr>
        </p:nvSpPr>
        <p:spPr>
          <a:xfrm>
            <a:off x="685800" y="4343400"/>
            <a:ext cx="5486400" cy="4114800"/>
          </a:xfrm>
          <a:noFill/>
          <a:ln/>
        </p:spPr>
        <p:txBody>
          <a:bodyPr wrap="none" anchor="ctr"/>
          <a:lstStyle/>
          <a:p>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215D6FB5-1020-4A0C-A032-3C0291BEAF9C}" type="slidenum">
              <a:rPr lang="ru-RU" smtClean="0"/>
              <a:pPr/>
              <a:t>56</a:t>
            </a:fld>
            <a:endParaRPr lang="ru-RU"/>
          </a:p>
        </p:txBody>
      </p:sp>
    </p:spTree>
    <p:extLst>
      <p:ext uri="{BB962C8B-B14F-4D97-AF65-F5344CB8AC3E}">
        <p14:creationId xmlns:p14="http://schemas.microsoft.com/office/powerpoint/2010/main" val="3537185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a:solidFill>
                  <a:schemeClr val="tx1"/>
                </a:solidFill>
                <a:latin typeface="+mn-lt"/>
                <a:ea typeface="+mn-ea"/>
                <a:cs typeface="+mn-cs"/>
              </a:rPr>
              <a:t>Лаборатория должна быть укомплектована аптечкой первой медицинской помощи, содержащей в обязательном порядке: </a:t>
            </a:r>
          </a:p>
          <a:p>
            <a:pPr lvl="0"/>
            <a:r>
              <a:rPr lang="ru-RU" sz="1200" kern="1200" dirty="0">
                <a:solidFill>
                  <a:schemeClr val="tx1"/>
                </a:solidFill>
                <a:latin typeface="+mn-lt"/>
                <a:ea typeface="+mn-ea"/>
                <a:cs typeface="+mn-cs"/>
              </a:rPr>
              <a:t>стерильные ватные тампоны;</a:t>
            </a:r>
          </a:p>
          <a:p>
            <a:pPr lvl="0"/>
            <a:r>
              <a:rPr lang="ru-RU" sz="1200" kern="1200" dirty="0">
                <a:solidFill>
                  <a:schemeClr val="tx1"/>
                </a:solidFill>
                <a:latin typeface="+mn-lt"/>
                <a:ea typeface="+mn-ea"/>
                <a:cs typeface="+mn-cs"/>
              </a:rPr>
              <a:t>спирт 70 %;</a:t>
            </a:r>
          </a:p>
          <a:p>
            <a:pPr lvl="0"/>
            <a:r>
              <a:rPr lang="ru-RU" sz="1200" kern="1200" dirty="0">
                <a:solidFill>
                  <a:schemeClr val="tx1"/>
                </a:solidFill>
                <a:latin typeface="+mn-lt"/>
                <a:ea typeface="+mn-ea"/>
                <a:cs typeface="+mn-cs"/>
              </a:rPr>
              <a:t>раствор нитрата серебра 1%;</a:t>
            </a:r>
          </a:p>
          <a:p>
            <a:pPr lvl="0"/>
            <a:r>
              <a:rPr lang="ru-RU" sz="1200" kern="1200" dirty="0">
                <a:solidFill>
                  <a:schemeClr val="tx1"/>
                </a:solidFill>
                <a:latin typeface="+mn-lt"/>
                <a:ea typeface="+mn-ea"/>
                <a:cs typeface="+mn-cs"/>
              </a:rPr>
              <a:t>раствор протаргола 1%; </a:t>
            </a:r>
          </a:p>
          <a:p>
            <a:pPr lvl="0"/>
            <a:r>
              <a:rPr lang="ru-RU" sz="1200" kern="1200" dirty="0">
                <a:solidFill>
                  <a:schemeClr val="tx1"/>
                </a:solidFill>
                <a:latin typeface="+mn-lt"/>
                <a:ea typeface="+mn-ea"/>
                <a:cs typeface="+mn-cs"/>
              </a:rPr>
              <a:t>перманганат калия для растворов;</a:t>
            </a:r>
          </a:p>
          <a:p>
            <a:pPr lvl="0"/>
            <a:r>
              <a:rPr lang="ru-RU" sz="1200" kern="1200" dirty="0">
                <a:solidFill>
                  <a:schemeClr val="tx1"/>
                </a:solidFill>
                <a:latin typeface="+mn-lt"/>
                <a:ea typeface="+mn-ea"/>
                <a:cs typeface="+mn-cs"/>
              </a:rPr>
              <a:t>раствор йода спиртовой 1%;</a:t>
            </a:r>
          </a:p>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latin typeface="+mn-lt"/>
                <a:ea typeface="+mn-ea"/>
                <a:cs typeface="+mn-cs"/>
              </a:rPr>
              <a:t>лейкопластырь. О каждом несчастном случае, произошедшем на производстве, пострадавший или очевидец несчастного случая извещает непосредственного руководителя работ, который обязан организовать первую помощь пострадавшему и, при необходимости, доставку его в лечебное учреждение, сообщить главному врачу, инженеру по охране труда и в профсоюзный комитет о произошедшем несчастном случае. Руководитель работ должен принять неотложные меры по предотвращению развития аварийной ситуации и воздействия травмирующего фактора на других работников, а также сохранить до начала расследования несчастного случая обстановку на рабочем месте и состояние оборудования такими, какими они были в момент происшествия, если это не угрожает жизни и здоровью окружающих работников. </a:t>
            </a:r>
          </a:p>
          <a:p>
            <a:endParaRPr lang="ru-RU" dirty="0"/>
          </a:p>
        </p:txBody>
      </p:sp>
      <p:sp>
        <p:nvSpPr>
          <p:cNvPr id="4" name="Номер слайда 3"/>
          <p:cNvSpPr>
            <a:spLocks noGrp="1"/>
          </p:cNvSpPr>
          <p:nvPr>
            <p:ph type="sldNum" sz="quarter" idx="10"/>
          </p:nvPr>
        </p:nvSpPr>
        <p:spPr/>
        <p:txBody>
          <a:bodyPr/>
          <a:lstStyle/>
          <a:p>
            <a:fld id="{BB1DE217-AC70-4B93-BB3C-507E93B79323}" type="slidenum">
              <a:rPr lang="ru-RU" smtClean="0"/>
              <a:pPr/>
              <a:t>59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dirty="0"/>
              <a:t>Вентиляция в лаборатории должна включаться за 30 минут до начала работы;</a:t>
            </a:r>
          </a:p>
          <a:p>
            <a:r>
              <a:rPr lang="ru-RU" sz="1200" dirty="0"/>
              <a:t>Перед началом работы персонал лаборатории должен надеть санитарно-гигиеническую одежду, приготовить средства индивидуальной защиты;</a:t>
            </a:r>
          </a:p>
          <a:p>
            <a:r>
              <a:rPr lang="ru-RU" sz="1200" dirty="0"/>
              <a:t>Перед началом работы персонал должен визуально проверить исправность работы электрооборудования, местного освещения, газовой горелки, вытяжного шкафа, средств малой механизации, других приспособлений, посуды, вспомогательных материалов и иных предметов оснащения рабочего места, уточнить наличие и достаточность реактивов. </a:t>
            </a:r>
          </a:p>
          <a:p>
            <a:pPr>
              <a:buNone/>
            </a:pPr>
            <a:endParaRPr lang="ru-RU" dirty="0"/>
          </a:p>
          <a:p>
            <a:endParaRPr lang="ru-RU" dirty="0"/>
          </a:p>
        </p:txBody>
      </p:sp>
      <p:sp>
        <p:nvSpPr>
          <p:cNvPr id="4" name="Номер слайда 3"/>
          <p:cNvSpPr>
            <a:spLocks noGrp="1"/>
          </p:cNvSpPr>
          <p:nvPr>
            <p:ph type="sldNum" sz="quarter" idx="10"/>
          </p:nvPr>
        </p:nvSpPr>
        <p:spPr/>
        <p:txBody>
          <a:bodyPr/>
          <a:lstStyle/>
          <a:p>
            <a:fld id="{BB1DE217-AC70-4B93-BB3C-507E93B79323}" type="slidenum">
              <a:rPr lang="ru-RU" smtClean="0"/>
              <a:pPr/>
              <a:t>67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054670-D974-4C16-88A2-6AC15C6016A3}"/>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5F6547C1-D815-44AC-8DD8-D085F74868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1404E8C3-DCE8-488B-A9B7-FA8069CCC569}"/>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5" name="Нижний колонтитул 4">
            <a:extLst>
              <a:ext uri="{FF2B5EF4-FFF2-40B4-BE49-F238E27FC236}">
                <a16:creationId xmlns:a16="http://schemas.microsoft.com/office/drawing/2014/main" id="{66EABBAA-7773-453B-9371-51D5B685613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33E7099-00AB-40CE-94EF-436F3F293F8C}"/>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3141372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2139192-5D78-42A2-9B25-A2BF41FC4747}"/>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83A470BC-EF0F-45F8-B61E-4C066B658B6E}"/>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E8EB9CFF-84FB-4235-91E9-DDA04705099E}"/>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5" name="Нижний колонтитул 4">
            <a:extLst>
              <a:ext uri="{FF2B5EF4-FFF2-40B4-BE49-F238E27FC236}">
                <a16:creationId xmlns:a16="http://schemas.microsoft.com/office/drawing/2014/main" id="{1D5A953D-6D93-46C2-95F8-14B156CEB0A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0E8E0B1-2D09-4106-A9BF-9CCE6EF7A6F9}"/>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1417909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5BAA49E7-EDEE-42BD-BA98-3ADEDEAB61A7}"/>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1A7E5EA-31C9-4A57-AC3B-AC1801A0F134}"/>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6A1AE1D-832E-43E5-B13A-347A3F4211DE}"/>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5" name="Нижний колонтитул 4">
            <a:extLst>
              <a:ext uri="{FF2B5EF4-FFF2-40B4-BE49-F238E27FC236}">
                <a16:creationId xmlns:a16="http://schemas.microsoft.com/office/drawing/2014/main" id="{1E4AAD43-FF32-4B62-834B-43FC6A7490A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483881AA-00B9-487E-BC3F-7103FD39235F}"/>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24121148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44476"/>
            <a:ext cx="11180233" cy="1431925"/>
          </a:xfrm>
        </p:spPr>
        <p:txBody>
          <a:bodyPr/>
          <a:lstStyle/>
          <a:p>
            <a:r>
              <a:rPr lang="ru-RU"/>
              <a:t>Образец заголовка</a:t>
            </a:r>
          </a:p>
        </p:txBody>
      </p:sp>
      <p:sp>
        <p:nvSpPr>
          <p:cNvPr id="3" name="Содержимое 2"/>
          <p:cNvSpPr>
            <a:spLocks noGrp="1"/>
          </p:cNvSpPr>
          <p:nvPr>
            <p:ph sz="half" idx="1"/>
          </p:nvPr>
        </p:nvSpPr>
        <p:spPr>
          <a:xfrm>
            <a:off x="1117601" y="1905000"/>
            <a:ext cx="5236633" cy="41910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557434" y="1905000"/>
            <a:ext cx="5236633" cy="41910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24"/>
          <p:cNvSpPr>
            <a:spLocks noGrp="1"/>
          </p:cNvSpPr>
          <p:nvPr>
            <p:ph type="dt" sz="half" idx="10"/>
          </p:nvPr>
        </p:nvSpPr>
        <p:spPr/>
        <p:txBody>
          <a:bodyPr/>
          <a:lstStyle>
            <a:lvl1pPr>
              <a:defRPr/>
            </a:lvl1pPr>
          </a:lstStyle>
          <a:p>
            <a:pPr>
              <a:defRPr/>
            </a:pPr>
            <a:endParaRPr lang="ru-RU"/>
          </a:p>
        </p:txBody>
      </p:sp>
      <p:sp>
        <p:nvSpPr>
          <p:cNvPr id="6" name="Нижний колонтитул 1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A4CD75C1-6767-4674-A7B5-87416A8BC793}" type="slidenum">
              <a:rPr lang="ru-RU"/>
              <a:pPr>
                <a:defRPr/>
              </a:pPr>
              <a:t>‹#›</a:t>
            </a:fld>
            <a:endParaRPr lang="ru-RU"/>
          </a:p>
        </p:txBody>
      </p:sp>
    </p:spTree>
    <p:extLst>
      <p:ext uri="{BB962C8B-B14F-4D97-AF65-F5344CB8AC3E}">
        <p14:creationId xmlns:p14="http://schemas.microsoft.com/office/powerpoint/2010/main" val="38745888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609601" y="244476"/>
            <a:ext cx="11180233" cy="1431925"/>
          </a:xfrm>
        </p:spPr>
        <p:txBody>
          <a:bodyPr/>
          <a:lstStyle/>
          <a:p>
            <a:r>
              <a:rPr lang="ru-RU"/>
              <a:t>Образец заголовка</a:t>
            </a:r>
          </a:p>
        </p:txBody>
      </p:sp>
      <p:sp>
        <p:nvSpPr>
          <p:cNvPr id="3" name="Содержимое 2"/>
          <p:cNvSpPr>
            <a:spLocks noGrp="1"/>
          </p:cNvSpPr>
          <p:nvPr>
            <p:ph sz="quarter" idx="1"/>
          </p:nvPr>
        </p:nvSpPr>
        <p:spPr>
          <a:xfrm>
            <a:off x="1117601" y="1905000"/>
            <a:ext cx="5236633" cy="20193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quarter" idx="2"/>
          </p:nvPr>
        </p:nvSpPr>
        <p:spPr>
          <a:xfrm>
            <a:off x="6557434" y="1905000"/>
            <a:ext cx="5236633" cy="20193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Содержимое 4"/>
          <p:cNvSpPr>
            <a:spLocks noGrp="1"/>
          </p:cNvSpPr>
          <p:nvPr>
            <p:ph sz="quarter" idx="3"/>
          </p:nvPr>
        </p:nvSpPr>
        <p:spPr>
          <a:xfrm>
            <a:off x="1117601" y="4076700"/>
            <a:ext cx="5236633" cy="20193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Содержимое 5"/>
          <p:cNvSpPr>
            <a:spLocks noGrp="1"/>
          </p:cNvSpPr>
          <p:nvPr>
            <p:ph sz="quarter" idx="4"/>
          </p:nvPr>
        </p:nvSpPr>
        <p:spPr>
          <a:xfrm>
            <a:off x="6557434" y="4076700"/>
            <a:ext cx="5236633" cy="20193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24"/>
          <p:cNvSpPr>
            <a:spLocks noGrp="1"/>
          </p:cNvSpPr>
          <p:nvPr>
            <p:ph type="dt" sz="half" idx="10"/>
          </p:nvPr>
        </p:nvSpPr>
        <p:spPr/>
        <p:txBody>
          <a:bodyPr/>
          <a:lstStyle>
            <a:lvl1pPr>
              <a:defRPr/>
            </a:lvl1pPr>
          </a:lstStyle>
          <a:p>
            <a:pPr>
              <a:defRPr/>
            </a:pPr>
            <a:endParaRPr lang="ru-RU"/>
          </a:p>
        </p:txBody>
      </p:sp>
      <p:sp>
        <p:nvSpPr>
          <p:cNvPr id="8" name="Нижний колонтитул 17"/>
          <p:cNvSpPr>
            <a:spLocks noGrp="1"/>
          </p:cNvSpPr>
          <p:nvPr>
            <p:ph type="ftr" sz="quarter" idx="11"/>
          </p:nvPr>
        </p:nvSpPr>
        <p:spPr/>
        <p:txBody>
          <a:bodyPr/>
          <a:lstStyle>
            <a:lvl1pPr>
              <a:defRPr/>
            </a:lvl1pPr>
          </a:lstStyle>
          <a:p>
            <a:pPr>
              <a:defRPr/>
            </a:pPr>
            <a:endParaRPr lang="ru-RU"/>
          </a:p>
        </p:txBody>
      </p:sp>
      <p:sp>
        <p:nvSpPr>
          <p:cNvPr id="9" name="Номер слайда 4"/>
          <p:cNvSpPr>
            <a:spLocks noGrp="1"/>
          </p:cNvSpPr>
          <p:nvPr>
            <p:ph type="sldNum" sz="quarter" idx="12"/>
          </p:nvPr>
        </p:nvSpPr>
        <p:spPr/>
        <p:txBody>
          <a:bodyPr/>
          <a:lstStyle>
            <a:lvl1pPr>
              <a:defRPr/>
            </a:lvl1pPr>
          </a:lstStyle>
          <a:p>
            <a:pPr>
              <a:defRPr/>
            </a:pPr>
            <a:fld id="{EBAA4370-0400-444B-BA0F-54AE90A8086C}" type="slidenum">
              <a:rPr lang="ru-RU"/>
              <a:pPr>
                <a:defRPr/>
              </a:pPr>
              <a:t>‹#›</a:t>
            </a:fld>
            <a:endParaRPr lang="ru-RU"/>
          </a:p>
        </p:txBody>
      </p:sp>
    </p:spTree>
    <p:extLst>
      <p:ext uri="{BB962C8B-B14F-4D97-AF65-F5344CB8AC3E}">
        <p14:creationId xmlns:p14="http://schemas.microsoft.com/office/powerpoint/2010/main" val="6165175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Таблица 2"/>
          <p:cNvSpPr>
            <a:spLocks noGrp="1"/>
          </p:cNvSpPr>
          <p:nvPr>
            <p:ph type="tbl" idx="1"/>
          </p:nvPr>
        </p:nvSpPr>
        <p:spPr>
          <a:xfrm>
            <a:off x="609600" y="1600201"/>
            <a:ext cx="10972800" cy="4525963"/>
          </a:xfrm>
        </p:spPr>
        <p:txBody>
          <a:bodyPr/>
          <a:lstStyle/>
          <a:p>
            <a:pPr lvl="0"/>
            <a:endParaRPr lang="ru-RU" noProof="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7B44E62-436C-43B5-898B-7E50E164741B}" type="slidenum">
              <a:rPr lang="ru-RU"/>
              <a:pPr>
                <a:defRPr/>
              </a:pPr>
              <a:t>‹#›</a:t>
            </a:fld>
            <a:endParaRPr lang="ru-RU"/>
          </a:p>
        </p:txBody>
      </p:sp>
    </p:spTree>
    <p:extLst>
      <p:ext uri="{BB962C8B-B14F-4D97-AF65-F5344CB8AC3E}">
        <p14:creationId xmlns:p14="http://schemas.microsoft.com/office/powerpoint/2010/main" val="1995904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BC57C50-E0AA-4B99-A89D-45B7058CD32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98C7D0E-0672-4028-B3AE-8D557958B20C}"/>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CA89202-69EC-4A6B-979B-9E8008D78D2A}"/>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5" name="Нижний колонтитул 4">
            <a:extLst>
              <a:ext uri="{FF2B5EF4-FFF2-40B4-BE49-F238E27FC236}">
                <a16:creationId xmlns:a16="http://schemas.microsoft.com/office/drawing/2014/main" id="{BF68993D-E02D-4480-9BFB-914B918590D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30A31A5-268A-4B0F-95A9-A68B4209DC8E}"/>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30806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2FB2666-5E03-48FE-8CC4-632D1EAEF701}"/>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D878E92D-5806-4ACA-9B63-990D93A719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68B8DFFF-0CEE-4AAD-BBA7-FC551E717AFA}"/>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5" name="Нижний колонтитул 4">
            <a:extLst>
              <a:ext uri="{FF2B5EF4-FFF2-40B4-BE49-F238E27FC236}">
                <a16:creationId xmlns:a16="http://schemas.microsoft.com/office/drawing/2014/main" id="{DC0AD49A-2586-4AB0-8892-A7F47C94643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E445388-874F-4346-BA3A-66E3E2E7B937}"/>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3196375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57E2101-719D-4706-893F-CF65623CCDF4}"/>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4ED73AC-F1F9-4055-BC1E-A83F0245D5B8}"/>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1A2EF063-87B6-4760-B04A-464B263475B2}"/>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13486459-0C2D-40FE-A49C-BC5899582EA8}"/>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6" name="Нижний колонтитул 5">
            <a:extLst>
              <a:ext uri="{FF2B5EF4-FFF2-40B4-BE49-F238E27FC236}">
                <a16:creationId xmlns:a16="http://schemas.microsoft.com/office/drawing/2014/main" id="{24A53FC1-4464-4BF5-BD19-04D13511870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F530833-7ADD-483D-85D7-21C04FCBF01E}"/>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2271251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3165ED7-133A-4E93-8A74-97A7E7C76265}"/>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C86233FE-D941-48B1-BE46-70BFF8D425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38079B3B-1D0C-4D4E-BCBE-76CEA44BE0F1}"/>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F5906CEC-B168-4754-B5C6-539499800F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F1ADE3B4-4205-4A3C-83D4-5596DF08DADC}"/>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2C719BF5-6EC9-4581-AADF-9CED48323A89}"/>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8" name="Нижний колонтитул 7">
            <a:extLst>
              <a:ext uri="{FF2B5EF4-FFF2-40B4-BE49-F238E27FC236}">
                <a16:creationId xmlns:a16="http://schemas.microsoft.com/office/drawing/2014/main" id="{93247A43-D6ED-4C04-9AF7-ED4CA695FBA4}"/>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97C3C972-8A12-4DCE-86FB-EBA784C8F114}"/>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2143634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EF2D62E-4060-40FD-A880-00F099A4E22A}"/>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D771A71E-E200-4758-8DF0-D3E08ABB78D8}"/>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4" name="Нижний колонтитул 3">
            <a:extLst>
              <a:ext uri="{FF2B5EF4-FFF2-40B4-BE49-F238E27FC236}">
                <a16:creationId xmlns:a16="http://schemas.microsoft.com/office/drawing/2014/main" id="{EC3666D6-3F24-4607-99FE-C81312AFE0E7}"/>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3222B694-FFFA-4223-B7DA-377E4708BB2D}"/>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2357489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34BD5855-0A76-448A-9CD5-F7BE6E5CBB73}"/>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3" name="Нижний колонтитул 2">
            <a:extLst>
              <a:ext uri="{FF2B5EF4-FFF2-40B4-BE49-F238E27FC236}">
                <a16:creationId xmlns:a16="http://schemas.microsoft.com/office/drawing/2014/main" id="{2283BD1E-4C49-4F54-BDFC-B6D36C8BC240}"/>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A8E1FADF-3AFF-46F3-9378-1A387755D315}"/>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2527446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04B98DF-CC71-4993-9A9D-EEE442847325}"/>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8C75D359-B3E9-4D8B-9B2A-8B0CCC2495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34EC7D44-7D4D-4240-8776-6B44C4F493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471FCD48-BFC8-4547-BB95-D96987D3162A}"/>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6" name="Нижний колонтитул 5">
            <a:extLst>
              <a:ext uri="{FF2B5EF4-FFF2-40B4-BE49-F238E27FC236}">
                <a16:creationId xmlns:a16="http://schemas.microsoft.com/office/drawing/2014/main" id="{ADA00EC7-ED09-4C4B-80C1-87BE54F95E0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B523D7B-7A96-4665-8C7B-46ABED2D09F7}"/>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4039682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0B7BF1E-8229-46C3-85CD-1C0CEA2359B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067BB31E-BB0E-490D-8443-D08C703956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7545AB19-4F36-4DF0-8354-C56EBF89DF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E7490BB-2309-401F-A1FA-828108902FCC}"/>
              </a:ext>
            </a:extLst>
          </p:cNvPr>
          <p:cNvSpPr>
            <a:spLocks noGrp="1"/>
          </p:cNvSpPr>
          <p:nvPr>
            <p:ph type="dt" sz="half" idx="10"/>
          </p:nvPr>
        </p:nvSpPr>
        <p:spPr/>
        <p:txBody>
          <a:bodyPr/>
          <a:lstStyle/>
          <a:p>
            <a:fld id="{D06F20A8-19F9-463A-8A76-BEDDAC056299}" type="datetimeFigureOut">
              <a:rPr lang="ru-RU" smtClean="0"/>
              <a:t>16.01.2024</a:t>
            </a:fld>
            <a:endParaRPr lang="ru-RU"/>
          </a:p>
        </p:txBody>
      </p:sp>
      <p:sp>
        <p:nvSpPr>
          <p:cNvPr id="6" name="Нижний колонтитул 5">
            <a:extLst>
              <a:ext uri="{FF2B5EF4-FFF2-40B4-BE49-F238E27FC236}">
                <a16:creationId xmlns:a16="http://schemas.microsoft.com/office/drawing/2014/main" id="{99913E07-4CF9-4651-B264-AC6D2A2199D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B4EC1CF-8ED5-481D-B48F-7170C0166F47}"/>
              </a:ext>
            </a:extLst>
          </p:cNvPr>
          <p:cNvSpPr>
            <a:spLocks noGrp="1"/>
          </p:cNvSpPr>
          <p:nvPr>
            <p:ph type="sldNum" sz="quarter" idx="12"/>
          </p:nvPr>
        </p:nvSpPr>
        <p:spPr/>
        <p:txBody>
          <a:bodyPr/>
          <a:lstStyle/>
          <a:p>
            <a:fld id="{FAFB7C26-D0A9-4095-AEC7-445E2284B646}" type="slidenum">
              <a:rPr lang="ru-RU" smtClean="0"/>
              <a:t>‹#›</a:t>
            </a:fld>
            <a:endParaRPr lang="ru-RU"/>
          </a:p>
        </p:txBody>
      </p:sp>
    </p:spTree>
    <p:extLst>
      <p:ext uri="{BB962C8B-B14F-4D97-AF65-F5344CB8AC3E}">
        <p14:creationId xmlns:p14="http://schemas.microsoft.com/office/powerpoint/2010/main" val="3226786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7A91FE-5EDD-428A-AC21-DDE1C291DE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DF273830-B9CF-4983-803D-1B9CBA3F87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E5FA0991-2515-4C95-82B3-3B2BA7999D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6F20A8-19F9-463A-8A76-BEDDAC056299}" type="datetimeFigureOut">
              <a:rPr lang="ru-RU" smtClean="0"/>
              <a:t>16.01.2024</a:t>
            </a:fld>
            <a:endParaRPr lang="ru-RU"/>
          </a:p>
        </p:txBody>
      </p:sp>
      <p:sp>
        <p:nvSpPr>
          <p:cNvPr id="5" name="Нижний колонтитул 4">
            <a:extLst>
              <a:ext uri="{FF2B5EF4-FFF2-40B4-BE49-F238E27FC236}">
                <a16:creationId xmlns:a16="http://schemas.microsoft.com/office/drawing/2014/main" id="{68778A19-8431-4589-AF50-B561996E27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77829E8B-3D1F-4560-AF5E-4690BE2DE0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FB7C26-D0A9-4095-AEC7-445E2284B646}" type="slidenum">
              <a:rPr lang="ru-RU" smtClean="0"/>
              <a:t>‹#›</a:t>
            </a:fld>
            <a:endParaRPr lang="ru-RU"/>
          </a:p>
        </p:txBody>
      </p:sp>
    </p:spTree>
    <p:extLst>
      <p:ext uri="{BB962C8B-B14F-4D97-AF65-F5344CB8AC3E}">
        <p14:creationId xmlns:p14="http://schemas.microsoft.com/office/powerpoint/2010/main" val="17835127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ramld.ru/articles/article.php?id=708" TargetMode="Externa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1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6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5.gi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id="{A3F01BA1-18AB-4EFF-8E6A-E012E3C5B96E}"/>
              </a:ext>
            </a:extLst>
          </p:cNvPr>
          <p:cNvSpPr>
            <a:spLocks noGrp="1"/>
          </p:cNvSpPr>
          <p:nvPr>
            <p:ph type="ctrTitle"/>
          </p:nvPr>
        </p:nvSpPr>
        <p:spPr>
          <a:xfrm>
            <a:off x="5699760" y="2346959"/>
            <a:ext cx="5943600" cy="1483043"/>
          </a:xfrm>
        </p:spPr>
        <p:txBody>
          <a:bodyPr>
            <a:noAutofit/>
          </a:bodyPr>
          <a:lstStyle/>
          <a:p>
            <a:r>
              <a:rPr lang="ru-RU" sz="4000" b="1" dirty="0">
                <a:solidFill>
                  <a:schemeClr val="bg1"/>
                </a:solidFill>
                <a:latin typeface="Times New Roman" panose="02020603050405020304" pitchFamily="18" charset="0"/>
                <a:cs typeface="Times New Roman" panose="02020603050405020304" pitchFamily="18" charset="0"/>
              </a:rPr>
              <a:t>УСТРОЙСТВО МЕДИЦИНСКИХ ЛАБОРАТОРИЙ, ОРГАНИЗАЦИЯ РАБОТЫ </a:t>
            </a:r>
          </a:p>
        </p:txBody>
      </p:sp>
      <p:sp>
        <p:nvSpPr>
          <p:cNvPr id="7" name="Подзаголовок 6">
            <a:extLst>
              <a:ext uri="{FF2B5EF4-FFF2-40B4-BE49-F238E27FC236}">
                <a16:creationId xmlns:a16="http://schemas.microsoft.com/office/drawing/2014/main" id="{B7711624-DD4C-4825-9F02-D1A842A8F247}"/>
              </a:ext>
            </a:extLst>
          </p:cNvPr>
          <p:cNvSpPr>
            <a:spLocks noGrp="1"/>
          </p:cNvSpPr>
          <p:nvPr>
            <p:ph type="subTitle" idx="1"/>
          </p:nvPr>
        </p:nvSpPr>
        <p:spPr>
          <a:xfrm>
            <a:off x="7209183" y="4731123"/>
            <a:ext cx="4982817" cy="1655762"/>
          </a:xfrm>
        </p:spPr>
        <p:txBody>
          <a:bodyPr>
            <a:normAutofit fontScale="92500" lnSpcReduction="20000"/>
          </a:bodyPr>
          <a:lstStyle/>
          <a:p>
            <a:r>
              <a:rPr lang="ru-RU" sz="2800" dirty="0">
                <a:solidFill>
                  <a:schemeClr val="bg1"/>
                </a:solidFill>
                <a:latin typeface="Times New Roman" panose="02020603050405020304" pitchFamily="18" charset="0"/>
                <a:cs typeface="Times New Roman" panose="02020603050405020304" pitchFamily="18" charset="0"/>
              </a:rPr>
              <a:t>Бражникова Т.И.</a:t>
            </a:r>
          </a:p>
          <a:p>
            <a:r>
              <a:rPr lang="ru-RU" sz="2800" dirty="0">
                <a:solidFill>
                  <a:schemeClr val="bg1"/>
                </a:solidFill>
                <a:latin typeface="Times New Roman" panose="02020603050405020304" pitchFamily="18" charset="0"/>
                <a:cs typeface="Times New Roman" panose="02020603050405020304" pitchFamily="18" charset="0"/>
              </a:rPr>
              <a:t>Преподаватель </a:t>
            </a:r>
            <a:r>
              <a:rPr lang="ru-RU" sz="2800" dirty="0" err="1">
                <a:solidFill>
                  <a:schemeClr val="bg1"/>
                </a:solidFill>
                <a:latin typeface="Times New Roman" panose="02020603050405020304" pitchFamily="18" charset="0"/>
                <a:cs typeface="Times New Roman" panose="02020603050405020304" pitchFamily="18" charset="0"/>
              </a:rPr>
              <a:t>физико</a:t>
            </a:r>
            <a:r>
              <a:rPr lang="ru-RU" sz="2800" dirty="0">
                <a:solidFill>
                  <a:schemeClr val="bg1"/>
                </a:solidFill>
                <a:latin typeface="Times New Roman" panose="02020603050405020304" pitchFamily="18" charset="0"/>
                <a:cs typeface="Times New Roman" panose="02020603050405020304" pitchFamily="18" charset="0"/>
              </a:rPr>
              <a:t> – химических методов исследования и техники лабораторных работ.</a:t>
            </a:r>
          </a:p>
        </p:txBody>
      </p:sp>
    </p:spTree>
    <p:extLst>
      <p:ext uri="{BB962C8B-B14F-4D97-AF65-F5344CB8AC3E}">
        <p14:creationId xmlns:p14="http://schemas.microsoft.com/office/powerpoint/2010/main" val="3773350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27381" y="716280"/>
            <a:ext cx="11192179" cy="5953080"/>
          </a:xfrm>
        </p:spPr>
        <p:txBody>
          <a:bodyPr>
            <a:noAutofit/>
          </a:bodyPr>
          <a:lstStyle/>
          <a:p>
            <a:pPr algn="just">
              <a:spcAft>
                <a:spcPts val="0"/>
              </a:spcAft>
              <a:buFont typeface="Wingdings" panose="05000000000000000000" pitchFamily="2" charset="2"/>
              <a:buChar char="q"/>
            </a:pPr>
            <a:r>
              <a:rPr lang="ru-RU" b="1" u="sng" kern="50" dirty="0">
                <a:latin typeface="Times New Roman"/>
                <a:ea typeface="SimSun"/>
                <a:cs typeface="Mangal"/>
              </a:rPr>
              <a:t>Бактериологическая</a:t>
            </a:r>
            <a:r>
              <a:rPr lang="ru-RU" kern="50" dirty="0">
                <a:latin typeface="Times New Roman"/>
                <a:ea typeface="SimSun"/>
                <a:cs typeface="Mangal"/>
              </a:rPr>
              <a:t> лаборатория выполняет бактериологические, иммунологические и другие исследования.</a:t>
            </a:r>
            <a:endParaRPr lang="en-US" kern="50" dirty="0">
              <a:latin typeface="Times New Roman"/>
              <a:ea typeface="SimSun"/>
              <a:cs typeface="Mangal"/>
            </a:endParaRPr>
          </a:p>
          <a:p>
            <a:pPr marL="521208" indent="-457200" algn="just">
              <a:buFont typeface="Wingdings" panose="05000000000000000000" pitchFamily="2" charset="2"/>
              <a:buChar char="q"/>
            </a:pPr>
            <a:r>
              <a:rPr lang="ru-RU" b="1" u="sng" kern="50" dirty="0" err="1">
                <a:latin typeface="Times New Roman"/>
                <a:ea typeface="SimSun"/>
                <a:cs typeface="Mangal"/>
              </a:rPr>
              <a:t>Паразитологическая</a:t>
            </a:r>
            <a:r>
              <a:rPr lang="ru-RU" kern="50" dirty="0">
                <a:latin typeface="Times New Roman"/>
                <a:ea typeface="SimSun"/>
                <a:cs typeface="Mangal"/>
              </a:rPr>
              <a:t> лаборатория — подразделение СЭС - санитарно-эпидемиологической станции, основные функции которого заключаются в проведении диагностических исследований, а также санитарно-гельминтологических исследований окружающей среды. </a:t>
            </a:r>
            <a:endParaRPr lang="en-US" kern="50" dirty="0">
              <a:latin typeface="Times New Roman"/>
              <a:ea typeface="SimSun"/>
              <a:cs typeface="Mangal"/>
            </a:endParaRPr>
          </a:p>
          <a:p>
            <a:pPr marL="521208" indent="-457200" algn="just">
              <a:buFont typeface="Wingdings" panose="05000000000000000000" pitchFamily="2" charset="2"/>
              <a:buChar char="q"/>
            </a:pPr>
            <a:r>
              <a:rPr lang="ru-RU" b="1" u="sng" kern="50" dirty="0">
                <a:latin typeface="Times New Roman"/>
                <a:ea typeface="SimSun"/>
                <a:cs typeface="Mangal"/>
              </a:rPr>
              <a:t>Цитологическая</a:t>
            </a:r>
            <a:r>
              <a:rPr lang="ru-RU" b="1" kern="50" dirty="0">
                <a:latin typeface="Times New Roman"/>
                <a:ea typeface="SimSun"/>
                <a:cs typeface="Mangal"/>
              </a:rPr>
              <a:t> </a:t>
            </a:r>
            <a:r>
              <a:rPr lang="ru-RU" kern="50" dirty="0">
                <a:latin typeface="Times New Roman"/>
                <a:ea typeface="SimSun"/>
                <a:cs typeface="Mangal"/>
              </a:rPr>
              <a:t>лаборатория проводит цитологические исследования материала, полученного при биопсии. </a:t>
            </a:r>
            <a:endParaRPr lang="en-US" kern="50" dirty="0">
              <a:latin typeface="Times New Roman"/>
              <a:ea typeface="SimSun"/>
              <a:cs typeface="Mangal"/>
            </a:endParaRPr>
          </a:p>
          <a:p>
            <a:pPr marL="521208" indent="-457200" algn="just">
              <a:buFont typeface="Wingdings" panose="05000000000000000000" pitchFamily="2" charset="2"/>
              <a:buChar char="q"/>
            </a:pPr>
            <a:r>
              <a:rPr lang="ru-RU" b="1" u="sng" kern="50" dirty="0">
                <a:latin typeface="Times New Roman"/>
                <a:ea typeface="SimSun"/>
                <a:cs typeface="Mangal"/>
              </a:rPr>
              <a:t>Судебно-медицинская</a:t>
            </a:r>
            <a:r>
              <a:rPr lang="ru-RU" u="sng" kern="50" dirty="0">
                <a:latin typeface="Times New Roman"/>
                <a:ea typeface="SimSun"/>
                <a:cs typeface="Mangal"/>
              </a:rPr>
              <a:t> </a:t>
            </a:r>
            <a:r>
              <a:rPr lang="ru-RU" kern="50" dirty="0">
                <a:latin typeface="Times New Roman"/>
                <a:ea typeface="SimSun"/>
                <a:cs typeface="Mangal"/>
              </a:rPr>
              <a:t>лаборатория предназначается в основном для получения объективных данных при исследовании трупов, биологических вещественных доказательств и при освидетельствовании живых лиц, для установления при</a:t>
            </a:r>
            <a:r>
              <a:rPr lang="en-US" kern="50" dirty="0">
                <a:latin typeface="Times New Roman"/>
                <a:ea typeface="SimSun"/>
                <a:cs typeface="Mangal"/>
              </a:rPr>
              <a:t> </a:t>
            </a:r>
            <a:r>
              <a:rPr lang="ru-RU" kern="50" dirty="0">
                <a:latin typeface="Times New Roman"/>
                <a:ea typeface="SimSun"/>
                <a:cs typeface="Mangal"/>
              </a:rPr>
              <a:t>жизненности и давности повреждений, времени наступления смерти и т.д.</a:t>
            </a:r>
            <a:endParaRPr lang="ru-RU" dirty="0"/>
          </a:p>
        </p:txBody>
      </p:sp>
    </p:spTree>
    <p:extLst>
      <p:ext uri="{BB962C8B-B14F-4D97-AF65-F5344CB8AC3E}">
        <p14:creationId xmlns:p14="http://schemas.microsoft.com/office/powerpoint/2010/main" val="14341006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27381" y="670560"/>
            <a:ext cx="10293019" cy="5998800"/>
          </a:xfrm>
        </p:spPr>
        <p:txBody>
          <a:bodyPr>
            <a:noAutofit/>
          </a:bodyPr>
          <a:lstStyle/>
          <a:p>
            <a:pPr>
              <a:spcAft>
                <a:spcPts val="0"/>
              </a:spcAft>
            </a:pPr>
            <a:r>
              <a:rPr lang="ru-RU" b="1" u="sng" kern="50" dirty="0">
                <a:latin typeface="Times New Roman"/>
                <a:ea typeface="SimSun"/>
                <a:cs typeface="Mangal"/>
              </a:rPr>
              <a:t>Санитарно-гигиеническая лаборатория</a:t>
            </a:r>
            <a:r>
              <a:rPr lang="ru-RU" kern="50" dirty="0">
                <a:latin typeface="Times New Roman"/>
                <a:ea typeface="SimSun"/>
                <a:cs typeface="Mangal"/>
              </a:rPr>
              <a:t> — подразделение СЭС, проводящее инструментальные и аппаратные исследования, необходимые для осуществления предупредительного и текущего санитарного надзора.</a:t>
            </a:r>
          </a:p>
          <a:p>
            <a:pPr>
              <a:spcAft>
                <a:spcPts val="0"/>
              </a:spcAft>
            </a:pPr>
            <a:endParaRPr lang="ru-R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5979" y="2543116"/>
            <a:ext cx="7200800" cy="376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47515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2920" y="716280"/>
            <a:ext cx="10469880" cy="6555641"/>
          </a:xfrm>
          <a:prstGeom prst="rect">
            <a:avLst/>
          </a:prstGeom>
        </p:spPr>
        <p:txBody>
          <a:bodyPr wrap="square">
            <a:spAutoFit/>
          </a:bodyPr>
          <a:lstStyle/>
          <a:p>
            <a:pPr algn="just"/>
            <a:r>
              <a:rPr lang="ru-RU" sz="2800" b="1" dirty="0">
                <a:latin typeface="Times New Roman" panose="02020603050405020304" pitchFamily="18" charset="0"/>
                <a:cs typeface="Times New Roman" panose="02020603050405020304" pitchFamily="18" charset="0"/>
              </a:rPr>
              <a:t>Биохимическая лаборатория проводит биохимические, </a:t>
            </a:r>
            <a:r>
              <a:rPr lang="ru-RU" sz="2800" b="1" dirty="0" err="1">
                <a:latin typeface="Times New Roman" panose="02020603050405020304" pitchFamily="18" charset="0"/>
                <a:cs typeface="Times New Roman" panose="02020603050405020304" pitchFamily="18" charset="0"/>
              </a:rPr>
              <a:t>коагулологические</a:t>
            </a:r>
            <a:r>
              <a:rPr lang="ru-RU" sz="2800" b="1" dirty="0">
                <a:latin typeface="Times New Roman" panose="02020603050405020304" pitchFamily="18" charset="0"/>
                <a:cs typeface="Times New Roman" panose="02020603050405020304" pitchFamily="18" charset="0"/>
              </a:rPr>
              <a:t>, серологические, иммунологические исследования</a:t>
            </a:r>
            <a:r>
              <a:rPr lang="ru-RU" sz="2800" dirty="0">
                <a:latin typeface="Times New Roman" panose="02020603050405020304" pitchFamily="18" charset="0"/>
                <a:cs typeface="Times New Roman" panose="02020603050405020304" pitchFamily="18" charset="0"/>
              </a:rPr>
              <a:t>.</a:t>
            </a:r>
          </a:p>
          <a:p>
            <a:pPr algn="just"/>
            <a:endParaRPr lang="ru-RU" sz="2800" dirty="0">
              <a:latin typeface="Times New Roman" panose="02020603050405020304" pitchFamily="18" charset="0"/>
              <a:cs typeface="Times New Roman" panose="02020603050405020304" pitchFamily="18" charset="0"/>
            </a:endParaRPr>
          </a:p>
          <a:p>
            <a:pPr marL="457200" indent="-45720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Показатели белкового обмена (альбумин, общий белок, электрофорез белков, </a:t>
            </a:r>
            <a:r>
              <a:rPr lang="ru-RU" sz="2800" dirty="0" err="1">
                <a:latin typeface="Times New Roman" panose="02020603050405020304" pitchFamily="18" charset="0"/>
                <a:cs typeface="Times New Roman" panose="02020603050405020304" pitchFamily="18" charset="0"/>
              </a:rPr>
              <a:t>креатинин</a:t>
            </a:r>
            <a:r>
              <a:rPr lang="ru-RU" sz="2800" dirty="0">
                <a:latin typeface="Times New Roman" panose="02020603050405020304" pitchFamily="18" charset="0"/>
                <a:cs typeface="Times New Roman" panose="02020603050405020304" pitchFamily="18" charset="0"/>
              </a:rPr>
              <a:t>, мочевина, мочевая кислота, тимоловая проба);</a:t>
            </a:r>
          </a:p>
          <a:p>
            <a:pPr marL="457200" indent="-457200" algn="just">
              <a:buFont typeface="Arial" panose="020B0604020202020204" pitchFamily="34" charset="0"/>
              <a:buChar char="•"/>
            </a:pPr>
            <a:endParaRPr lang="ru-RU" sz="2800" dirty="0">
              <a:latin typeface="Times New Roman" panose="02020603050405020304" pitchFamily="18" charset="0"/>
              <a:cs typeface="Times New Roman" panose="02020603050405020304" pitchFamily="18" charset="0"/>
            </a:endParaRPr>
          </a:p>
          <a:p>
            <a:pPr marL="457200" indent="-45720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показатели липидного обмена (общий холестерин, холестерин ЛПВП, холестерин ЛПНП, триглицериды, индекс </a:t>
            </a:r>
            <a:r>
              <a:rPr lang="ru-RU" sz="2800" dirty="0" err="1">
                <a:latin typeface="Times New Roman" panose="02020603050405020304" pitchFamily="18" charset="0"/>
                <a:cs typeface="Times New Roman" panose="02020603050405020304" pitchFamily="18" charset="0"/>
              </a:rPr>
              <a:t>атерогенности</a:t>
            </a:r>
            <a:r>
              <a:rPr lang="ru-RU" sz="2800" dirty="0">
                <a:latin typeface="Times New Roman" panose="02020603050405020304" pitchFamily="18" charset="0"/>
                <a:cs typeface="Times New Roman" panose="02020603050405020304" pitchFamily="18" charset="0"/>
              </a:rPr>
              <a:t>);</a:t>
            </a:r>
          </a:p>
          <a:p>
            <a:pPr marL="457200" indent="-457200" algn="just">
              <a:buFont typeface="Arial" panose="020B0604020202020204" pitchFamily="34" charset="0"/>
              <a:buChar char="•"/>
            </a:pPr>
            <a:endParaRPr lang="ru-RU" sz="2800" dirty="0">
              <a:latin typeface="Times New Roman" panose="02020603050405020304" pitchFamily="18" charset="0"/>
              <a:cs typeface="Times New Roman" panose="02020603050405020304" pitchFamily="18" charset="0"/>
            </a:endParaRPr>
          </a:p>
          <a:p>
            <a:pPr marL="457200" indent="-45720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показатели углеводного обмена (глюкоза, </a:t>
            </a:r>
            <a:r>
              <a:rPr lang="ru-RU" sz="2800" dirty="0" err="1">
                <a:latin typeface="Times New Roman" panose="02020603050405020304" pitchFamily="18" charset="0"/>
                <a:cs typeface="Times New Roman" panose="02020603050405020304" pitchFamily="18" charset="0"/>
              </a:rPr>
              <a:t>гликированный</a:t>
            </a:r>
            <a:r>
              <a:rPr lang="ru-RU" sz="2800" dirty="0">
                <a:latin typeface="Times New Roman" panose="02020603050405020304" pitchFamily="18" charset="0"/>
                <a:cs typeface="Times New Roman" panose="02020603050405020304" pitchFamily="18" charset="0"/>
              </a:rPr>
              <a:t> гемоглобин);</a:t>
            </a:r>
          </a:p>
          <a:p>
            <a:pPr algn="just"/>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1648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br>
              <a:rPr lang="ru-RU" sz="3600" b="1" dirty="0"/>
            </a:br>
            <a:br>
              <a:rPr lang="ru-RU" sz="3600" b="1" dirty="0"/>
            </a:br>
            <a:r>
              <a:rPr lang="ru-RU" sz="3100" b="1" dirty="0">
                <a:solidFill>
                  <a:schemeClr val="tx1"/>
                </a:solidFill>
                <a:latin typeface="Times New Roman" panose="02020603050405020304" pitchFamily="18" charset="0"/>
                <a:cs typeface="Times New Roman" panose="02020603050405020304" pitchFamily="18" charset="0"/>
              </a:rPr>
              <a:t>В штат лаборатории могут быть внесены следующие должности:</a:t>
            </a:r>
            <a:br>
              <a:rPr lang="ru-RU" sz="3100" dirty="0">
                <a:latin typeface="Times New Roman" panose="02020603050405020304" pitchFamily="18" charset="0"/>
                <a:cs typeface="Times New Roman" panose="02020603050405020304" pitchFamily="18" charset="0"/>
              </a:rPr>
            </a:br>
            <a:br>
              <a:rPr lang="ru-RU" sz="3100" dirty="0">
                <a:latin typeface="Times New Roman" panose="02020603050405020304" pitchFamily="18" charset="0"/>
                <a:cs typeface="Times New Roman" panose="02020603050405020304" pitchFamily="18" charset="0"/>
              </a:rPr>
            </a:br>
            <a:endParaRPr lang="ru-RU" sz="3100"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p:txBody>
          <a:bodyPr>
            <a:normAutofit/>
          </a:bodyPr>
          <a:lstStyle/>
          <a:p>
            <a:pPr marL="596646" lvl="0" indent="-514350">
              <a:buNone/>
            </a:pPr>
            <a:endParaRPr lang="ru-RU" dirty="0"/>
          </a:p>
          <a:p>
            <a:pPr lvl="0" algn="just"/>
            <a:r>
              <a:rPr lang="ru-RU" dirty="0">
                <a:latin typeface="Times New Roman" panose="02020603050405020304" pitchFamily="18" charset="0"/>
                <a:cs typeface="Times New Roman" panose="02020603050405020304" pitchFamily="18" charset="0"/>
              </a:rPr>
              <a:t>Заведующий лабораторий,</a:t>
            </a:r>
          </a:p>
          <a:p>
            <a:pPr lvl="0" algn="just"/>
            <a:r>
              <a:rPr lang="ru-RU" dirty="0">
                <a:latin typeface="Times New Roman" panose="02020603050405020304" pitchFamily="18" charset="0"/>
                <a:cs typeface="Times New Roman" panose="02020603050405020304" pitchFamily="18" charset="0"/>
              </a:rPr>
              <a:t>Врач КЛД (врач-лаборант),</a:t>
            </a:r>
          </a:p>
          <a:p>
            <a:pPr lvl="0" algn="just"/>
            <a:r>
              <a:rPr lang="ru-RU" dirty="0">
                <a:latin typeface="Times New Roman" panose="02020603050405020304" pitchFamily="18" charset="0"/>
                <a:cs typeface="Times New Roman" panose="02020603050405020304" pitchFamily="18" charset="0"/>
              </a:rPr>
              <a:t>Биолог,</a:t>
            </a:r>
          </a:p>
          <a:p>
            <a:pPr lvl="0" algn="just"/>
            <a:r>
              <a:rPr lang="ru-RU" dirty="0">
                <a:latin typeface="Times New Roman" panose="02020603050405020304" pitchFamily="18" charset="0"/>
                <a:cs typeface="Times New Roman" panose="02020603050405020304" pitchFamily="18" charset="0"/>
              </a:rPr>
              <a:t>Медицинский техник,</a:t>
            </a:r>
          </a:p>
          <a:p>
            <a:pPr lvl="0" algn="just"/>
            <a:r>
              <a:rPr lang="ru-RU" dirty="0">
                <a:latin typeface="Times New Roman" panose="02020603050405020304" pitchFamily="18" charset="0"/>
                <a:cs typeface="Times New Roman" panose="02020603050405020304" pitchFamily="18" charset="0"/>
              </a:rPr>
              <a:t>Медицинский лабораторный техник (лаборант).</a:t>
            </a:r>
          </a:p>
          <a:p>
            <a:pPr marL="82296" lvl="0" indent="0" algn="just">
              <a:buNone/>
            </a:pPr>
            <a:endParaRPr lang="ru-RU" dirty="0">
              <a:latin typeface="Times New Roman" panose="02020603050405020304" pitchFamily="18" charset="0"/>
              <a:cs typeface="Times New Roman" panose="02020603050405020304" pitchFamily="18" charset="0"/>
            </a:endParaRPr>
          </a:p>
          <a:p>
            <a:pPr marL="82550" indent="0" algn="just">
              <a:buNone/>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1319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14144" y="274320"/>
            <a:ext cx="9997440" cy="654350"/>
          </a:xfrm>
        </p:spPr>
        <p:txBody>
          <a:bodyPr>
            <a:normAutofit fontScale="90000"/>
          </a:bodyPr>
          <a:lstStyle/>
          <a:p>
            <a:pPr algn="ctr"/>
            <a:r>
              <a:rPr lang="ru-RU" sz="3600" b="1" dirty="0">
                <a:solidFill>
                  <a:schemeClr val="tx1"/>
                </a:solidFill>
                <a:latin typeface="Times New Roman" panose="02020603050405020304" pitchFamily="18" charset="0"/>
                <a:cs typeface="Times New Roman" panose="02020603050405020304" pitchFamily="18" charset="0"/>
              </a:rPr>
              <a:t>Основная задачи КДЛ:</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sz="half" idx="1"/>
          </p:nvPr>
        </p:nvSpPr>
        <p:spPr>
          <a:xfrm>
            <a:off x="0" y="785794"/>
            <a:ext cx="6202680" cy="5572164"/>
          </a:xfrm>
        </p:spPr>
        <p:txBody>
          <a:bodyPr>
            <a:noAutofit/>
          </a:bodyPr>
          <a:lstStyle/>
          <a:p>
            <a:pPr lvl="0"/>
            <a:r>
              <a:rPr lang="ru-RU" dirty="0">
                <a:latin typeface="Times New Roman" panose="02020603050405020304" pitchFamily="18" charset="0"/>
                <a:cs typeface="Times New Roman" panose="02020603050405020304" pitchFamily="18" charset="0"/>
              </a:rPr>
              <a:t>Выполнение и выдача лабораторных исследований,</a:t>
            </a:r>
          </a:p>
          <a:p>
            <a:pPr lvl="0"/>
            <a:r>
              <a:rPr lang="ru-RU" dirty="0">
                <a:latin typeface="Times New Roman" panose="02020603050405020304" pitchFamily="18" charset="0"/>
                <a:cs typeface="Times New Roman" panose="02020603050405020304" pitchFamily="18" charset="0"/>
              </a:rPr>
              <a:t>Оказание консультативной помощи врачам лечебных отделений в выборе </a:t>
            </a:r>
            <a:r>
              <a:rPr lang="ru-RU" dirty="0" err="1">
                <a:latin typeface="Times New Roman" panose="02020603050405020304" pitchFamily="18" charset="0"/>
                <a:cs typeface="Times New Roman" panose="02020603050405020304" pitchFamily="18" charset="0"/>
              </a:rPr>
              <a:t>диагностически</a:t>
            </a:r>
            <a:r>
              <a:rPr lang="ru-RU" dirty="0">
                <a:latin typeface="Times New Roman" panose="02020603050405020304" pitchFamily="18" charset="0"/>
                <a:cs typeface="Times New Roman" panose="02020603050405020304" pitchFamily="18" charset="0"/>
              </a:rPr>
              <a:t> информативных лабораторных тестов и трактовке данных лабораторного обследования больных. </a:t>
            </a:r>
          </a:p>
        </p:txBody>
      </p:sp>
      <p:sp>
        <p:nvSpPr>
          <p:cNvPr id="6" name="Содержимое 5"/>
          <p:cNvSpPr>
            <a:spLocks noGrp="1"/>
          </p:cNvSpPr>
          <p:nvPr>
            <p:ph sz="half" idx="2"/>
          </p:nvPr>
        </p:nvSpPr>
        <p:spPr>
          <a:xfrm>
            <a:off x="6181344" y="633394"/>
            <a:ext cx="4876800" cy="5401646"/>
          </a:xfrm>
        </p:spPr>
        <p:txBody>
          <a:bodyPr>
            <a:normAutofit/>
          </a:bodyPr>
          <a:lstStyle/>
          <a:p>
            <a:r>
              <a:rPr lang="ru-RU" dirty="0">
                <a:latin typeface="Times New Roman" panose="02020603050405020304" pitchFamily="18" charset="0"/>
                <a:cs typeface="Times New Roman" panose="02020603050405020304" pitchFamily="18" charset="0"/>
              </a:rPr>
              <a:t>Обеспечение необходимой диагностической информации клинических  отделений для оптимизации лечебно-профилактической работы ЛПУ.</a:t>
            </a:r>
          </a:p>
          <a:p>
            <a:pPr>
              <a:buNone/>
            </a:pPr>
            <a:endParaRPr lang="ru-RU" dirty="0">
              <a:latin typeface="Times New Roman" panose="02020603050405020304" pitchFamily="18" charset="0"/>
              <a:cs typeface="Times New Roman" panose="02020603050405020304" pitchFamily="18" charset="0"/>
            </a:endParaRPr>
          </a:p>
        </p:txBody>
      </p:sp>
      <p:pic>
        <p:nvPicPr>
          <p:cNvPr id="7" name="Содержимое 4" descr="1397909677_kakie-voprosy-nuzhno-zadavat-pacientu-na-prieme-u-vracha.jpg"/>
          <p:cNvPicPr>
            <a:picLocks noChangeAspect="1"/>
          </p:cNvPicPr>
          <p:nvPr/>
        </p:nvPicPr>
        <p:blipFill>
          <a:blip r:embed="rId2" cstate="print"/>
          <a:stretch>
            <a:fillRect/>
          </a:stretch>
        </p:blipFill>
        <p:spPr>
          <a:xfrm>
            <a:off x="6858005" y="4815192"/>
            <a:ext cx="4876800" cy="2042809"/>
          </a:xfrm>
          <a:prstGeom prst="rect">
            <a:avLst/>
          </a:prstGeom>
        </p:spPr>
      </p:pic>
    </p:spTree>
    <p:extLst>
      <p:ext uri="{BB962C8B-B14F-4D97-AF65-F5344CB8AC3E}">
        <p14:creationId xmlns:p14="http://schemas.microsoft.com/office/powerpoint/2010/main" val="24585962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31371" y="188640"/>
            <a:ext cx="10972800" cy="4215720"/>
          </a:xfrm>
        </p:spPr>
        <p:txBody>
          <a:bodyPr>
            <a:normAutofit/>
          </a:bodyPr>
          <a:lstStyle/>
          <a:p>
            <a:pPr marL="64008" indent="0">
              <a:spcAft>
                <a:spcPts val="0"/>
              </a:spcAft>
              <a:buNone/>
            </a:pPr>
            <a:endParaRPr lang="ru-RU" sz="3200" kern="50" dirty="0">
              <a:latin typeface="Times New Roman"/>
              <a:ea typeface="SimSun"/>
              <a:cs typeface="Mangal"/>
            </a:endParaRPr>
          </a:p>
          <a:p>
            <a:pPr marL="0" indent="0" algn="just">
              <a:spcAft>
                <a:spcPts val="0"/>
              </a:spcAft>
              <a:buNone/>
            </a:pPr>
            <a:r>
              <a:rPr lang="ru-RU" b="1" kern="50" dirty="0">
                <a:latin typeface="Times New Roman"/>
                <a:ea typeface="SimSun"/>
                <a:cs typeface="Mangal"/>
              </a:rPr>
              <a:t>Роль КДЛ – клинико-диагностических лабораторий в медицине. </a:t>
            </a:r>
          </a:p>
          <a:p>
            <a:pPr marL="0" indent="0" algn="just">
              <a:spcAft>
                <a:spcPts val="0"/>
              </a:spcAft>
              <a:buNone/>
            </a:pPr>
            <a:r>
              <a:rPr lang="ru-RU" sz="3000" kern="50" dirty="0">
                <a:latin typeface="Times New Roman"/>
                <a:ea typeface="SimSun"/>
                <a:cs typeface="Mangal"/>
              </a:rPr>
              <a:t>Клиническая лабораторная диагностика представляет собой медицинскую диагностическую специальность, состоящую из совокупности исследований </a:t>
            </a:r>
            <a:r>
              <a:rPr lang="ru-RU" sz="3000" kern="50" dirty="0" err="1">
                <a:latin typeface="Times New Roman"/>
                <a:ea typeface="SimSun"/>
                <a:cs typeface="Mangal"/>
              </a:rPr>
              <a:t>in</a:t>
            </a:r>
            <a:r>
              <a:rPr lang="ru-RU" sz="3000" kern="50" dirty="0">
                <a:latin typeface="Times New Roman"/>
                <a:ea typeface="SimSun"/>
                <a:cs typeface="Mangal"/>
              </a:rPr>
              <a:t> </a:t>
            </a:r>
            <a:r>
              <a:rPr lang="ru-RU" sz="3000" kern="50" dirty="0" err="1">
                <a:latin typeface="Times New Roman"/>
                <a:ea typeface="SimSun"/>
                <a:cs typeface="Mangal"/>
              </a:rPr>
              <a:t>vitro</a:t>
            </a:r>
            <a:r>
              <a:rPr lang="ru-RU" sz="3000" kern="50" dirty="0">
                <a:latin typeface="Times New Roman"/>
                <a:ea typeface="SimSun"/>
                <a:cs typeface="Mangal"/>
              </a:rPr>
              <a:t> биоматериала человеческого организма, около 80% объема объективной информации, необходимой для принятия правильного клинического решения и контроля эффективности  проводимого лечения </a:t>
            </a:r>
          </a:p>
          <a:p>
            <a:pPr marL="0" indent="0" algn="just">
              <a:spcAft>
                <a:spcPts val="0"/>
              </a:spcAft>
              <a:buNone/>
            </a:pPr>
            <a:r>
              <a:rPr lang="ru-RU" sz="3000" kern="50" dirty="0">
                <a:latin typeface="Times New Roman"/>
                <a:ea typeface="SimSun"/>
                <a:cs typeface="Mangal"/>
              </a:rPr>
              <a:t> </a:t>
            </a:r>
            <a:endParaRPr lang="ru-RU" sz="3000" kern="50" dirty="0">
              <a:effectLst/>
              <a:latin typeface="Times New Roman"/>
              <a:ea typeface="SimSun"/>
              <a:cs typeface="Mangal"/>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4122956"/>
            <a:ext cx="4463819" cy="221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9760" y="4446992"/>
            <a:ext cx="5564749" cy="156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888531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31371" y="260648"/>
            <a:ext cx="10972800" cy="5616624"/>
          </a:xfrm>
        </p:spPr>
        <p:txBody>
          <a:bodyPr>
            <a:normAutofit/>
          </a:bodyPr>
          <a:lstStyle/>
          <a:p>
            <a:pPr algn="ctr">
              <a:spcBef>
                <a:spcPct val="0"/>
              </a:spcBef>
              <a:buClrTx/>
              <a:buSzTx/>
              <a:buFontTx/>
              <a:buNone/>
            </a:pPr>
            <a:r>
              <a:rPr lang="ru-RU" altLang="ru-RU" b="1" dirty="0">
                <a:latin typeface="Times New Roman" pitchFamily="18" charset="0"/>
                <a:cs typeface="Times New Roman" pitchFamily="18" charset="0"/>
              </a:rPr>
              <a:t>  Устройство и оснащение лабораторий</a:t>
            </a:r>
          </a:p>
          <a:p>
            <a:pPr marL="0" indent="0">
              <a:spcAft>
                <a:spcPts val="0"/>
              </a:spcAft>
              <a:buNone/>
            </a:pPr>
            <a:r>
              <a:rPr lang="ru-RU" kern="50" dirty="0">
                <a:latin typeface="Times New Roman"/>
                <a:ea typeface="SimSun"/>
                <a:cs typeface="Mangal"/>
              </a:rPr>
              <a:t>1. КДЛ – клинико-диагностическая лаборатория может находиться либо в составе ЛПУ – лечебно-профилактического учреждения, либо быть самостоятельной структурной единицей.</a:t>
            </a:r>
          </a:p>
          <a:p>
            <a:pPr marL="0" indent="0">
              <a:spcAft>
                <a:spcPts val="0"/>
              </a:spcAft>
              <a:buNone/>
            </a:pPr>
            <a:r>
              <a:rPr lang="ru-RU" kern="50" dirty="0">
                <a:latin typeface="Times New Roman"/>
                <a:ea typeface="SimSun"/>
                <a:cs typeface="Mangal"/>
              </a:rPr>
              <a:t> 2. Расположение помещений лаборатории должно обеспечить поточность поступающего на исследование материала. </a:t>
            </a:r>
          </a:p>
          <a:p>
            <a:pPr marL="0" indent="0">
              <a:spcAft>
                <a:spcPts val="0"/>
              </a:spcAft>
              <a:buNone/>
            </a:pPr>
            <a:r>
              <a:rPr lang="ru-RU" kern="50" dirty="0">
                <a:latin typeface="Times New Roman"/>
                <a:ea typeface="SimSun"/>
                <a:cs typeface="Mangal"/>
              </a:rPr>
              <a:t> Работу в лаборатории необходимо организовать так, чтобы движение всего поступающего в лабораторию материала и чистой посуды было раздельным, а стерилизация и дезинфекция проводилась в разных помещениях.</a:t>
            </a:r>
          </a:p>
          <a:p>
            <a:pPr marL="0" indent="0">
              <a:spcAft>
                <a:spcPts val="0"/>
              </a:spcAft>
              <a:buNone/>
            </a:pPr>
            <a:r>
              <a:rPr lang="ru-RU" kern="50" dirty="0">
                <a:latin typeface="Times New Roman"/>
                <a:ea typeface="SimSun"/>
                <a:cs typeface="Mangal"/>
              </a:rPr>
              <a:t> </a:t>
            </a:r>
          </a:p>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7851" y="4429865"/>
            <a:ext cx="7226300" cy="1772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412928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55320" y="472440"/>
            <a:ext cx="10561320" cy="5775960"/>
          </a:xfrm>
        </p:spPr>
        <p:txBody>
          <a:bodyPr>
            <a:normAutofit fontScale="25000" lnSpcReduction="20000"/>
          </a:bodyPr>
          <a:lstStyle/>
          <a:p>
            <a:pPr marL="0" indent="0" algn="ctr">
              <a:buNone/>
            </a:pPr>
            <a:r>
              <a:rPr lang="ru-RU" sz="11200" kern="50" dirty="0">
                <a:latin typeface="Times New Roman"/>
                <a:ea typeface="SimSun"/>
                <a:cs typeface="Mangal"/>
              </a:rPr>
              <a:t> </a:t>
            </a:r>
            <a:r>
              <a:rPr lang="ru-RU" sz="11200" b="1" kern="50" dirty="0">
                <a:latin typeface="Times New Roman"/>
                <a:ea typeface="SimSun"/>
                <a:cs typeface="Mangal"/>
              </a:rPr>
              <a:t>Лаборатория должна иметь:</a:t>
            </a:r>
          </a:p>
          <a:p>
            <a:pPr marL="0" indent="0" algn="just">
              <a:spcAft>
                <a:spcPts val="0"/>
              </a:spcAft>
              <a:buNone/>
            </a:pPr>
            <a:r>
              <a:rPr lang="ru-RU" sz="11200" kern="50" dirty="0">
                <a:latin typeface="Times New Roman"/>
                <a:ea typeface="SimSun"/>
                <a:cs typeface="Mangal"/>
              </a:rPr>
              <a:t> 1.«</a:t>
            </a:r>
            <a:r>
              <a:rPr lang="ru-RU" sz="11200" b="1" kern="50" dirty="0">
                <a:latin typeface="Times New Roman"/>
                <a:ea typeface="SimSun"/>
                <a:cs typeface="Mangal"/>
              </a:rPr>
              <a:t>Чистые" помещения для персонала</a:t>
            </a:r>
            <a:r>
              <a:rPr lang="ru-RU" sz="11200" kern="50" dirty="0">
                <a:latin typeface="Times New Roman"/>
                <a:ea typeface="SimSun"/>
                <a:cs typeface="Mangal"/>
              </a:rPr>
              <a:t>: кабинет заведующего, ординаторская, места для хранения личной одежды, запасов чистой лабораторной посуды, реактивов, комнаты для приема пищи, отдыха и др.;</a:t>
            </a:r>
          </a:p>
          <a:p>
            <a:pPr marL="64008" indent="0" algn="just">
              <a:buNone/>
            </a:pPr>
            <a:r>
              <a:rPr lang="ru-RU" sz="11200" kern="50" dirty="0">
                <a:latin typeface="Times New Roman"/>
                <a:ea typeface="SimSun"/>
                <a:cs typeface="Mangal"/>
              </a:rPr>
              <a:t> </a:t>
            </a:r>
          </a:p>
          <a:p>
            <a:pPr marL="0" indent="0" algn="just">
              <a:spcAft>
                <a:spcPts val="0"/>
              </a:spcAft>
              <a:buNone/>
            </a:pPr>
            <a:r>
              <a:rPr lang="ru-RU" sz="11200" kern="50" dirty="0">
                <a:latin typeface="Times New Roman"/>
                <a:ea typeface="SimSun"/>
                <a:cs typeface="Mangal"/>
              </a:rPr>
              <a:t>2. </a:t>
            </a:r>
            <a:r>
              <a:rPr lang="ru-RU" sz="11200" b="1" kern="50" dirty="0">
                <a:latin typeface="Times New Roman"/>
                <a:ea typeface="SimSun"/>
                <a:cs typeface="Mangal"/>
              </a:rPr>
              <a:t>Помещения для работы с биологическим материалом: </a:t>
            </a:r>
            <a:r>
              <a:rPr lang="ru-RU" sz="11200" kern="50" dirty="0">
                <a:latin typeface="Times New Roman"/>
                <a:ea typeface="SimSun"/>
                <a:cs typeface="Mangal"/>
              </a:rPr>
              <a:t>приема, регистрации, разбора, рабочие помещения для исследования материала, для его обеззараживания (автоклавную, экспозиционную), моечную, туалет.</a:t>
            </a:r>
          </a:p>
          <a:p>
            <a:pPr marL="64008" indent="0" algn="just">
              <a:buNone/>
            </a:pPr>
            <a:r>
              <a:rPr lang="ru-RU" sz="11200" kern="50" dirty="0">
                <a:latin typeface="Times New Roman"/>
                <a:ea typeface="SimSun"/>
                <a:cs typeface="Mangal"/>
              </a:rPr>
              <a:t> </a:t>
            </a:r>
          </a:p>
          <a:p>
            <a:pPr marL="0" indent="0" algn="just">
              <a:buNone/>
            </a:pPr>
            <a:r>
              <a:rPr lang="ru-RU" sz="11200" kern="50" dirty="0">
                <a:latin typeface="Times New Roman"/>
                <a:ea typeface="SimSun"/>
                <a:cs typeface="Mangal"/>
              </a:rPr>
              <a:t> </a:t>
            </a:r>
            <a:r>
              <a:rPr lang="ru-RU" sz="11200" b="1" kern="50" dirty="0">
                <a:latin typeface="Times New Roman"/>
                <a:ea typeface="SimSun"/>
                <a:cs typeface="Mangal"/>
              </a:rPr>
              <a:t>3</a:t>
            </a:r>
            <a:r>
              <a:rPr lang="ru-RU" sz="11200" kern="50" dirty="0">
                <a:latin typeface="Times New Roman"/>
                <a:ea typeface="SimSun"/>
                <a:cs typeface="Mangal"/>
              </a:rPr>
              <a:t>. Лаборатория может функционировать только при исправных </a:t>
            </a:r>
            <a:r>
              <a:rPr lang="ru-RU" sz="11200" kern="50" dirty="0" err="1">
                <a:latin typeface="Times New Roman"/>
                <a:ea typeface="SimSun"/>
                <a:cs typeface="Mangal"/>
              </a:rPr>
              <a:t>водоканализационных</a:t>
            </a:r>
            <a:r>
              <a:rPr lang="ru-RU" sz="11200" kern="50" dirty="0">
                <a:latin typeface="Times New Roman"/>
                <a:ea typeface="SimSun"/>
                <a:cs typeface="Mangal"/>
              </a:rPr>
              <a:t> системах. При аварийных ситуациях, временном отключении от водоснабжения работа лаборатории приостанавливается, о чем ставятся в известность руководители данного учреждения и территориальных Центров санэпиднадзора.</a:t>
            </a:r>
          </a:p>
          <a:p>
            <a:pPr marL="64008" indent="0" algn="just">
              <a:buNone/>
            </a:pPr>
            <a:r>
              <a:rPr lang="ru-RU" sz="7000" kern="50" dirty="0">
                <a:latin typeface="Times New Roman"/>
                <a:ea typeface="SimSun"/>
                <a:cs typeface="Mangal"/>
              </a:rPr>
              <a:t> </a:t>
            </a:r>
          </a:p>
          <a:p>
            <a:pPr marL="0" indent="0" algn="just">
              <a:buNone/>
            </a:pPr>
            <a:endParaRPr lang="ru-RU" sz="4000" dirty="0"/>
          </a:p>
        </p:txBody>
      </p:sp>
    </p:spTree>
    <p:extLst>
      <p:ext uri="{BB962C8B-B14F-4D97-AF65-F5344CB8AC3E}">
        <p14:creationId xmlns:p14="http://schemas.microsoft.com/office/powerpoint/2010/main" val="411076876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31371" y="260648"/>
            <a:ext cx="10972800" cy="5616624"/>
          </a:xfrm>
        </p:spPr>
        <p:txBody>
          <a:bodyPr>
            <a:normAutofit/>
          </a:bodyPr>
          <a:lstStyle/>
          <a:p>
            <a:pPr marL="64008" indent="0" algn="just">
              <a:spcAft>
                <a:spcPts val="0"/>
              </a:spcAft>
              <a:buNone/>
            </a:pPr>
            <a:r>
              <a:rPr lang="ru-RU" sz="3200" kern="50" dirty="0">
                <a:latin typeface="Times New Roman"/>
                <a:ea typeface="SimSun"/>
                <a:cs typeface="Mangal"/>
              </a:rPr>
              <a:t> </a:t>
            </a:r>
            <a:r>
              <a:rPr lang="ru-RU" kern="50" dirty="0">
                <a:latin typeface="Times New Roman"/>
                <a:ea typeface="SimSun"/>
                <a:cs typeface="Mangal"/>
              </a:rPr>
              <a:t>4. Лаборатория должна быть обеспечена достаточным </a:t>
            </a:r>
          </a:p>
          <a:p>
            <a:pPr marL="64008" indent="0" algn="just">
              <a:spcAft>
                <a:spcPts val="0"/>
              </a:spcAft>
              <a:buNone/>
            </a:pPr>
            <a:r>
              <a:rPr lang="ru-RU" b="1" kern="50" dirty="0">
                <a:latin typeface="Times New Roman"/>
                <a:ea typeface="SimSun"/>
                <a:cs typeface="Mangal"/>
              </a:rPr>
              <a:t>количеством раковин </a:t>
            </a:r>
            <a:r>
              <a:rPr lang="ru-RU" kern="50" dirty="0">
                <a:latin typeface="Times New Roman"/>
                <a:ea typeface="SimSun"/>
                <a:cs typeface="Mangal"/>
              </a:rPr>
              <a:t>при строгом их разделении - для производственного назначения и для мытья рук и посуды персонала.</a:t>
            </a:r>
          </a:p>
          <a:p>
            <a:pPr marL="64008" indent="0" algn="just">
              <a:spcAft>
                <a:spcPts val="0"/>
              </a:spcAft>
              <a:buNone/>
            </a:pPr>
            <a:r>
              <a:rPr lang="ru-RU" kern="50" dirty="0">
                <a:latin typeface="Times New Roman"/>
                <a:ea typeface="SimSun"/>
                <a:cs typeface="Mangal"/>
              </a:rPr>
              <a:t>5. </a:t>
            </a:r>
            <a:r>
              <a:rPr lang="ru-RU" b="1" kern="50" dirty="0">
                <a:latin typeface="Times New Roman"/>
                <a:ea typeface="SimSun"/>
                <a:cs typeface="Mangal"/>
              </a:rPr>
              <a:t>Помещения для работы с биологическим материалом необходимо оснастить бактерицидными лампами </a:t>
            </a:r>
            <a:r>
              <a:rPr lang="ru-RU" kern="50" dirty="0">
                <a:latin typeface="Times New Roman"/>
                <a:ea typeface="SimSun"/>
                <a:cs typeface="Mangal"/>
              </a:rPr>
              <a:t>(стационарными или переносными).</a:t>
            </a:r>
          </a:p>
          <a:p>
            <a:pPr marL="64008" indent="0" algn="just">
              <a:spcAft>
                <a:spcPts val="0"/>
              </a:spcAft>
              <a:buNone/>
            </a:pPr>
            <a:r>
              <a:rPr lang="ru-RU" kern="50" dirty="0">
                <a:latin typeface="Times New Roman"/>
                <a:ea typeface="SimSun"/>
                <a:cs typeface="Mangal"/>
              </a:rPr>
              <a:t> 6. Помещение химической лаборатории должно быть просторным и светлым.</a:t>
            </a:r>
          </a:p>
          <a:p>
            <a:pPr marL="64008" indent="0" algn="just">
              <a:spcAft>
                <a:spcPts val="0"/>
              </a:spcAft>
              <a:buNone/>
            </a:pPr>
            <a:r>
              <a:rPr lang="ru-RU" kern="50" dirty="0">
                <a:latin typeface="Times New Roman"/>
                <a:ea typeface="SimSun"/>
                <a:cs typeface="Mangal"/>
              </a:rPr>
              <a:t>7 . Лаборатория должна быть снабжена необходимыми приборами и оборудованием.</a:t>
            </a:r>
          </a:p>
          <a:p>
            <a:pPr algn="just"/>
            <a:endParaRPr lang="ru-RU"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033" y="4725145"/>
            <a:ext cx="5498108" cy="226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25145"/>
            <a:ext cx="6576053" cy="226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600129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31371" y="260648"/>
            <a:ext cx="10972800" cy="5616624"/>
          </a:xfrm>
        </p:spPr>
        <p:txBody>
          <a:bodyPr>
            <a:normAutofit/>
          </a:bodyPr>
          <a:lstStyle/>
          <a:p>
            <a:pPr marL="64008" indent="0">
              <a:spcAft>
                <a:spcPts val="0"/>
              </a:spcAft>
              <a:buNone/>
            </a:pPr>
            <a:r>
              <a:rPr lang="ru-RU" sz="3200" kern="50" dirty="0">
                <a:latin typeface="Times New Roman"/>
                <a:ea typeface="SimSun"/>
                <a:cs typeface="Mangal"/>
              </a:rPr>
              <a:t> </a:t>
            </a:r>
          </a:p>
          <a:p>
            <a:endParaRPr lang="ru-RU" dirty="0"/>
          </a:p>
        </p:txBody>
      </p:sp>
      <p:sp>
        <p:nvSpPr>
          <p:cNvPr id="4" name="Прямоугольник 3"/>
          <p:cNvSpPr/>
          <p:nvPr/>
        </p:nvSpPr>
        <p:spPr>
          <a:xfrm>
            <a:off x="527382" y="476672"/>
            <a:ext cx="10849205" cy="6124754"/>
          </a:xfrm>
          <a:prstGeom prst="rect">
            <a:avLst/>
          </a:prstGeom>
        </p:spPr>
        <p:txBody>
          <a:bodyPr wrap="square">
            <a:spAutoFit/>
          </a:bodyPr>
          <a:lstStyle/>
          <a:p>
            <a:pPr algn="just"/>
            <a:r>
              <a:rPr lang="ru-RU" sz="2800" b="1" dirty="0">
                <a:latin typeface="Times New Roman" panose="02020603050405020304" pitchFamily="18" charset="0"/>
                <a:cs typeface="Times New Roman" panose="02020603050405020304" pitchFamily="18" charset="0"/>
              </a:rPr>
              <a:t>8</a:t>
            </a:r>
            <a:r>
              <a:rPr lang="ru-RU" sz="2800" dirty="0">
                <a:latin typeface="Times New Roman" panose="02020603050405020304" pitchFamily="18" charset="0"/>
                <a:cs typeface="Times New Roman" panose="02020603050405020304" pitchFamily="18" charset="0"/>
              </a:rPr>
              <a:t>. В каждой лаборатории должна быть </a:t>
            </a:r>
            <a:r>
              <a:rPr lang="ru-RU" sz="2800" b="1" dirty="0">
                <a:latin typeface="Times New Roman" panose="02020603050405020304" pitchFamily="18" charset="0"/>
                <a:cs typeface="Times New Roman" panose="02020603050405020304" pitchFamily="18" charset="0"/>
              </a:rPr>
              <a:t>хорошая вентиляция, необходимо наличие вытяжного шкафа,</a:t>
            </a:r>
            <a:r>
              <a:rPr lang="ru-RU" sz="2800" dirty="0">
                <a:latin typeface="Times New Roman" panose="02020603050405020304" pitchFamily="18" charset="0"/>
                <a:cs typeface="Times New Roman" panose="02020603050405020304" pitchFamily="18" charset="0"/>
              </a:rPr>
              <a:t> в котором проводят работы с использованием дурно пахнущих или ядовитых соединений, а также обжиг различных веществ. </a:t>
            </a:r>
          </a:p>
          <a:p>
            <a:r>
              <a:rPr lang="ru-RU" sz="2800" i="1" dirty="0">
                <a:latin typeface="Times New Roman" panose="02020603050405020304" pitchFamily="18" charset="0"/>
                <a:cs typeface="Times New Roman" panose="02020603050405020304" pitchFamily="18" charset="0"/>
              </a:rPr>
              <a:t>В специальных вытяжных шкафах хранят легколетучие, вредные, дурно пахнущие и ЛВВ – легковоспламеняющиеся вещества </a:t>
            </a:r>
            <a:r>
              <a:rPr lang="ru-RU" sz="2800" dirty="0">
                <a:latin typeface="Times New Roman" panose="02020603050405020304" pitchFamily="18" charset="0"/>
                <a:cs typeface="Times New Roman" panose="02020603050405020304" pitchFamily="18" charset="0"/>
              </a:rPr>
              <a:t>(кислоты и щелочи, органические жидкости и др.).</a:t>
            </a:r>
          </a:p>
          <a:p>
            <a:pPr algn="just"/>
            <a:r>
              <a:rPr lang="ru-RU" sz="2800" dirty="0">
                <a:latin typeface="Times New Roman" panose="02020603050405020304" pitchFamily="18" charset="0"/>
                <a:cs typeface="Times New Roman" panose="02020603050405020304" pitchFamily="18" charset="0"/>
              </a:rPr>
              <a:t> </a:t>
            </a:r>
            <a:r>
              <a:rPr lang="ru-RU" sz="2800" b="1" dirty="0">
                <a:latin typeface="Times New Roman" panose="02020603050405020304" pitchFamily="18" charset="0"/>
                <a:cs typeface="Times New Roman" panose="02020603050405020304" pitchFamily="18" charset="0"/>
              </a:rPr>
              <a:t> 9. </a:t>
            </a:r>
            <a:r>
              <a:rPr lang="ru-RU" sz="2800" dirty="0">
                <a:latin typeface="Times New Roman" panose="02020603050405020304" pitchFamily="18" charset="0"/>
                <a:cs typeface="Times New Roman" panose="02020603050405020304" pitchFamily="18" charset="0"/>
              </a:rPr>
              <a:t>Лаборатория должна иметь установку для дистилляции воды, так как все опыты нужно проводить только с использованием </a:t>
            </a:r>
            <a:r>
              <a:rPr lang="ru-RU" sz="2800" b="1" dirty="0">
                <a:latin typeface="Times New Roman" panose="02020603050405020304" pitchFamily="18" charset="0"/>
                <a:cs typeface="Times New Roman" panose="02020603050405020304" pitchFamily="18" charset="0"/>
              </a:rPr>
              <a:t>дистиллированной воды.</a:t>
            </a:r>
          </a:p>
          <a:p>
            <a:pPr algn="just"/>
            <a:r>
              <a:rPr lang="ru-RU" sz="2800" dirty="0">
                <a:latin typeface="Times New Roman" panose="02020603050405020304" pitchFamily="18" charset="0"/>
                <a:cs typeface="Times New Roman" panose="02020603050405020304" pitchFamily="18" charset="0"/>
              </a:rPr>
              <a:t> </a:t>
            </a:r>
            <a:r>
              <a:rPr lang="ru-RU" sz="2800" b="1" dirty="0">
                <a:latin typeface="Times New Roman" panose="02020603050405020304" pitchFamily="18" charset="0"/>
                <a:cs typeface="Times New Roman" panose="02020603050405020304" pitchFamily="18" charset="0"/>
              </a:rPr>
              <a:t>10. </a:t>
            </a:r>
            <a:r>
              <a:rPr lang="ru-RU" sz="2800" dirty="0">
                <a:latin typeface="Times New Roman" panose="02020603050405020304" pitchFamily="18" charset="0"/>
                <a:cs typeface="Times New Roman" panose="02020603050405020304" pitchFamily="18" charset="0"/>
              </a:rPr>
              <a:t>Кроме рабочих столов в лаборатории должны быть письменные столы, шкафы и тумбочки для хранения посуды и реактивов, приборные столы для установки различных приборов.</a:t>
            </a:r>
          </a:p>
          <a:p>
            <a:r>
              <a:rPr lang="ru-RU" sz="2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38364439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a:solidFill>
                  <a:schemeClr val="tx1"/>
                </a:solidFill>
                <a:latin typeface="Times New Roman" panose="02020603050405020304" pitchFamily="18" charset="0"/>
                <a:cs typeface="Times New Roman" panose="02020603050405020304" pitchFamily="18" charset="0"/>
              </a:rPr>
              <a:t>Предмет лабораторной диагностики </a:t>
            </a:r>
            <a:r>
              <a:rPr lang="ru-RU" sz="3200" b="1" dirty="0">
                <a:solidFill>
                  <a:schemeClr val="tx1"/>
                </a:solidFill>
              </a:rPr>
              <a:t>– </a:t>
            </a:r>
          </a:p>
        </p:txBody>
      </p:sp>
      <p:sp>
        <p:nvSpPr>
          <p:cNvPr id="3" name="Содержимое 2"/>
          <p:cNvSpPr>
            <a:spLocks noGrp="1"/>
          </p:cNvSpPr>
          <p:nvPr>
            <p:ph idx="1"/>
          </p:nvPr>
        </p:nvSpPr>
        <p:spPr/>
        <p:txBody>
          <a:bodyPr/>
          <a:lstStyle/>
          <a:p>
            <a:pPr marL="0" indent="0" algn="just">
              <a:buNone/>
            </a:pPr>
            <a:r>
              <a:rPr lang="ru-RU" dirty="0">
                <a:latin typeface="Times New Roman" panose="02020603050405020304" pitchFamily="18" charset="0"/>
                <a:cs typeface="Times New Roman" panose="02020603050405020304" pitchFamily="18" charset="0"/>
              </a:rPr>
              <a:t>это получение и предоставление для клинического использования информации о составе (химическом и клеточном) биоматериалов и изменениях, доказательно связанных причинно-следственными взаимоотношениями с определенными патологическими процессами и состояниями в организме человека.</a:t>
            </a:r>
          </a:p>
          <a:p>
            <a:pPr marL="0" indent="0" algn="just">
              <a:buNone/>
            </a:pPr>
            <a:endParaRPr lang="ru-RU"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54240" y="3963796"/>
            <a:ext cx="4236720" cy="2580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30044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a:latin typeface="Times New Roman" panose="02020603050405020304" pitchFamily="18" charset="0"/>
                <a:cs typeface="Times New Roman" panose="02020603050405020304" pitchFamily="18" charset="0"/>
              </a:rPr>
              <a:t>Важные требования к медицинскому лабораторному технику.</a:t>
            </a:r>
          </a:p>
        </p:txBody>
      </p:sp>
      <p:sp>
        <p:nvSpPr>
          <p:cNvPr id="3" name="Объект 2"/>
          <p:cNvSpPr>
            <a:spLocks noGrp="1"/>
          </p:cNvSpPr>
          <p:nvPr>
            <p:ph idx="1"/>
          </p:nvPr>
        </p:nvSpPr>
        <p:spPr/>
        <p:txBody>
          <a:bodyPr/>
          <a:lstStyle/>
          <a:p>
            <a:pPr algn="ctr"/>
            <a:r>
              <a:rPr lang="ru-RU" dirty="0">
                <a:latin typeface="Times New Roman" panose="02020603050405020304" pitchFamily="18" charset="0"/>
                <a:cs typeface="Times New Roman" panose="02020603050405020304" pitchFamily="18" charset="0"/>
              </a:rPr>
              <a:t>Добросовестность</a:t>
            </a:r>
          </a:p>
          <a:p>
            <a:pPr algn="ctr"/>
            <a:r>
              <a:rPr lang="ru-RU" dirty="0">
                <a:latin typeface="Times New Roman" panose="02020603050405020304" pitchFamily="18" charset="0"/>
                <a:cs typeface="Times New Roman" panose="02020603050405020304" pitchFamily="18" charset="0"/>
              </a:rPr>
              <a:t>Внимательность</a:t>
            </a:r>
          </a:p>
          <a:p>
            <a:pPr algn="ctr"/>
            <a:r>
              <a:rPr lang="ru-RU" dirty="0">
                <a:latin typeface="Times New Roman" panose="02020603050405020304" pitchFamily="18" charset="0"/>
                <a:cs typeface="Times New Roman" panose="02020603050405020304" pitchFamily="18" charset="0"/>
              </a:rPr>
              <a:t>Наблюдательность</a:t>
            </a:r>
          </a:p>
          <a:p>
            <a:pPr algn="ctr"/>
            <a:r>
              <a:rPr lang="ru-RU" dirty="0">
                <a:latin typeface="Times New Roman" panose="02020603050405020304" pitchFamily="18" charset="0"/>
                <a:cs typeface="Times New Roman" panose="02020603050405020304" pitchFamily="18" charset="0"/>
              </a:rPr>
              <a:t>Аккуратность</a:t>
            </a:r>
          </a:p>
          <a:p>
            <a:pPr algn="ctr"/>
            <a:r>
              <a:rPr lang="ru-RU" dirty="0">
                <a:latin typeface="Times New Roman" panose="02020603050405020304" pitchFamily="18" charset="0"/>
                <a:cs typeface="Times New Roman" panose="02020603050405020304" pitchFamily="18" charset="0"/>
              </a:rPr>
              <a:t>Экономность</a:t>
            </a:r>
          </a:p>
        </p:txBody>
      </p:sp>
    </p:spTree>
    <p:extLst>
      <p:ext uri="{BB962C8B-B14F-4D97-AF65-F5344CB8AC3E}">
        <p14:creationId xmlns:p14="http://schemas.microsoft.com/office/powerpoint/2010/main" val="1868656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Заголовок 14"/>
          <p:cNvSpPr>
            <a:spLocks noGrp="1"/>
          </p:cNvSpPr>
          <p:nvPr>
            <p:ph type="title"/>
          </p:nvPr>
        </p:nvSpPr>
        <p:spPr>
          <a:xfrm>
            <a:off x="527051" y="549276"/>
            <a:ext cx="11664949" cy="1871663"/>
          </a:xfrm>
        </p:spPr>
        <p:txBody>
          <a:bodyPr>
            <a:noAutofit/>
          </a:bodyPr>
          <a:lstStyle/>
          <a:p>
            <a:pPr algn="ctr">
              <a:defRPr/>
            </a:pPr>
            <a:r>
              <a:rPr lang="ru-RU" sz="28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Нормативные документы, регламентирующие деятельность КДЛ.</a:t>
            </a:r>
            <a:br>
              <a:rPr lang="ru-RU" sz="2800" b="1" dirty="0">
                <a:solidFill>
                  <a:srgbClr val="002060"/>
                </a:solidFill>
                <a:latin typeface="Times New Roman" panose="02020603050405020304" pitchFamily="18" charset="0"/>
                <a:cs typeface="Times New Roman" panose="02020603050405020304" pitchFamily="18" charset="0"/>
              </a:rPr>
            </a:br>
            <a:endParaRPr lang="ru-RU" sz="2800" b="1" dirty="0">
              <a:solidFill>
                <a:srgbClr val="002060"/>
              </a:solidFill>
              <a:latin typeface="Times New Roman" panose="02020603050405020304" pitchFamily="18" charset="0"/>
              <a:cs typeface="Times New Roman" panose="02020603050405020304" pitchFamily="18" charset="0"/>
            </a:endParaRPr>
          </a:p>
        </p:txBody>
      </p:sp>
      <p:sp>
        <p:nvSpPr>
          <p:cNvPr id="8195" name="Содержимое 15"/>
          <p:cNvSpPr>
            <a:spLocks noGrp="1"/>
          </p:cNvSpPr>
          <p:nvPr>
            <p:ph sz="half" idx="1"/>
          </p:nvPr>
        </p:nvSpPr>
        <p:spPr>
          <a:xfrm>
            <a:off x="527051" y="1989139"/>
            <a:ext cx="11040533" cy="4535487"/>
          </a:xfrm>
        </p:spPr>
        <p:txBody>
          <a:bodyPr/>
          <a:lstStyle/>
          <a:p>
            <a:pPr>
              <a:buFont typeface="Wingdings 2" pitchFamily="18" charset="2"/>
              <a:buNone/>
            </a:pPr>
            <a:r>
              <a:rPr lang="ru-RU" altLang="ru-RU" sz="2000" b="1" dirty="0">
                <a:solidFill>
                  <a:srgbClr val="C00000"/>
                </a:solidFill>
              </a:rPr>
              <a:t>   1</a:t>
            </a:r>
            <a:r>
              <a:rPr lang="ru-RU" altLang="ru-RU" dirty="0">
                <a:solidFill>
                  <a:srgbClr val="C00000"/>
                </a:solidFill>
                <a:latin typeface="Times New Roman" panose="02020603050405020304" pitchFamily="18" charset="0"/>
                <a:cs typeface="Times New Roman" panose="02020603050405020304" pitchFamily="18" charset="0"/>
              </a:rPr>
              <a:t>. Приказ №380 </a:t>
            </a:r>
            <a:r>
              <a:rPr lang="ru-RU" altLang="ru-RU" dirty="0">
                <a:latin typeface="Times New Roman" panose="02020603050405020304" pitchFamily="18" charset="0"/>
                <a:cs typeface="Times New Roman" panose="02020603050405020304" pitchFamily="18" charset="0"/>
              </a:rPr>
              <a:t>от 25.12.1997 «СОСТОЯНИИ И МЕРАХ ПО СОВЕРШЕНСТВОВАНИЮ ЛАБОРАТОРНОГО ОБЕСПЕЧЕНИЯ ДИАГНОСТИКИ И ЛЕЧЕНИЯ ПАЦИЕНТОВ В УЧРЕЖДЕНИЯХ ЗДРАВООХРАНЕНИЯ РОССИЙСКОЙ ФЕДЕРАЦИИ»  </a:t>
            </a:r>
          </a:p>
          <a:p>
            <a:pPr>
              <a:buFont typeface="Wingdings 2" pitchFamily="18" charset="2"/>
              <a:buNone/>
            </a:pPr>
            <a:endParaRPr lang="ru-RU" altLang="ru-RU" dirty="0">
              <a:latin typeface="Times New Roman" panose="02020603050405020304" pitchFamily="18" charset="0"/>
              <a:cs typeface="Times New Roman" panose="02020603050405020304" pitchFamily="18" charset="0"/>
              <a:hlinkClick r:id="rId2"/>
            </a:endParaRPr>
          </a:p>
          <a:p>
            <a:pPr>
              <a:buFont typeface="Wingdings 2" pitchFamily="18" charset="2"/>
              <a:buNone/>
            </a:pPr>
            <a:r>
              <a:rPr lang="ru-RU" altLang="ru-RU" dirty="0">
                <a:latin typeface="Times New Roman" panose="02020603050405020304" pitchFamily="18" charset="0"/>
                <a:cs typeface="Times New Roman" panose="02020603050405020304" pitchFamily="18" charset="0"/>
              </a:rPr>
              <a:t>2. ПИСЬМО от 13 января 2016 г. N 01/130-16-32 "ОБ АККРЕДИТАЦИИ СПЕЦИАЛИСТОВ"</a:t>
            </a:r>
          </a:p>
          <a:p>
            <a:pPr>
              <a:buFont typeface="Wingdings 2" pitchFamily="18" charset="2"/>
              <a:buNone/>
            </a:pPr>
            <a:br>
              <a:rPr lang="ru-RU" altLang="ru-RU" sz="2400" dirty="0"/>
            </a:br>
            <a:endParaRPr lang="ru-RU" altLang="ru-RU" sz="2400" dirty="0"/>
          </a:p>
          <a:p>
            <a:pPr>
              <a:buFont typeface="Wingdings 2" pitchFamily="18" charset="2"/>
              <a:buNone/>
            </a:pPr>
            <a:endParaRPr lang="ru-RU" altLang="ru-RU" dirty="0"/>
          </a:p>
          <a:p>
            <a:endParaRPr lang="ru-RU" altLang="ru-RU" dirty="0"/>
          </a:p>
        </p:txBody>
      </p:sp>
    </p:spTree>
    <p:extLst>
      <p:ext uri="{BB962C8B-B14F-4D97-AF65-F5344CB8AC3E}">
        <p14:creationId xmlns:p14="http://schemas.microsoft.com/office/powerpoint/2010/main" val="789957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Содержимое 15"/>
          <p:cNvSpPr>
            <a:spLocks noGrp="1"/>
          </p:cNvSpPr>
          <p:nvPr>
            <p:ph sz="half" idx="1"/>
          </p:nvPr>
        </p:nvSpPr>
        <p:spPr>
          <a:xfrm>
            <a:off x="334434" y="260350"/>
            <a:ext cx="11857567" cy="6597650"/>
          </a:xfrm>
        </p:spPr>
        <p:txBody>
          <a:bodyPr>
            <a:normAutofit fontScale="92500" lnSpcReduction="10000"/>
          </a:bodyPr>
          <a:lstStyle/>
          <a:p>
            <a:pPr>
              <a:buFont typeface="Wingdings 2" pitchFamily="18" charset="2"/>
              <a:buNone/>
            </a:pPr>
            <a:r>
              <a:rPr lang="ru-RU" altLang="ru-RU" sz="2400" dirty="0"/>
              <a:t>  </a:t>
            </a:r>
            <a:r>
              <a:rPr lang="ru-RU" altLang="ru-RU" dirty="0">
                <a:latin typeface="Times New Roman" panose="02020603050405020304" pitchFamily="18" charset="0"/>
                <a:cs typeface="Times New Roman" panose="02020603050405020304" pitchFamily="18" charset="0"/>
              </a:rPr>
              <a:t>Особое значение придается выполнению требований </a:t>
            </a:r>
            <a:r>
              <a:rPr lang="ru-RU" altLang="ru-RU" b="1" dirty="0">
                <a:latin typeface="Times New Roman" panose="02020603050405020304" pitchFamily="18" charset="0"/>
                <a:cs typeface="Times New Roman" panose="02020603050405020304" pitchFamily="18" charset="0"/>
              </a:rPr>
              <a:t>противоэпидемического режима</a:t>
            </a:r>
            <a:r>
              <a:rPr lang="ru-RU" altLang="ru-RU" dirty="0">
                <a:latin typeface="Times New Roman" panose="02020603050405020304" pitchFamily="18" charset="0"/>
                <a:cs typeface="Times New Roman" panose="02020603050405020304" pitchFamily="18" charset="0"/>
              </a:rPr>
              <a:t>, инструкции составлены на основании приказов №408, №720, №752, №916, №1230, отраслевых стандартов ОСТ 42-21-2-85 22 «Стерилизация и дезинфекция изделий медицинского назначения. Методы, средства и режимы».</a:t>
            </a:r>
          </a:p>
          <a:p>
            <a:pPr marL="514350" indent="-514350">
              <a:buFont typeface="Wingdings 2" pitchFamily="18" charset="2"/>
              <a:buAutoNum type="arabicPeriod"/>
            </a:pPr>
            <a:r>
              <a:rPr lang="ru-RU" altLang="ru-RU" b="1" dirty="0">
                <a:latin typeface="Times New Roman" panose="02020603050405020304" pitchFamily="18" charset="0"/>
                <a:cs typeface="Times New Roman" panose="02020603050405020304" pitchFamily="18" charset="0"/>
              </a:rPr>
              <a:t>МЕТОДИЧЕСКИЕ РЕКОМЕНДАЦИИ МР 3.1.0087-14 (3.1. ПРОФИЛАКТИКА ИНФЕКЦИОННЫХ БОЛЕЗНЕЙ. ПРОФИЛАКТИКА ЗАРАЖЕНИЯ ВИЧ. )</a:t>
            </a:r>
          </a:p>
          <a:p>
            <a:pPr marL="0" indent="0" algn="just">
              <a:buNone/>
            </a:pPr>
            <a:r>
              <a:rPr lang="ru-RU" dirty="0">
                <a:solidFill>
                  <a:srgbClr val="002060"/>
                </a:solidFill>
                <a:latin typeface="Times New Roman" panose="02020603050405020304" pitchFamily="18" charset="0"/>
                <a:cs typeface="Times New Roman" panose="02020603050405020304" pitchFamily="18" charset="0"/>
              </a:rPr>
              <a:t>3.4. Пути передачи ВИЧ ВИЧ-инфекция в естественных условиях передается от человека к человеку при половых контактах и от матери ее ребенку во время беременности, родов и кормления грудью. ВИЧ может передаваться также с кровью при переливании крови или при парентеральных вмешательствах, выполняемых загрязненными инфицированной ВИЧ кровью инструментами, как в медицинских, так и в немедицинских условиях (внутривенное введение наркотиков, пирсинг). Отмечены случаи заражения ВИЧ при пересадке органов и при искусственном оплодотворении с использованием контаминированных ВИЧ донорских материалов.</a:t>
            </a:r>
            <a:endParaRPr lang="ru-RU" altLang="ru-RU" b="1" dirty="0">
              <a:solidFill>
                <a:srgbClr val="002060"/>
              </a:solidFill>
              <a:latin typeface="Times New Roman" panose="02020603050405020304" pitchFamily="18" charset="0"/>
              <a:cs typeface="Times New Roman" panose="02020603050405020304" pitchFamily="18" charset="0"/>
            </a:endParaRPr>
          </a:p>
          <a:p>
            <a:pPr>
              <a:buFont typeface="Wingdings 2" pitchFamily="18" charset="2"/>
              <a:buNone/>
            </a:pPr>
            <a:br>
              <a:rPr lang="ru-RU" altLang="ru-RU" dirty="0">
                <a:latin typeface="Times New Roman" panose="02020603050405020304" pitchFamily="18" charset="0"/>
                <a:cs typeface="Times New Roman" panose="02020603050405020304" pitchFamily="18" charset="0"/>
              </a:rPr>
            </a:br>
            <a:br>
              <a:rPr lang="ru-RU" altLang="ru-RU" dirty="0">
                <a:latin typeface="Times New Roman" panose="02020603050405020304" pitchFamily="18" charset="0"/>
                <a:cs typeface="Times New Roman" panose="02020603050405020304" pitchFamily="18" charset="0"/>
              </a:rPr>
            </a:br>
            <a:endParaRPr lang="ru-RU" altLang="ru-RU" dirty="0">
              <a:latin typeface="Times New Roman" panose="02020603050405020304" pitchFamily="18" charset="0"/>
              <a:cs typeface="Times New Roman" panose="02020603050405020304" pitchFamily="18" charset="0"/>
            </a:endParaRPr>
          </a:p>
          <a:p>
            <a:pPr>
              <a:buFont typeface="Wingdings 2" pitchFamily="18" charset="2"/>
              <a:buNone/>
            </a:pPr>
            <a:endParaRPr lang="ru-RU" altLang="ru-RU" dirty="0"/>
          </a:p>
          <a:p>
            <a:endParaRPr lang="ru-RU" altLang="ru-RU" dirty="0"/>
          </a:p>
        </p:txBody>
      </p:sp>
    </p:spTree>
    <p:extLst>
      <p:ext uri="{BB962C8B-B14F-4D97-AF65-F5344CB8AC3E}">
        <p14:creationId xmlns:p14="http://schemas.microsoft.com/office/powerpoint/2010/main" val="605881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94360" y="640080"/>
            <a:ext cx="9921240" cy="1384995"/>
          </a:xfrm>
          <a:prstGeom prst="rect">
            <a:avLst/>
          </a:prstGeom>
        </p:spPr>
        <p:txBody>
          <a:bodyPr wrap="square">
            <a:spAutoFit/>
          </a:bodyPr>
          <a:lstStyle/>
          <a:p>
            <a:pPr algn="ctr">
              <a:buFont typeface="Wingdings 2" pitchFamily="18" charset="2"/>
              <a:buNone/>
            </a:pPr>
            <a:r>
              <a:rPr lang="ru-RU" altLang="ru-RU" dirty="0">
                <a:latin typeface="Times New Roman" panose="02020603050405020304" pitchFamily="18" charset="0"/>
                <a:cs typeface="Times New Roman" panose="02020603050405020304" pitchFamily="18" charset="0"/>
              </a:rPr>
              <a:t>2.</a:t>
            </a:r>
            <a:r>
              <a:rPr lang="ru-RU" altLang="ru-RU" b="1" dirty="0">
                <a:latin typeface="Times New Roman" panose="02020603050405020304" pitchFamily="18" charset="0"/>
                <a:cs typeface="Times New Roman" panose="02020603050405020304" pitchFamily="18" charset="0"/>
              </a:rPr>
              <a:t> </a:t>
            </a:r>
            <a:r>
              <a:rPr lang="ru-RU" altLang="ru-RU" sz="2800" b="1" dirty="0">
                <a:latin typeface="Times New Roman" panose="02020603050405020304" pitchFamily="18" charset="0"/>
                <a:cs typeface="Times New Roman" panose="02020603050405020304" pitchFamily="18" charset="0"/>
              </a:rPr>
              <a:t>Санитарно-эпидемиологические правила (СП 1.3.3118-13). БЕЗОПАСНОСТЬ РАБОТЫ С МИКРООРГАНИЗМАМИ I-II ГРУПП ПАТОГЕННОСТИ (ОПАСНОСТИ)</a:t>
            </a:r>
          </a:p>
        </p:txBody>
      </p:sp>
      <p:sp>
        <p:nvSpPr>
          <p:cNvPr id="3" name="Прямоугольник 2"/>
          <p:cNvSpPr/>
          <p:nvPr/>
        </p:nvSpPr>
        <p:spPr>
          <a:xfrm>
            <a:off x="0" y="2590800"/>
            <a:ext cx="12085320" cy="3785652"/>
          </a:xfrm>
          <a:prstGeom prst="rect">
            <a:avLst/>
          </a:prstGeom>
        </p:spPr>
        <p:txBody>
          <a:bodyPr wrap="square">
            <a:spAutoFit/>
          </a:bodyPr>
          <a:lstStyle/>
          <a:p>
            <a:pPr algn="just"/>
            <a:r>
              <a:rPr lang="ru-RU" sz="2400" i="1" dirty="0">
                <a:solidFill>
                  <a:srgbClr val="002060"/>
                </a:solidFill>
                <a:latin typeface="Times New Roman" panose="02020603050405020304" pitchFamily="18" charset="0"/>
                <a:cs typeface="Times New Roman" panose="02020603050405020304" pitchFamily="18" charset="0"/>
              </a:rPr>
              <a:t>2.3. Общие требования к помещениям и оборудованию лабораторий 2.3.1. Лаборатории, где проводят работу с ПБА, размещают в отдельно стоящем здании или в изолированной части здания, имеющей независимый вход. На входной двери лаборатории должны быть обозначены название (номер) лаборатории и знак "Биологическая опасность" (красного или красно-оранжевого цвета на желтом фоне). Входная дверь должна иметь запирающее устройство. </a:t>
            </a:r>
          </a:p>
          <a:p>
            <a:pPr algn="just"/>
            <a:r>
              <a:rPr lang="ru-RU" sz="2400" i="1" dirty="0">
                <a:solidFill>
                  <a:srgbClr val="002060"/>
                </a:solidFill>
                <a:latin typeface="Times New Roman" panose="02020603050405020304" pitchFamily="18" charset="0"/>
                <a:cs typeface="Times New Roman" panose="02020603050405020304" pitchFamily="18" charset="0"/>
              </a:rPr>
              <a:t>2.3.2. Лаборатории, проводящие диагностические исследования, оборудуют двумя входами - для сотрудников и для получения материала. Допускается также получение материала через передаточное окно или передаточный шлюз. В лабораториях, проводящих экспериментальные исследования в заразной зоне, допускается один вход</a:t>
            </a:r>
          </a:p>
        </p:txBody>
      </p:sp>
    </p:spTree>
    <p:extLst>
      <p:ext uri="{BB962C8B-B14F-4D97-AF65-F5344CB8AC3E}">
        <p14:creationId xmlns:p14="http://schemas.microsoft.com/office/powerpoint/2010/main" val="34474157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3600" b="1" i="1" dirty="0">
                <a:solidFill>
                  <a:srgbClr val="002060"/>
                </a:solidFill>
                <a:latin typeface="Times New Roman" panose="02020603050405020304" pitchFamily="18" charset="0"/>
                <a:cs typeface="Times New Roman" panose="02020603050405020304" pitchFamily="18" charset="0"/>
              </a:rPr>
              <a:t>знак "Биологическая опасность»</a:t>
            </a:r>
            <a:br>
              <a:rPr lang="ru-RU" sz="3600" b="1" i="1" dirty="0">
                <a:solidFill>
                  <a:srgbClr val="002060"/>
                </a:solidFill>
                <a:latin typeface="Times New Roman" panose="02020603050405020304" pitchFamily="18" charset="0"/>
                <a:cs typeface="Times New Roman" panose="02020603050405020304" pitchFamily="18" charset="0"/>
              </a:rPr>
            </a:br>
            <a:r>
              <a:rPr lang="ru-RU" sz="3600" b="1" i="1" dirty="0">
                <a:solidFill>
                  <a:srgbClr val="002060"/>
                </a:solidFill>
                <a:latin typeface="Times New Roman" panose="02020603050405020304" pitchFamily="18" charset="0"/>
                <a:cs typeface="Times New Roman" panose="02020603050405020304" pitchFamily="18" charset="0"/>
              </a:rPr>
              <a:t>бактериальная опасность</a:t>
            </a:r>
            <a:br>
              <a:rPr lang="ru-RU" sz="3600" b="1" dirty="0"/>
            </a:br>
            <a:endParaRPr lang="ru-RU" sz="3600" b="1" dirty="0"/>
          </a:p>
        </p:txBody>
      </p:sp>
      <p:sp>
        <p:nvSpPr>
          <p:cNvPr id="3" name="Объект 2"/>
          <p:cNvSpPr>
            <a:spLocks noGrp="1"/>
          </p:cNvSpPr>
          <p:nvPr>
            <p:ph idx="1"/>
          </p:nvPr>
        </p:nvSpPr>
        <p:spPr/>
        <p:txBody>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1560" y="1539239"/>
            <a:ext cx="8595360" cy="4834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98818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Содержимое 2"/>
          <p:cNvSpPr>
            <a:spLocks noGrp="1"/>
          </p:cNvSpPr>
          <p:nvPr>
            <p:ph sz="half" idx="1"/>
          </p:nvPr>
        </p:nvSpPr>
        <p:spPr>
          <a:xfrm>
            <a:off x="624419" y="701040"/>
            <a:ext cx="10424582" cy="5394960"/>
          </a:xfrm>
        </p:spPr>
        <p:txBody>
          <a:bodyPr/>
          <a:lstStyle/>
          <a:p>
            <a:pPr marL="0" indent="0" algn="just">
              <a:buNone/>
            </a:pPr>
            <a:r>
              <a:rPr lang="ru-RU" altLang="ru-RU" dirty="0">
                <a:latin typeface="Times New Roman" panose="02020603050405020304" pitchFamily="18" charset="0"/>
                <a:cs typeface="Times New Roman" panose="02020603050405020304" pitchFamily="18" charset="0"/>
              </a:rPr>
              <a:t>3. "Об утверждении СанПиН 2.1.3.2630 -10</a:t>
            </a:r>
            <a:br>
              <a:rPr lang="ru-RU" altLang="ru-RU" dirty="0">
                <a:latin typeface="Times New Roman" panose="02020603050405020304" pitchFamily="18" charset="0"/>
                <a:cs typeface="Times New Roman" panose="02020603050405020304" pitchFamily="18" charset="0"/>
              </a:rPr>
            </a:br>
            <a:r>
              <a:rPr lang="ru-RU" altLang="ru-RU" dirty="0">
                <a:latin typeface="Times New Roman" panose="02020603050405020304" pitchFamily="18" charset="0"/>
                <a:cs typeface="Times New Roman" panose="02020603050405020304" pitchFamily="18" charset="0"/>
              </a:rPr>
              <a:t>''Санитарно-эпидемиологические требования к организациям,</a:t>
            </a:r>
            <a:br>
              <a:rPr lang="ru-RU" altLang="ru-RU" dirty="0">
                <a:latin typeface="Times New Roman" panose="02020603050405020304" pitchFamily="18" charset="0"/>
                <a:cs typeface="Times New Roman" panose="02020603050405020304" pitchFamily="18" charset="0"/>
              </a:rPr>
            </a:br>
            <a:r>
              <a:rPr lang="ru-RU" altLang="ru-RU" dirty="0">
                <a:latin typeface="Times New Roman" panose="02020603050405020304" pitchFamily="18" charset="0"/>
                <a:cs typeface="Times New Roman" panose="02020603050405020304" pitchFamily="18" charset="0"/>
              </a:rPr>
              <a:t>осуществляющим медицинскую деятельность ''Постановление №58 от 18.05.2010</a:t>
            </a:r>
          </a:p>
          <a:p>
            <a:pPr marL="0" indent="0" algn="just">
              <a:buNone/>
            </a:pPr>
            <a:r>
              <a:rPr lang="ru-RU" altLang="ru-RU" dirty="0">
                <a:latin typeface="Times New Roman" panose="02020603050405020304" pitchFamily="18" charset="0"/>
                <a:cs typeface="Times New Roman" panose="02020603050405020304" pitchFamily="18" charset="0"/>
              </a:rPr>
              <a:t>4. Постановление Главного государственного санитарного врача Российской Федерации от 9 декабря 2010 г. N 163</a:t>
            </a:r>
          </a:p>
          <a:p>
            <a:pPr algn="just">
              <a:buFont typeface="Wingdings 2" pitchFamily="18" charset="2"/>
              <a:buNone/>
            </a:pPr>
            <a:r>
              <a:rPr lang="ru-RU" altLang="ru-RU" dirty="0">
                <a:latin typeface="Times New Roman" panose="02020603050405020304" pitchFamily="18" charset="0"/>
                <a:cs typeface="Times New Roman" panose="02020603050405020304" pitchFamily="18" charset="0"/>
              </a:rPr>
              <a:t>   "Об утверждении СанПиН 2.1.7. 3684 -21 "Санитарно-эпидемиологические требования к обращению с медицинскими отходами" </a:t>
            </a:r>
          </a:p>
          <a:p>
            <a:endParaRPr lang="ru-RU" altLang="ru-RU" dirty="0"/>
          </a:p>
        </p:txBody>
      </p:sp>
    </p:spTree>
    <p:extLst>
      <p:ext uri="{BB962C8B-B14F-4D97-AF65-F5344CB8AC3E}">
        <p14:creationId xmlns:p14="http://schemas.microsoft.com/office/powerpoint/2010/main" val="26566180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a:latin typeface="Times New Roman" panose="02020603050405020304" pitchFamily="18" charset="0"/>
                <a:cs typeface="Times New Roman" panose="02020603050405020304" pitchFamily="18" charset="0"/>
              </a:rPr>
              <a:t>САНИТАРНО-ЭПИДЕМИОЛОГИЧЕСКИЕ ТРЕБОВАНИЯ К ОБРАЩЕНИЮ С МЕДИЦИНСКИМИ ОТХОДАМИ</a:t>
            </a:r>
          </a:p>
        </p:txBody>
      </p:sp>
      <p:sp>
        <p:nvSpPr>
          <p:cNvPr id="3" name="Объект 2"/>
          <p:cNvSpPr>
            <a:spLocks noGrp="1"/>
          </p:cNvSpPr>
          <p:nvPr>
            <p:ph idx="1"/>
          </p:nvPr>
        </p:nvSpPr>
        <p:spPr/>
        <p:txBody>
          <a:bodyPr>
            <a:normAutofit fontScale="92500"/>
          </a:bodyPr>
          <a:lstStyle/>
          <a:p>
            <a:pPr marL="0" indent="0" algn="just">
              <a:buNone/>
            </a:pPr>
            <a:r>
              <a:rPr lang="ru-RU" dirty="0"/>
              <a:t> </a:t>
            </a:r>
            <a:r>
              <a:rPr lang="ru-RU" dirty="0">
                <a:latin typeface="Times New Roman" panose="02020603050405020304" pitchFamily="18" charset="0"/>
                <a:cs typeface="Times New Roman" panose="02020603050405020304" pitchFamily="18" charset="0"/>
              </a:rPr>
              <a:t>2.1. Медицинские отходы в зависимости от степени их эпидемиологической, токсикологической и радиационной опасности, а также негативного воздействия на среду обитания подразделяются на пять классов опасности (таблица 1): </a:t>
            </a:r>
          </a:p>
          <a:p>
            <a:pPr marL="0" indent="0" algn="just">
              <a:buNone/>
            </a:pPr>
            <a:r>
              <a:rPr lang="ru-RU" b="1" dirty="0">
                <a:latin typeface="Times New Roman" panose="02020603050405020304" pitchFamily="18" charset="0"/>
                <a:cs typeface="Times New Roman" panose="02020603050405020304" pitchFamily="18" charset="0"/>
              </a:rPr>
              <a:t>Класс А</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эпидемиологически</a:t>
            </a:r>
            <a:r>
              <a:rPr lang="ru-RU" dirty="0">
                <a:latin typeface="Times New Roman" panose="02020603050405020304" pitchFamily="18" charset="0"/>
                <a:cs typeface="Times New Roman" panose="02020603050405020304" pitchFamily="18" charset="0"/>
              </a:rPr>
              <a:t> безопасные отходы, приближенные по составу к твёрдым бытовым отходам (далее - ТБО). </a:t>
            </a:r>
          </a:p>
          <a:p>
            <a:pPr marL="0" indent="0" algn="just">
              <a:buNone/>
            </a:pPr>
            <a:r>
              <a:rPr lang="ru-RU" b="1" dirty="0">
                <a:latin typeface="Times New Roman" panose="02020603050405020304" pitchFamily="18" charset="0"/>
                <a:cs typeface="Times New Roman" panose="02020603050405020304" pitchFamily="18" charset="0"/>
              </a:rPr>
              <a:t>Класс Б</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эпидемиологически</a:t>
            </a:r>
            <a:r>
              <a:rPr lang="ru-RU" dirty="0">
                <a:latin typeface="Times New Roman" panose="02020603050405020304" pitchFamily="18" charset="0"/>
                <a:cs typeface="Times New Roman" panose="02020603050405020304" pitchFamily="18" charset="0"/>
              </a:rPr>
              <a:t> опасные отходы.</a:t>
            </a:r>
          </a:p>
          <a:p>
            <a:pPr marL="0" indent="0" algn="just">
              <a:buNone/>
            </a:pPr>
            <a:r>
              <a:rPr lang="ru-RU"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Класс В</a:t>
            </a:r>
            <a:r>
              <a:rPr lang="ru-RU" dirty="0">
                <a:latin typeface="Times New Roman" panose="02020603050405020304" pitchFamily="18" charset="0"/>
                <a:cs typeface="Times New Roman" panose="02020603050405020304" pitchFamily="18" charset="0"/>
              </a:rPr>
              <a:t> - чрезвычайно </a:t>
            </a:r>
            <a:r>
              <a:rPr lang="ru-RU" dirty="0" err="1">
                <a:latin typeface="Times New Roman" panose="02020603050405020304" pitchFamily="18" charset="0"/>
                <a:cs typeface="Times New Roman" panose="02020603050405020304" pitchFamily="18" charset="0"/>
              </a:rPr>
              <a:t>эпидемиологически</a:t>
            </a:r>
            <a:r>
              <a:rPr lang="ru-RU" dirty="0">
                <a:latin typeface="Times New Roman" panose="02020603050405020304" pitchFamily="18" charset="0"/>
                <a:cs typeface="Times New Roman" panose="02020603050405020304" pitchFamily="18" charset="0"/>
              </a:rPr>
              <a:t> опасные отходы.</a:t>
            </a:r>
          </a:p>
          <a:p>
            <a:pPr marL="0" indent="0" algn="just">
              <a:buNone/>
            </a:pPr>
            <a:r>
              <a:rPr lang="ru-RU"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Класс Г</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токсикологически</a:t>
            </a:r>
            <a:r>
              <a:rPr lang="ru-RU" dirty="0">
                <a:latin typeface="Times New Roman" panose="02020603050405020304" pitchFamily="18" charset="0"/>
                <a:cs typeface="Times New Roman" panose="02020603050405020304" pitchFamily="18" charset="0"/>
              </a:rPr>
              <a:t> опасные отходы 1 - 4 классов опасности. </a:t>
            </a:r>
          </a:p>
          <a:p>
            <a:pPr marL="0" indent="0" algn="just">
              <a:buNone/>
            </a:pPr>
            <a:r>
              <a:rPr lang="ru-RU" b="1" dirty="0">
                <a:latin typeface="Times New Roman" panose="02020603050405020304" pitchFamily="18" charset="0"/>
                <a:cs typeface="Times New Roman" panose="02020603050405020304" pitchFamily="18" charset="0"/>
              </a:rPr>
              <a:t>Класс Д</a:t>
            </a:r>
            <a:r>
              <a:rPr lang="ru-RU" dirty="0">
                <a:latin typeface="Times New Roman" panose="02020603050405020304" pitchFamily="18" charset="0"/>
                <a:cs typeface="Times New Roman" panose="02020603050405020304" pitchFamily="18" charset="0"/>
              </a:rPr>
              <a:t> - радиоактивные отходы. </a:t>
            </a:r>
          </a:p>
        </p:txBody>
      </p:sp>
    </p:spTree>
    <p:extLst>
      <p:ext uri="{BB962C8B-B14F-4D97-AF65-F5344CB8AC3E}">
        <p14:creationId xmlns:p14="http://schemas.microsoft.com/office/powerpoint/2010/main" val="2902239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27051" y="883920"/>
            <a:ext cx="10582909" cy="5632311"/>
          </a:xfrm>
          <a:prstGeom prst="rect">
            <a:avLst/>
          </a:prstGeom>
        </p:spPr>
        <p:txBody>
          <a:bodyPr wrap="square">
            <a:spAutoFit/>
          </a:bodyPr>
          <a:lstStyle/>
          <a:p>
            <a:pPr marL="265176" indent="-265176" algn="just" fontAlgn="auto">
              <a:spcAft>
                <a:spcPts val="0"/>
              </a:spcAft>
              <a:buFont typeface="Wingdings 2"/>
              <a:buChar char=""/>
              <a:defRPr/>
            </a:pPr>
            <a:r>
              <a:rPr lang="ru-RU" sz="2400" b="1" i="1" dirty="0">
                <a:solidFill>
                  <a:srgbClr val="002060"/>
                </a:solidFill>
                <a:latin typeface="Times New Roman" panose="02020603050405020304" pitchFamily="18" charset="0"/>
                <a:cs typeface="Times New Roman" panose="02020603050405020304" pitchFamily="18" charset="0"/>
              </a:rPr>
              <a:t>МЕТОДИЧЕСКИЕ УКАЗАНИЯ ПО ДЕЗИНФЕКЦИИ, ПРЕДСТЕРИЛИЗАЦИОННОЙ ОЧИСТКЕ И СТЕРИЛИЗАЦИИ ИЗДЕЛИЙ МЕДИЦИНСКОГО НАЗНАЧЕНИЯ от 30 декабря 1998 г. N МУ-287-113</a:t>
            </a:r>
          </a:p>
          <a:p>
            <a:pPr marL="265176" indent="-265176" algn="just" fontAlgn="auto">
              <a:spcAft>
                <a:spcPts val="0"/>
              </a:spcAft>
              <a:buFont typeface="Wingdings 2"/>
              <a:buNone/>
              <a:defRPr/>
            </a:pPr>
            <a:endParaRPr lang="ru-RU" sz="2400" b="1" dirty="0">
              <a:solidFill>
                <a:srgbClr val="002060"/>
              </a:solidFill>
              <a:latin typeface="Times New Roman" panose="02020603050405020304" pitchFamily="18" charset="0"/>
              <a:cs typeface="Times New Roman" panose="02020603050405020304" pitchFamily="18" charset="0"/>
            </a:endParaRPr>
          </a:p>
          <a:p>
            <a:pPr marL="265176" indent="-265176" algn="just" fontAlgn="auto">
              <a:spcAft>
                <a:spcPts val="0"/>
              </a:spcAft>
              <a:buFont typeface="Wingdings 2"/>
              <a:buChar char=""/>
              <a:defRPr/>
            </a:pPr>
            <a:r>
              <a:rPr lang="ru-RU" sz="2400" b="1" dirty="0">
                <a:solidFill>
                  <a:srgbClr val="002060"/>
                </a:solidFill>
                <a:latin typeface="Times New Roman" panose="02020603050405020304" pitchFamily="18" charset="0"/>
                <a:cs typeface="Times New Roman" panose="02020603050405020304" pitchFamily="18" charset="0"/>
              </a:rPr>
              <a:t>САНИТАРНЫЕ ПРАВИЛА УСТРОЙСТВА, ОБОРУДОВАНИЯ И ЭКСПЛУАТАЦИИ БОЛЬНИЦ, РОДИЛЬНЫХ ДОМОВ  И ДРУГИХ ЛЕЧЕБНЫХ СТАЦИОНАРОВ </a:t>
            </a:r>
            <a:r>
              <a:rPr lang="ru-RU" sz="2400" b="1" dirty="0" err="1">
                <a:solidFill>
                  <a:srgbClr val="002060"/>
                </a:solidFill>
                <a:latin typeface="Times New Roman" panose="02020603050405020304" pitchFamily="18" charset="0"/>
                <a:cs typeface="Times New Roman" panose="02020603050405020304" pitchFamily="18" charset="0"/>
              </a:rPr>
              <a:t>СанПиН</a:t>
            </a:r>
            <a:r>
              <a:rPr lang="ru-RU" sz="2400" b="1" dirty="0">
                <a:solidFill>
                  <a:srgbClr val="002060"/>
                </a:solidFill>
                <a:latin typeface="Times New Roman" panose="02020603050405020304" pitchFamily="18" charset="0"/>
                <a:cs typeface="Times New Roman" panose="02020603050405020304" pitchFamily="18" charset="0"/>
              </a:rPr>
              <a:t> 5179-90 </a:t>
            </a:r>
          </a:p>
          <a:p>
            <a:pPr marL="265176" indent="-265176" algn="just" fontAlgn="auto">
              <a:spcAft>
                <a:spcPts val="0"/>
              </a:spcAft>
              <a:buFont typeface="Wingdings 2"/>
              <a:buNone/>
              <a:defRPr/>
            </a:pPr>
            <a:endParaRPr lang="ru-RU" sz="2400" b="1" dirty="0">
              <a:solidFill>
                <a:srgbClr val="002060"/>
              </a:solidFill>
              <a:latin typeface="Times New Roman" panose="02020603050405020304" pitchFamily="18" charset="0"/>
              <a:cs typeface="Times New Roman" panose="02020603050405020304" pitchFamily="18" charset="0"/>
            </a:endParaRPr>
          </a:p>
          <a:p>
            <a:pPr marL="265176" indent="-265176" algn="just" fontAlgn="auto">
              <a:spcAft>
                <a:spcPts val="0"/>
              </a:spcAft>
              <a:buFont typeface="Wingdings 2"/>
              <a:buChar char=""/>
              <a:defRPr/>
            </a:pPr>
            <a:r>
              <a:rPr lang="ru-RU" sz="2400" b="1" i="1" dirty="0">
                <a:solidFill>
                  <a:srgbClr val="002060"/>
                </a:solidFill>
                <a:latin typeface="Times New Roman" panose="02020603050405020304" pitchFamily="18" charset="0"/>
                <a:cs typeface="Times New Roman" panose="02020603050405020304" pitchFamily="18" charset="0"/>
              </a:rPr>
              <a:t>Санитарные правила и нормы </a:t>
            </a:r>
            <a:r>
              <a:rPr lang="ru-RU" sz="2400" b="1" i="1" dirty="0" err="1">
                <a:solidFill>
                  <a:srgbClr val="002060"/>
                </a:solidFill>
                <a:latin typeface="Times New Roman" panose="02020603050405020304" pitchFamily="18" charset="0"/>
                <a:cs typeface="Times New Roman" panose="02020603050405020304" pitchFamily="18" charset="0"/>
              </a:rPr>
              <a:t>СанПиН</a:t>
            </a:r>
            <a:r>
              <a:rPr lang="ru-RU" sz="2400" b="1" i="1" dirty="0">
                <a:solidFill>
                  <a:srgbClr val="002060"/>
                </a:solidFill>
                <a:latin typeface="Times New Roman" panose="02020603050405020304" pitchFamily="18" charset="0"/>
                <a:cs typeface="Times New Roman" panose="02020603050405020304" pitchFamily="18" charset="0"/>
              </a:rPr>
              <a:t> 2.1.7.728-99 ПРАВИЛА СБОРА, ХРАНЕНИЯ И УДАЛЕНИЯ ОТХОДОВ ЛЕЧЕБНО-ПРОФИЛАКТИЧЕСКИХ УЧРЕЖДЕНИЙ ( ЛПУ ) </a:t>
            </a:r>
          </a:p>
          <a:p>
            <a:pPr marL="265176" indent="-265176" algn="just" fontAlgn="auto">
              <a:spcAft>
                <a:spcPts val="0"/>
              </a:spcAft>
              <a:buFont typeface="Wingdings 2"/>
              <a:buChar char=""/>
              <a:defRPr/>
            </a:pPr>
            <a:endParaRPr lang="ru-RU" sz="2400" b="1" i="1" dirty="0">
              <a:solidFill>
                <a:srgbClr val="002060"/>
              </a:solidFill>
              <a:latin typeface="Times New Roman" panose="02020603050405020304" pitchFamily="18" charset="0"/>
              <a:cs typeface="Times New Roman" panose="02020603050405020304" pitchFamily="18" charset="0"/>
            </a:endParaRPr>
          </a:p>
          <a:p>
            <a:pPr marL="265176" indent="-265176" algn="just" fontAlgn="auto">
              <a:spcAft>
                <a:spcPts val="0"/>
              </a:spcAft>
              <a:buFont typeface="Wingdings 2"/>
              <a:buChar char=""/>
              <a:defRPr/>
            </a:pPr>
            <a:r>
              <a:rPr lang="ru-RU" sz="2400" b="1" dirty="0">
                <a:solidFill>
                  <a:srgbClr val="002060"/>
                </a:solidFill>
                <a:latin typeface="Times New Roman" panose="02020603050405020304" pitchFamily="18" charset="0"/>
                <a:cs typeface="Times New Roman" panose="02020603050405020304" pitchFamily="18" charset="0"/>
              </a:rPr>
              <a:t>Приказ Минздрава СССР от 12 июля 1989 г. № 408«О мерах по снижению заболеваемости вирусными гепатитами в стране»</a:t>
            </a:r>
          </a:p>
        </p:txBody>
      </p:sp>
    </p:spTree>
    <p:extLst>
      <p:ext uri="{BB962C8B-B14F-4D97-AF65-F5344CB8AC3E}">
        <p14:creationId xmlns:p14="http://schemas.microsoft.com/office/powerpoint/2010/main" val="24205310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Рисунок 5" descr="Picture2.jpg"/>
          <p:cNvPicPr>
            <a:picLocks noChangeAspect="1"/>
          </p:cNvPicPr>
          <p:nvPr/>
        </p:nvPicPr>
        <p:blipFill>
          <a:blip r:embed="rId2" cstate="print"/>
          <a:srcRect/>
          <a:stretch>
            <a:fillRect/>
          </a:stretch>
        </p:blipFill>
        <p:spPr bwMode="auto">
          <a:xfrm>
            <a:off x="7632700" y="4076701"/>
            <a:ext cx="4064000" cy="23336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Прямоугольник 3"/>
          <p:cNvSpPr/>
          <p:nvPr/>
        </p:nvSpPr>
        <p:spPr>
          <a:xfrm>
            <a:off x="431800" y="549276"/>
            <a:ext cx="9984317" cy="3970318"/>
          </a:xfrm>
          <a:prstGeom prst="rect">
            <a:avLst/>
          </a:prstGeom>
        </p:spPr>
        <p:txBody>
          <a:bodyPr>
            <a:spAutoFit/>
          </a:bodyPr>
          <a:lstStyle/>
          <a:p>
            <a:pPr marL="457200" indent="-457200" algn="just" fontAlgn="auto">
              <a:spcAft>
                <a:spcPts val="0"/>
              </a:spcAft>
              <a:buFont typeface="Wingdings" panose="05000000000000000000" pitchFamily="2" charset="2"/>
              <a:buChar char="q"/>
              <a:defRPr/>
            </a:pPr>
            <a:r>
              <a:rPr lang="ru-RU" sz="2800" dirty="0">
                <a:latin typeface="Times New Roman" panose="02020603050405020304" pitchFamily="18" charset="0"/>
                <a:cs typeface="Times New Roman" panose="02020603050405020304" pitchFamily="18" charset="0"/>
              </a:rPr>
              <a:t>  Медицинскому персоналу клинико-диагностических лабораторий следует избегать контакта кожи и слизистых оболочек с кровью и другими биологическими жидкостями, для чего необходимо:</a:t>
            </a:r>
          </a:p>
          <a:p>
            <a:pPr marL="265176" indent="-265176" algn="just" fontAlgn="auto">
              <a:spcAft>
                <a:spcPts val="0"/>
              </a:spcAft>
              <a:buFont typeface="Wingdings 2"/>
              <a:buNone/>
              <a:defRPr/>
            </a:pPr>
            <a:endParaRPr lang="ru-RU" sz="2800" dirty="0">
              <a:latin typeface="Times New Roman" panose="02020603050405020304" pitchFamily="18" charset="0"/>
              <a:cs typeface="Times New Roman" panose="02020603050405020304" pitchFamily="18" charset="0"/>
            </a:endParaRPr>
          </a:p>
          <a:p>
            <a:pPr marL="457200" indent="-457200" algn="just" fontAlgn="auto">
              <a:spcAft>
                <a:spcPts val="0"/>
              </a:spcAft>
              <a:buFont typeface="Wingdings" panose="05000000000000000000" pitchFamily="2" charset="2"/>
              <a:buChar char="q"/>
              <a:defRPr/>
            </a:pPr>
            <a:r>
              <a:rPr lang="ru-RU" sz="2800" dirty="0">
                <a:latin typeface="Times New Roman" panose="02020603050405020304" pitchFamily="18" charset="0"/>
                <a:cs typeface="Times New Roman" panose="02020603050405020304" pitchFamily="18" charset="0"/>
              </a:rPr>
              <a:t>Работать в медицинских халатах, шапочках, сменной обуви, а при угрозе </a:t>
            </a:r>
            <a:r>
              <a:rPr lang="ru-RU" sz="2800" dirty="0" err="1">
                <a:latin typeface="Times New Roman" panose="02020603050405020304" pitchFamily="18" charset="0"/>
                <a:cs typeface="Times New Roman" panose="02020603050405020304" pitchFamily="18" charset="0"/>
              </a:rPr>
              <a:t>забрызгивания</a:t>
            </a:r>
            <a:r>
              <a:rPr lang="ru-RU" sz="2800" dirty="0">
                <a:latin typeface="Times New Roman" panose="02020603050405020304" pitchFamily="18" charset="0"/>
                <a:cs typeface="Times New Roman" panose="02020603050405020304" pitchFamily="18" charset="0"/>
              </a:rPr>
              <a:t> кровью или другими биологическими жидкостями, в масках, очках, клеенчатых фартуках.</a:t>
            </a:r>
          </a:p>
        </p:txBody>
      </p:sp>
    </p:spTree>
    <p:extLst>
      <p:ext uri="{BB962C8B-B14F-4D97-AF65-F5344CB8AC3E}">
        <p14:creationId xmlns:p14="http://schemas.microsoft.com/office/powerpoint/2010/main" val="2239606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527051" y="981076"/>
            <a:ext cx="10945283" cy="2447925"/>
          </a:xfrm>
        </p:spPr>
        <p:txBody>
          <a:bodyPr>
            <a:normAutofit/>
          </a:bodyPr>
          <a:lstStyle/>
          <a:p>
            <a:pPr marL="0" indent="0" algn="just" eaLnBrk="1" fontAlgn="auto" hangingPunct="1">
              <a:spcAft>
                <a:spcPts val="0"/>
              </a:spcAft>
              <a:buNone/>
              <a:defRPr/>
            </a:pPr>
            <a:r>
              <a:rPr lang="ru-RU" b="1" dirty="0">
                <a:latin typeface="Times New Roman" panose="02020603050405020304" pitchFamily="18" charset="0"/>
                <a:cs typeface="Times New Roman" panose="02020603050405020304" pitchFamily="18" charset="0"/>
              </a:rPr>
              <a:t>Работать с исследуемым материалом в резиновых перчатках, все повреждения кожи на руках должны быть закрыты лейкопластырем или напальчником. Избегать уколов и порезов.</a:t>
            </a:r>
          </a:p>
        </p:txBody>
      </p:sp>
      <p:pic>
        <p:nvPicPr>
          <p:cNvPr id="13315" name="Рисунок 6" descr="main_pic_.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051" y="3716338"/>
            <a:ext cx="111379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4804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a:solidFill>
                  <a:schemeClr val="tx1"/>
                </a:solidFill>
                <a:latin typeface="Times New Roman" panose="02020603050405020304" pitchFamily="18" charset="0"/>
                <a:cs typeface="Times New Roman" panose="02020603050405020304" pitchFamily="18" charset="0"/>
              </a:rPr>
              <a:t>Немного из истории</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4" name="Содержимое 3"/>
          <p:cNvSpPr>
            <a:spLocks noGrp="1"/>
          </p:cNvSpPr>
          <p:nvPr>
            <p:ph sz="half" idx="1"/>
          </p:nvPr>
        </p:nvSpPr>
        <p:spPr>
          <a:xfrm>
            <a:off x="838200" y="1825625"/>
            <a:ext cx="5684520" cy="4351338"/>
          </a:xfrm>
        </p:spPr>
        <p:txBody>
          <a:bodyPr>
            <a:normAutofit fontScale="92500" lnSpcReduction="10000"/>
          </a:bodyPr>
          <a:lstStyle/>
          <a:p>
            <a:pPr marL="82550" indent="0" algn="just">
              <a:buNone/>
            </a:pPr>
            <a:r>
              <a:rPr lang="ru-RU" sz="3000" dirty="0">
                <a:latin typeface="Times New Roman" panose="02020603050405020304" pitchFamily="18" charset="0"/>
                <a:cs typeface="Times New Roman" panose="02020603050405020304" pitchFamily="18" charset="0"/>
              </a:rPr>
              <a:t>Профессия лаборанта намного древнее многих других специальностей. Так, впервые о ней упоминают </a:t>
            </a:r>
            <a:r>
              <a:rPr lang="ru-RU" sz="3000" b="1" dirty="0">
                <a:latin typeface="Times New Roman" panose="02020603050405020304" pitchFamily="18" charset="0"/>
                <a:cs typeface="Times New Roman" panose="02020603050405020304" pitchFamily="18" charset="0"/>
              </a:rPr>
              <a:t>в 12 веке.</a:t>
            </a:r>
          </a:p>
          <a:p>
            <a:pPr marL="82550" indent="0" algn="just">
              <a:buNone/>
            </a:pPr>
            <a:r>
              <a:rPr lang="ru-RU" sz="3000" dirty="0">
                <a:latin typeface="Times New Roman" panose="02020603050405020304" pitchFamily="18" charset="0"/>
                <a:cs typeface="Times New Roman" panose="02020603050405020304" pitchFamily="18" charset="0"/>
              </a:rPr>
              <a:t>Первые лаборанты появились в средневековье. История упоминает лаборатории университетов в Италии и Австралии, в которых младшие специалисты готовили лабораторию к занятиям со студентами.</a:t>
            </a:r>
          </a:p>
          <a:p>
            <a:pPr marL="82550" indent="0">
              <a:buNone/>
            </a:pPr>
            <a:endParaRPr lang="ru-RU" dirty="0"/>
          </a:p>
          <a:p>
            <a:pPr>
              <a:buNone/>
            </a:pPr>
            <a:endParaRPr lang="ru-RU" dirty="0"/>
          </a:p>
        </p:txBody>
      </p:sp>
      <p:pic>
        <p:nvPicPr>
          <p:cNvPr id="1026" name="Picture 2"/>
          <p:cNvPicPr>
            <a:picLocks noGrp="1" noChangeAspect="1" noChangeArrowheads="1"/>
          </p:cNvPicPr>
          <p:nvPr>
            <p:ph sz="half" idx="2"/>
          </p:nvPr>
        </p:nvPicPr>
        <p:blipFill>
          <a:blip r:embed="rId2" cstate="print"/>
          <a:srcRect/>
          <a:stretch>
            <a:fillRect/>
          </a:stretch>
        </p:blipFill>
        <p:spPr bwMode="auto">
          <a:xfrm>
            <a:off x="7035800" y="2438031"/>
            <a:ext cx="4876800" cy="2836015"/>
          </a:xfrm>
          <a:prstGeom prst="rect">
            <a:avLst/>
          </a:prstGeom>
          <a:noFill/>
          <a:ln w="9525">
            <a:noFill/>
            <a:miter lim="800000"/>
            <a:headEnd/>
            <a:tailEnd/>
          </a:ln>
          <a:effectLst/>
        </p:spPr>
      </p:pic>
    </p:spTree>
    <p:extLst>
      <p:ext uri="{BB962C8B-B14F-4D97-AF65-F5344CB8AC3E}">
        <p14:creationId xmlns:p14="http://schemas.microsoft.com/office/powerpoint/2010/main" val="29455607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09601" y="549275"/>
            <a:ext cx="11180233" cy="719138"/>
          </a:xfrm>
        </p:spPr>
        <p:txBody>
          <a:bodyPr>
            <a:noAutofit/>
          </a:bodyPr>
          <a:lstStyle/>
          <a:p>
            <a:pPr algn="ctr" eaLnBrk="1" fontAlgn="auto" hangingPunct="1">
              <a:spcAft>
                <a:spcPts val="0"/>
              </a:spcAft>
              <a:defRPr/>
            </a:pPr>
            <a:r>
              <a:rPr lang="ru-RU" sz="3200" b="1" dirty="0">
                <a:solidFill>
                  <a:srgbClr val="002060"/>
                </a:solidFill>
                <a:latin typeface="Times New Roman" panose="02020603050405020304" pitchFamily="18" charset="0"/>
                <a:cs typeface="Times New Roman" panose="02020603050405020304" pitchFamily="18" charset="0"/>
              </a:rPr>
              <a:t>Основные правила работы в КДЛ</a:t>
            </a:r>
            <a:br>
              <a:rPr lang="ru-RU" sz="3200" b="1" dirty="0">
                <a:solidFill>
                  <a:srgbClr val="002060"/>
                </a:solidFill>
                <a:latin typeface="Times New Roman" panose="02020603050405020304" pitchFamily="18" charset="0"/>
                <a:cs typeface="Times New Roman" panose="02020603050405020304" pitchFamily="18" charset="0"/>
              </a:rPr>
            </a:br>
            <a:endParaRPr lang="ru-RU" sz="3200" b="1" dirty="0">
              <a:solidFill>
                <a:srgbClr val="002060"/>
              </a:solidFill>
              <a:latin typeface="Times New Roman" panose="02020603050405020304" pitchFamily="18" charset="0"/>
              <a:cs typeface="Times New Roman" panose="02020603050405020304" pitchFamily="18" charset="0"/>
            </a:endParaRPr>
          </a:p>
        </p:txBody>
      </p:sp>
      <p:sp>
        <p:nvSpPr>
          <p:cNvPr id="5" name="Содержимое 4"/>
          <p:cNvSpPr>
            <a:spLocks noGrp="1"/>
          </p:cNvSpPr>
          <p:nvPr>
            <p:ph sz="half" idx="1"/>
          </p:nvPr>
        </p:nvSpPr>
        <p:spPr>
          <a:xfrm>
            <a:off x="814917" y="981076"/>
            <a:ext cx="10464800" cy="5040313"/>
          </a:xfrm>
        </p:spPr>
        <p:txBody>
          <a:bodyPr>
            <a:normAutofit/>
          </a:bodyPr>
          <a:lstStyle/>
          <a:p>
            <a:pPr marL="0" indent="0" algn="just" eaLnBrk="1" fontAlgn="auto" hangingPunct="1">
              <a:spcAft>
                <a:spcPts val="0"/>
              </a:spcAft>
              <a:buNone/>
              <a:defRPr/>
            </a:pPr>
            <a:r>
              <a:rPr lang="ru-RU" dirty="0">
                <a:latin typeface="Times New Roman" panose="02020603050405020304" pitchFamily="18" charset="0"/>
                <a:cs typeface="Times New Roman" panose="02020603050405020304" pitchFamily="18" charset="0"/>
              </a:rPr>
              <a:t>В случае загрязнения кожных покровов кровью или другими биологическими жидкостями следует немедленно обработать их в течение 2-х минут тампоном, обильно смоченным </a:t>
            </a:r>
            <a:r>
              <a:rPr lang="ru-RU" dirty="0">
                <a:solidFill>
                  <a:srgbClr val="C00000"/>
                </a:solidFill>
                <a:latin typeface="Times New Roman" panose="02020603050405020304" pitchFamily="18" charset="0"/>
                <a:cs typeface="Times New Roman" panose="02020603050405020304" pitchFamily="18" charset="0"/>
              </a:rPr>
              <a:t>70</a:t>
            </a:r>
            <a:r>
              <a:rPr lang="ru-RU" baseline="30000" dirty="0">
                <a:solidFill>
                  <a:srgbClr val="C00000"/>
                </a:solidFill>
                <a:latin typeface="Times New Roman" panose="02020603050405020304" pitchFamily="18" charset="0"/>
                <a:cs typeface="Times New Roman" panose="02020603050405020304" pitchFamily="18" charset="0"/>
              </a:rPr>
              <a:t>0</a:t>
            </a:r>
            <a:r>
              <a:rPr lang="ru-RU" dirty="0">
                <a:solidFill>
                  <a:srgbClr val="C00000"/>
                </a:solidFill>
                <a:latin typeface="Times New Roman" panose="02020603050405020304" pitchFamily="18" charset="0"/>
                <a:cs typeface="Times New Roman" panose="02020603050405020304" pitchFamily="18" charset="0"/>
              </a:rPr>
              <a:t> спиртом, вымыть под проточной водой с мылом и вытереть индивидуальным полотенцем</a:t>
            </a:r>
            <a:r>
              <a:rPr lang="ru-RU" dirty="0">
                <a:latin typeface="Times New Roman" panose="02020603050405020304" pitchFamily="18" charset="0"/>
                <a:cs typeface="Times New Roman" panose="02020603050405020304" pitchFamily="18" charset="0"/>
              </a:rPr>
              <a:t>. </a:t>
            </a:r>
          </a:p>
          <a:p>
            <a:pPr marL="0" indent="0" algn="just" eaLnBrk="1" fontAlgn="auto" hangingPunct="1">
              <a:spcAft>
                <a:spcPts val="0"/>
              </a:spcAft>
              <a:buNone/>
              <a:defRPr/>
            </a:pPr>
            <a:r>
              <a:rPr lang="ru-RU" dirty="0">
                <a:latin typeface="Times New Roman" panose="02020603050405020304" pitchFamily="18" charset="0"/>
                <a:cs typeface="Times New Roman" panose="02020603050405020304" pitchFamily="18" charset="0"/>
              </a:rPr>
              <a:t>При загрязнении перчаток кровью их протирают тампоном, </a:t>
            </a:r>
            <a:r>
              <a:rPr lang="ru-RU" dirty="0">
                <a:solidFill>
                  <a:srgbClr val="C00000"/>
                </a:solidFill>
                <a:latin typeface="Times New Roman" panose="02020603050405020304" pitchFamily="18" charset="0"/>
                <a:cs typeface="Times New Roman" panose="02020603050405020304" pitchFamily="18" charset="0"/>
              </a:rPr>
              <a:t>смоченным 3% раствором хлорамина, 6% раствором перекиси водорода.</a:t>
            </a:r>
          </a:p>
        </p:txBody>
      </p:sp>
    </p:spTree>
    <p:extLst>
      <p:ext uri="{BB962C8B-B14F-4D97-AF65-F5344CB8AC3E}">
        <p14:creationId xmlns:p14="http://schemas.microsoft.com/office/powerpoint/2010/main" val="7404358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Рисунок 10" descr="Skinia.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32700" y="2619376"/>
            <a:ext cx="4337051"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Содержимое 6" descr="626b696af8c153a766d7fa7efdf3778f.jpg"/>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2734734" y="0"/>
            <a:ext cx="4610100" cy="3500438"/>
          </a:xfrm>
        </p:spPr>
      </p:pic>
      <p:pic>
        <p:nvPicPr>
          <p:cNvPr id="15364" name="Содержимое 8" descr="_linked_picts_large_item_14958_dodeman.jpg"/>
          <p:cNvPicPr>
            <a:picLocks noGrp="1" noChangeAspect="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6576484" y="0"/>
            <a:ext cx="2436283" cy="3500438"/>
          </a:xfrm>
        </p:spPr>
      </p:pic>
      <p:pic>
        <p:nvPicPr>
          <p:cNvPr id="15365" name="Рисунок 13" descr="1339512534_chlorgexidin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072034" y="6351"/>
            <a:ext cx="3119967"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Содержимое 12" descr="sanitelle_kollag_big.jpg"/>
          <p:cNvPicPr>
            <a:picLocks noGrp="1" noChangeAspect="1"/>
          </p:cNvPicPr>
          <p:nvPr>
            <p:ph sz="quarter" idx="4"/>
          </p:nvPr>
        </p:nvPicPr>
        <p:blipFill>
          <a:blip r:embed="rId6">
            <a:extLst>
              <a:ext uri="{28A0092B-C50C-407E-A947-70E740481C1C}">
                <a14:useLocalDpi xmlns:a14="http://schemas.microsoft.com/office/drawing/2010/main" val="0"/>
              </a:ext>
            </a:extLst>
          </a:blip>
          <a:srcRect/>
          <a:stretch>
            <a:fillRect/>
          </a:stretch>
        </p:blipFill>
        <p:spPr>
          <a:xfrm>
            <a:off x="0" y="3473450"/>
            <a:ext cx="7681384" cy="3384550"/>
          </a:xfrm>
        </p:spPr>
      </p:pic>
      <p:pic>
        <p:nvPicPr>
          <p:cNvPr id="15367" name="Содержимое 7" descr="_gel_big.jpg"/>
          <p:cNvPicPr>
            <a:picLocks noGrp="1" noChangeAspect="1"/>
          </p:cNvPicPr>
          <p:nvPr>
            <p:ph sz="quarter" idx="3"/>
          </p:nvPr>
        </p:nvPicPr>
        <p:blipFill>
          <a:blip r:embed="rId7">
            <a:extLst>
              <a:ext uri="{28A0092B-C50C-407E-A947-70E740481C1C}">
                <a14:useLocalDpi xmlns:a14="http://schemas.microsoft.com/office/drawing/2010/main" val="0"/>
              </a:ext>
            </a:extLst>
          </a:blip>
          <a:srcRect/>
          <a:stretch>
            <a:fillRect/>
          </a:stretch>
        </p:blipFill>
        <p:spPr>
          <a:xfrm>
            <a:off x="1" y="1"/>
            <a:ext cx="2832100" cy="4149725"/>
          </a:xfrm>
        </p:spPr>
      </p:pic>
    </p:spTree>
    <p:extLst>
      <p:ext uri="{BB962C8B-B14F-4D97-AF65-F5344CB8AC3E}">
        <p14:creationId xmlns:p14="http://schemas.microsoft.com/office/powerpoint/2010/main" val="4964195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Рисунок 3" descr="bornaja_r-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93171">
            <a:off x="3674112" y="4018280"/>
            <a:ext cx="3566583"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Рисунок 4" descr="p34304.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774454">
            <a:off x="6887209" y="3518696"/>
            <a:ext cx="3704167" cy="277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idx="4294967295"/>
          </p:nvPr>
        </p:nvSpPr>
        <p:spPr>
          <a:xfrm>
            <a:off x="861485" y="549275"/>
            <a:ext cx="10898716" cy="1079500"/>
          </a:xfrm>
        </p:spPr>
        <p:txBody>
          <a:bodyPr>
            <a:noAutofit/>
          </a:bodyPr>
          <a:lstStyle/>
          <a:p>
            <a:pPr algn="ctr" eaLnBrk="1" fontAlgn="auto" hangingPunct="1">
              <a:spcAft>
                <a:spcPts val="0"/>
              </a:spcAft>
              <a:defRPr/>
            </a:pPr>
            <a:r>
              <a:rPr lang="ru-RU" sz="3200" dirty="0">
                <a:solidFill>
                  <a:srgbClr val="002060"/>
                </a:solidFill>
                <a:latin typeface="Times New Roman" panose="02020603050405020304" pitchFamily="18" charset="0"/>
                <a:cs typeface="Times New Roman" panose="02020603050405020304" pitchFamily="18" charset="0"/>
              </a:rPr>
              <a:t>Основные правила работы в КДЛ</a:t>
            </a:r>
            <a:br>
              <a:rPr lang="ru-RU" sz="3200" dirty="0">
                <a:solidFill>
                  <a:srgbClr val="002060"/>
                </a:solidFill>
                <a:latin typeface="Times New Roman" panose="02020603050405020304" pitchFamily="18" charset="0"/>
                <a:cs typeface="Times New Roman" panose="02020603050405020304" pitchFamily="18" charset="0"/>
              </a:rPr>
            </a:br>
            <a:endParaRPr lang="ru-RU" sz="3200" dirty="0">
              <a:solidFill>
                <a:srgbClr val="002060"/>
              </a:solidFill>
              <a:latin typeface="Times New Roman" panose="02020603050405020304" pitchFamily="18" charset="0"/>
              <a:cs typeface="Times New Roman" panose="02020603050405020304" pitchFamily="18" charset="0"/>
            </a:endParaRPr>
          </a:p>
        </p:txBody>
      </p:sp>
      <p:sp>
        <p:nvSpPr>
          <p:cNvPr id="146435" name="Содержимое 2"/>
          <p:cNvSpPr>
            <a:spLocks noGrp="1"/>
          </p:cNvSpPr>
          <p:nvPr>
            <p:ph idx="4294967295"/>
          </p:nvPr>
        </p:nvSpPr>
        <p:spPr>
          <a:xfrm>
            <a:off x="512233" y="1741489"/>
            <a:ext cx="11425767" cy="4751387"/>
          </a:xfrm>
        </p:spPr>
        <p:txBody>
          <a:bodyPr>
            <a:normAutofit/>
          </a:bodyPr>
          <a:lstStyle/>
          <a:p>
            <a:pPr marL="265176" indent="-265176" algn="just" eaLnBrk="1" fontAlgn="auto" hangingPunct="1">
              <a:spcAft>
                <a:spcPts val="0"/>
              </a:spcAft>
              <a:buFont typeface="Wingdings 2"/>
              <a:buChar char=""/>
              <a:defRPr/>
            </a:pPr>
            <a:r>
              <a:rPr lang="ru-RU" dirty="0">
                <a:latin typeface="Times New Roman" panose="02020603050405020304" pitchFamily="18" charset="0"/>
                <a:cs typeface="Times New Roman" panose="02020603050405020304" pitchFamily="18" charset="0"/>
              </a:rPr>
              <a:t>При попадании крови на </a:t>
            </a:r>
            <a:r>
              <a:rPr lang="ru-RU" dirty="0">
                <a:solidFill>
                  <a:srgbClr val="FF0000"/>
                </a:solidFill>
                <a:latin typeface="Times New Roman" panose="02020603050405020304" pitchFamily="18" charset="0"/>
                <a:cs typeface="Times New Roman" panose="02020603050405020304" pitchFamily="18" charset="0"/>
              </a:rPr>
              <a:t>слизистые оболочки глаз</a:t>
            </a:r>
            <a:r>
              <a:rPr lang="ru-RU" dirty="0">
                <a:latin typeface="Times New Roman" panose="02020603050405020304" pitchFamily="18" charset="0"/>
                <a:cs typeface="Times New Roman" panose="02020603050405020304" pitchFamily="18" charset="0"/>
              </a:rPr>
              <a:t>, их немедленно обрабатывают струей воды и глазными каплями цинка сульфата 0,25% с борной кислотой 2%;</a:t>
            </a:r>
          </a:p>
          <a:p>
            <a:pPr marL="265176" indent="-265176" algn="just" eaLnBrk="1" fontAlgn="auto" hangingPunct="1">
              <a:spcAft>
                <a:spcPts val="0"/>
              </a:spcAft>
              <a:buFont typeface="Wingdings 2"/>
              <a:buChar char=""/>
              <a:defRPr/>
            </a:pPr>
            <a:r>
              <a:rPr lang="ru-RU" dirty="0">
                <a:solidFill>
                  <a:srgbClr val="FF0000"/>
                </a:solidFill>
                <a:latin typeface="Times New Roman" panose="02020603050405020304" pitchFamily="18" charset="0"/>
                <a:cs typeface="Times New Roman" panose="02020603050405020304" pitchFamily="18" charset="0"/>
              </a:rPr>
              <a:t>нос</a:t>
            </a:r>
            <a:r>
              <a:rPr lang="ru-RU" dirty="0">
                <a:latin typeface="Times New Roman" panose="02020603050405020304" pitchFamily="18" charset="0"/>
                <a:cs typeface="Times New Roman" panose="02020603050405020304" pitchFamily="18" charset="0"/>
              </a:rPr>
              <a:t> обрабатывают 1% раствором протаргола; </a:t>
            </a:r>
          </a:p>
          <a:p>
            <a:pPr marL="265176" indent="-265176" algn="just" eaLnBrk="1" fontAlgn="auto" hangingPunct="1">
              <a:spcAft>
                <a:spcPts val="0"/>
              </a:spcAft>
              <a:buFont typeface="Wingdings 2"/>
              <a:buChar char=""/>
              <a:defRPr/>
            </a:pPr>
            <a:r>
              <a:rPr lang="ru-RU" dirty="0">
                <a:solidFill>
                  <a:srgbClr val="FF0000"/>
                </a:solidFill>
                <a:latin typeface="Times New Roman" panose="02020603050405020304" pitchFamily="18" charset="0"/>
                <a:cs typeface="Times New Roman" panose="02020603050405020304" pitchFamily="18" charset="0"/>
              </a:rPr>
              <a:t>рот и горло </a:t>
            </a:r>
            <a:r>
              <a:rPr lang="ru-RU" dirty="0">
                <a:latin typeface="Times New Roman" panose="02020603050405020304" pitchFamily="18" charset="0"/>
                <a:cs typeface="Times New Roman" panose="02020603050405020304" pitchFamily="18" charset="0"/>
              </a:rPr>
              <a:t>прополаскивают 70</a:t>
            </a:r>
            <a:r>
              <a:rPr lang="ru-RU" baseline="30000" dirty="0">
                <a:latin typeface="Times New Roman" panose="02020603050405020304" pitchFamily="18" charset="0"/>
                <a:cs typeface="Times New Roman" panose="02020603050405020304" pitchFamily="18" charset="0"/>
              </a:rPr>
              <a:t>0</a:t>
            </a:r>
            <a:r>
              <a:rPr lang="ru-RU" dirty="0">
                <a:latin typeface="Times New Roman" panose="02020603050405020304" pitchFamily="18" charset="0"/>
                <a:cs typeface="Times New Roman" panose="02020603050405020304" pitchFamily="18" charset="0"/>
              </a:rPr>
              <a:t> спиртом или 1% раствором борной кислоты или 0,05% раствором марганцево-кислого калия.</a:t>
            </a:r>
          </a:p>
          <a:p>
            <a:pPr marL="265176" indent="-265176" algn="just" eaLnBrk="1" fontAlgn="auto" hangingPunct="1">
              <a:spcAft>
                <a:spcPts val="0"/>
              </a:spcAft>
              <a:buFont typeface="Wingdings 2"/>
              <a:buChar char=""/>
              <a:defRPr/>
            </a:pPr>
            <a:endParaRPr lang="ru-RU" sz="2400" dirty="0">
              <a:solidFill>
                <a:schemeClr val="folHlink"/>
              </a:solidFill>
              <a:latin typeface="Times New Roman" panose="02020603050405020304" pitchFamily="18" charset="0"/>
              <a:cs typeface="Times New Roman" panose="02020603050405020304" pitchFamily="18" charset="0"/>
            </a:endParaRPr>
          </a:p>
          <a:p>
            <a:pPr marL="265176" indent="-265176" algn="just" eaLnBrk="1" fontAlgn="auto" hangingPunct="1">
              <a:spcAft>
                <a:spcPts val="0"/>
              </a:spcAft>
              <a:buFont typeface="Wingdings 2"/>
              <a:buChar char=""/>
              <a:defRPr/>
            </a:pPr>
            <a:endParaRPr lang="ru-RU" sz="2400" dirty="0">
              <a:solidFill>
                <a:schemeClr val="folHlink"/>
              </a:solidFill>
              <a:latin typeface="Times New Roman" panose="02020603050405020304" pitchFamily="18" charset="0"/>
              <a:cs typeface="Times New Roman" panose="02020603050405020304" pitchFamily="18" charset="0"/>
            </a:endParaRPr>
          </a:p>
        </p:txBody>
      </p:sp>
      <p:sp>
        <p:nvSpPr>
          <p:cNvPr id="4" name="Номер слайда 3"/>
          <p:cNvSpPr txBox="1">
            <a:spLocks noGrp="1"/>
          </p:cNvSpPr>
          <p:nvPr/>
        </p:nvSpPr>
        <p:spPr>
          <a:xfrm>
            <a:off x="11684000" y="6492876"/>
            <a:ext cx="508000" cy="365125"/>
          </a:xfrm>
          <a:prstGeom prst="rect">
            <a:avLst/>
          </a:prstGeom>
          <a:solidFill>
            <a:srgbClr val="FFFF00"/>
          </a:solidFill>
        </p:spPr>
        <p:txBody>
          <a:bodyPr anchor="ctr"/>
          <a:lstStyle/>
          <a:p>
            <a:pPr algn="r" fontAlgn="auto">
              <a:spcBef>
                <a:spcPts val="0"/>
              </a:spcBef>
              <a:spcAft>
                <a:spcPts val="0"/>
              </a:spcAft>
              <a:defRPr/>
            </a:pPr>
            <a:fld id="{2CD37F04-8810-42DB-A561-244A742A4BD2}" type="slidenum">
              <a:rPr lang="en-US" sz="1400">
                <a:solidFill>
                  <a:schemeClr val="tx1">
                    <a:tint val="75000"/>
                  </a:schemeClr>
                </a:solidFill>
                <a:latin typeface="Arial" pitchFamily="34" charset="0"/>
                <a:cs typeface="Arial" pitchFamily="34" charset="0"/>
              </a:rPr>
              <a:pPr algn="r" fontAlgn="auto">
                <a:spcBef>
                  <a:spcPts val="0"/>
                </a:spcBef>
                <a:spcAft>
                  <a:spcPts val="0"/>
                </a:spcAft>
                <a:defRPr/>
              </a:pPr>
              <a:t>32</a:t>
            </a:fld>
            <a:endParaRPr lang="en-US" sz="1400" dirty="0">
              <a:solidFill>
                <a:schemeClr val="tx1">
                  <a:tint val="75000"/>
                </a:schemeClr>
              </a:solidFill>
              <a:latin typeface="Arial" pitchFamily="34" charset="0"/>
              <a:cs typeface="Arial" pitchFamily="34" charset="0"/>
            </a:endParaRPr>
          </a:p>
        </p:txBody>
      </p:sp>
    </p:spTree>
    <p:extLst>
      <p:ext uri="{BB962C8B-B14F-4D97-AF65-F5344CB8AC3E}">
        <p14:creationId xmlns:p14="http://schemas.microsoft.com/office/powerpoint/2010/main" val="27621288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Рисунок 3" descr="bornaja_r-r.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72168" y="576264"/>
            <a:ext cx="4500033"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Рисунок 4" descr="p3430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6451" y="608014"/>
            <a:ext cx="3704167" cy="277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Рисунок 1" descr="52.png"/>
          <p:cNvPicPr>
            <a:picLocks noChangeAspect="1"/>
          </p:cNvPicPr>
          <p:nvPr/>
        </p:nvPicPr>
        <p:blipFill>
          <a:blip r:embed="rId4" cstate="print"/>
          <a:srcRect/>
          <a:stretch>
            <a:fillRect/>
          </a:stretch>
        </p:blipFill>
        <p:spPr bwMode="auto">
          <a:xfrm rot="1049103">
            <a:off x="5231904" y="2892828"/>
            <a:ext cx="5952661" cy="310983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4341" name="Рисунок 2" descr="179711_w640_h640_imag0239.jpg"/>
          <p:cNvPicPr>
            <a:picLocks noChangeAspect="1"/>
          </p:cNvPicPr>
          <p:nvPr/>
        </p:nvPicPr>
        <p:blipFill>
          <a:blip r:embed="rId5" cstate="print"/>
          <a:srcRect/>
          <a:stretch>
            <a:fillRect/>
          </a:stretch>
        </p:blipFill>
        <p:spPr bwMode="auto">
          <a:xfrm rot="20399830">
            <a:off x="995185" y="3077775"/>
            <a:ext cx="3052233" cy="324008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1347967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861485" y="549275"/>
            <a:ext cx="11330516" cy="1079500"/>
          </a:xfrm>
        </p:spPr>
        <p:txBody>
          <a:bodyPr>
            <a:noAutofit/>
          </a:bodyPr>
          <a:lstStyle/>
          <a:p>
            <a:pPr algn="ctr" eaLnBrk="1" fontAlgn="auto" hangingPunct="1">
              <a:spcAft>
                <a:spcPts val="0"/>
              </a:spcAft>
              <a:defRPr/>
            </a:pPr>
            <a:r>
              <a:rPr lang="ru-RU" sz="2800" b="1" dirty="0">
                <a:solidFill>
                  <a:srgbClr val="002060"/>
                </a:solidFill>
                <a:latin typeface="Times New Roman" panose="02020603050405020304" pitchFamily="18" charset="0"/>
                <a:cs typeface="Times New Roman" panose="02020603050405020304" pitchFamily="18" charset="0"/>
              </a:rPr>
              <a:t>Основные правила работы в КДЛ</a:t>
            </a:r>
            <a:br>
              <a:rPr lang="ru-RU" sz="2800" b="1" dirty="0">
                <a:solidFill>
                  <a:srgbClr val="002060"/>
                </a:solidFill>
                <a:latin typeface="Times New Roman" panose="02020603050405020304" pitchFamily="18" charset="0"/>
                <a:cs typeface="Times New Roman" panose="02020603050405020304" pitchFamily="18" charset="0"/>
              </a:rPr>
            </a:br>
            <a:endParaRPr lang="ru-RU" sz="2800" b="1" dirty="0">
              <a:solidFill>
                <a:srgbClr val="002060"/>
              </a:solidFill>
              <a:latin typeface="Times New Roman" panose="02020603050405020304" pitchFamily="18" charset="0"/>
              <a:cs typeface="Times New Roman" panose="02020603050405020304" pitchFamily="18" charset="0"/>
            </a:endParaRPr>
          </a:p>
        </p:txBody>
      </p:sp>
      <p:sp>
        <p:nvSpPr>
          <p:cNvPr id="19459" name="Содержимое 2"/>
          <p:cNvSpPr>
            <a:spLocks noGrp="1"/>
          </p:cNvSpPr>
          <p:nvPr>
            <p:ph idx="4294967295"/>
          </p:nvPr>
        </p:nvSpPr>
        <p:spPr>
          <a:xfrm>
            <a:off x="719667" y="1341439"/>
            <a:ext cx="10945284" cy="4319587"/>
          </a:xfrm>
        </p:spPr>
        <p:txBody>
          <a:bodyPr>
            <a:normAutofit/>
          </a:bodyPr>
          <a:lstStyle/>
          <a:p>
            <a:pPr algn="just" eaLnBrk="1" hangingPunct="1"/>
            <a:r>
              <a:rPr lang="ru-RU" altLang="ru-RU" dirty="0">
                <a:latin typeface="Times New Roman" panose="02020603050405020304" pitchFamily="18" charset="0"/>
                <a:cs typeface="Times New Roman" panose="02020603050405020304" pitchFamily="18" charset="0"/>
              </a:rPr>
              <a:t>все опыты с ядовитыми и пахучими веществами выполнять в вытяжном шкафу;</a:t>
            </a:r>
          </a:p>
          <a:p>
            <a:pPr algn="just" eaLnBrk="1" hangingPunct="1"/>
            <a:r>
              <a:rPr lang="ru-RU" altLang="ru-RU" dirty="0">
                <a:latin typeface="Times New Roman" panose="02020603050405020304" pitchFamily="18" charset="0"/>
                <a:cs typeface="Times New Roman" panose="02020603050405020304" pitchFamily="18" charset="0"/>
              </a:rPr>
              <a:t>химические реактивы брать только шпателем, пинцетом или ложечкой (не руками!);</a:t>
            </a:r>
          </a:p>
          <a:p>
            <a:pPr algn="just" eaLnBrk="1" hangingPunct="1"/>
            <a:r>
              <a:rPr lang="ru-RU" altLang="ru-RU" dirty="0">
                <a:latin typeface="Times New Roman" panose="02020603050405020304" pitchFamily="18" charset="0"/>
                <a:cs typeface="Times New Roman" panose="02020603050405020304" pitchFamily="18" charset="0"/>
              </a:rPr>
              <a:t> неизрасходованные реактивы не высыпать и не выливать обратно в те сосуды, откуда они были взяты;</a:t>
            </a:r>
          </a:p>
          <a:p>
            <a:pPr algn="just" eaLnBrk="1" hangingPunct="1"/>
            <a:endParaRPr lang="ru-RU" altLang="ru-RU" b="1" dirty="0">
              <a:solidFill>
                <a:schemeClr val="folHlink"/>
              </a:solidFill>
              <a:latin typeface="Times New Roman" panose="02020603050405020304" pitchFamily="18" charset="0"/>
              <a:cs typeface="Times New Roman" panose="02020603050405020304" pitchFamily="18" charset="0"/>
            </a:endParaRPr>
          </a:p>
        </p:txBody>
      </p:sp>
      <p:sp>
        <p:nvSpPr>
          <p:cNvPr id="4" name="Номер слайда 3"/>
          <p:cNvSpPr txBox="1">
            <a:spLocks noGrp="1"/>
          </p:cNvSpPr>
          <p:nvPr/>
        </p:nvSpPr>
        <p:spPr>
          <a:xfrm>
            <a:off x="11684000" y="6492876"/>
            <a:ext cx="508000" cy="365125"/>
          </a:xfrm>
          <a:prstGeom prst="rect">
            <a:avLst/>
          </a:prstGeom>
          <a:solidFill>
            <a:srgbClr val="FFFF00"/>
          </a:solidFill>
        </p:spPr>
        <p:txBody>
          <a:bodyPr anchor="ctr"/>
          <a:lstStyle/>
          <a:p>
            <a:pPr algn="r" fontAlgn="auto">
              <a:spcBef>
                <a:spcPts val="0"/>
              </a:spcBef>
              <a:spcAft>
                <a:spcPts val="0"/>
              </a:spcAft>
              <a:defRPr/>
            </a:pPr>
            <a:fld id="{7EB713DA-3579-4C4D-8D65-0E637C43B857}" type="slidenum">
              <a:rPr lang="en-US" sz="1400">
                <a:solidFill>
                  <a:schemeClr val="tx1">
                    <a:tint val="75000"/>
                  </a:schemeClr>
                </a:solidFill>
                <a:latin typeface="Arial" pitchFamily="34" charset="0"/>
                <a:cs typeface="Arial" pitchFamily="34" charset="0"/>
              </a:rPr>
              <a:pPr algn="r" fontAlgn="auto">
                <a:spcBef>
                  <a:spcPts val="0"/>
                </a:spcBef>
                <a:spcAft>
                  <a:spcPts val="0"/>
                </a:spcAft>
                <a:defRPr/>
              </a:pPr>
              <a:t>34</a:t>
            </a:fld>
            <a:endParaRPr lang="en-US" sz="1400" dirty="0">
              <a:solidFill>
                <a:schemeClr val="tx1">
                  <a:tint val="75000"/>
                </a:schemeClr>
              </a:solidFill>
              <a:latin typeface="Arial" pitchFamily="34" charset="0"/>
              <a:cs typeface="Arial" pitchFamily="34" charset="0"/>
            </a:endParaRPr>
          </a:p>
        </p:txBody>
      </p:sp>
      <p:pic>
        <p:nvPicPr>
          <p:cNvPr id="19461" name="Рисунок 4" descr="Picture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47467" y="4149726"/>
            <a:ext cx="4064000"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97190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346325"/>
            <a:ext cx="10515600" cy="1325563"/>
          </a:xfrm>
        </p:spPr>
        <p:txBody>
          <a:bodyPr>
            <a:normAutofit fontScale="90000"/>
          </a:bodyPr>
          <a:lstStyle/>
          <a:p>
            <a:pPr algn="ctr">
              <a:spcAft>
                <a:spcPts val="0"/>
              </a:spcAft>
            </a:pPr>
            <a:r>
              <a:rPr lang="ru-RU" b="1" dirty="0">
                <a:solidFill>
                  <a:srgbClr val="002060"/>
                </a:solidFill>
                <a:latin typeface="Times New Roman" panose="02020603050405020304" pitchFamily="18" charset="0"/>
                <a:cs typeface="Times New Roman" panose="02020603050405020304" pitchFamily="18" charset="0"/>
              </a:rPr>
              <a:t>«Санитарно-эпидемиологические требования к обращению с медицинскими отходами» </a:t>
            </a:r>
            <a:br>
              <a:rPr lang="ru-RU" b="1" dirty="0">
                <a:solidFill>
                  <a:srgbClr val="002060"/>
                </a:solidFill>
                <a:latin typeface="Times New Roman" panose="02020603050405020304" pitchFamily="18" charset="0"/>
                <a:cs typeface="Times New Roman" panose="02020603050405020304" pitchFamily="18" charset="0"/>
              </a:rPr>
            </a:br>
            <a:r>
              <a:rPr lang="ru-RU" sz="3200" b="1" dirty="0">
                <a:solidFill>
                  <a:srgbClr val="002060"/>
                </a:solidFill>
                <a:latin typeface="Times New Roman" panose="02020603050405020304" pitchFamily="18" charset="0"/>
                <a:ea typeface="Times New Roman" panose="02020603050405020304" pitchFamily="18" charset="0"/>
              </a:rPr>
              <a:t> </a:t>
            </a:r>
            <a:br>
              <a:rPr lang="ru-RU" sz="3200" b="1" dirty="0">
                <a:solidFill>
                  <a:srgbClr val="002060"/>
                </a:solidFill>
                <a:latin typeface="Times New Roman" panose="02020603050405020304" pitchFamily="18" charset="0"/>
                <a:ea typeface="Times New Roman" panose="02020603050405020304" pitchFamily="18" charset="0"/>
              </a:rPr>
            </a:br>
            <a:endParaRPr lang="ru-RU" dirty="0">
              <a:solidFill>
                <a:srgbClr val="002060"/>
              </a:solidFill>
            </a:endParaRPr>
          </a:p>
        </p:txBody>
      </p:sp>
    </p:spTree>
    <p:extLst>
      <p:ext uri="{BB962C8B-B14F-4D97-AF65-F5344CB8AC3E}">
        <p14:creationId xmlns:p14="http://schemas.microsoft.com/office/powerpoint/2010/main" val="6442366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8680" y="2712085"/>
            <a:ext cx="10515600" cy="1325563"/>
          </a:xfrm>
        </p:spPr>
        <p:txBody>
          <a:bodyPr>
            <a:noAutofit/>
          </a:bodyPr>
          <a:lstStyle/>
          <a:p>
            <a:pPr algn="ctr"/>
            <a:r>
              <a:rPr lang="ru-RU" sz="2800" dirty="0">
                <a:solidFill>
                  <a:srgbClr val="4F4F4F"/>
                </a:solidFill>
                <a:latin typeface="Times New Roman" panose="02020603050405020304" pitchFamily="18" charset="0"/>
                <a:cs typeface="Times New Roman" panose="02020603050405020304" pitchFamily="18" charset="0"/>
              </a:rPr>
              <a:t>СанПиН 2.1.3684-21 «Санитарно-эпидемиологические требования к содержанию территорий городских и сельских поселений, к водным объектам, питьевой воде и питьевому водоснабжению населения, атмосферному воздуху, почвам, жилым помещениям, эксплуатации производственных, общественных помещений, организации и проведению санитарно-противоэпидемических (профилактических) мероприятий».</a:t>
            </a:r>
            <a:r>
              <a:rPr lang="ru-RU" sz="2800" dirty="0">
                <a:latin typeface="Times New Roman" panose="02020603050405020304" pitchFamily="18" charset="0"/>
                <a:cs typeface="Times New Roman" panose="02020603050405020304" pitchFamily="18" charset="0"/>
              </a:rPr>
              <a:t>»</a:t>
            </a:r>
            <a:br>
              <a:rPr lang="ru-RU" sz="2800" dirty="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50585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4"/>
          <p:cNvSpPr>
            <a:spLocks noChangeArrowheads="1"/>
          </p:cNvSpPr>
          <p:nvPr/>
        </p:nvSpPr>
        <p:spPr bwMode="auto">
          <a:xfrm>
            <a:off x="623393" y="188640"/>
            <a:ext cx="11495153" cy="1571842"/>
          </a:xfrm>
          <a:prstGeom prst="rect">
            <a:avLst/>
          </a:prstGeom>
          <a:noFill/>
          <a:ln w="9525">
            <a:noFill/>
            <a:round/>
            <a:headEnd/>
            <a:tailEnd/>
          </a:ln>
        </p:spPr>
        <p:txBody>
          <a:bodyPr wrap="square" lIns="90000" tIns="46800" rIns="90000" bIns="46800">
            <a:spAutoFit/>
          </a:bodyPr>
          <a:lstStyle/>
          <a:p>
            <a:pPr algn="just">
              <a:spcBef>
                <a:spcPts val="17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b="0" i="0" dirty="0"/>
              <a:t>		</a:t>
            </a:r>
            <a:r>
              <a:rPr lang="ru-RU" sz="3200" b="0" i="0" dirty="0">
                <a:latin typeface="Times New Roman" panose="02020603050405020304" pitchFamily="18" charset="0"/>
                <a:cs typeface="Times New Roman" panose="02020603050405020304" pitchFamily="18" charset="0"/>
              </a:rPr>
              <a:t>Всемирная организация здравоохранения (ВОЗ) с 1979 г. относит медицинские отходы к группе опасных и рекомендует создание специальных служб по их переработке. </a:t>
            </a:r>
            <a:endParaRPr lang="ru-RU" sz="2800" b="0" i="0" dirty="0">
              <a:latin typeface="Times New Roman" panose="02020603050405020304" pitchFamily="18" charset="0"/>
              <a:cs typeface="Times New Roman" panose="02020603050405020304" pitchFamily="18" charset="0"/>
            </a:endParaRPr>
          </a:p>
        </p:txBody>
      </p:sp>
      <p:pic>
        <p:nvPicPr>
          <p:cNvPr id="3074" name="Picture 2" descr="https://ic.pics.livejournal.com/novopashin/32667390/2892499/2892499_900.jpg">
            <a:extLst>
              <a:ext uri="{FF2B5EF4-FFF2-40B4-BE49-F238E27FC236}">
                <a16:creationId xmlns:a16="http://schemas.microsoft.com/office/drawing/2014/main" id="{2B5FB4F4-60F7-4E9A-9C2D-A1EB736032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8367" y="2420888"/>
            <a:ext cx="8115267" cy="4010294"/>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0948114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Рисунок 3" descr="bak_11_l_bel_big_800_70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13176">
            <a:off x="829734" y="588963"/>
            <a:ext cx="2923117"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Рисунок 4" descr="129845.jpe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051" y="3481388"/>
            <a:ext cx="8737600" cy="301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Рисунок 3" descr="kont_organich_6l.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68800" y="476250"/>
            <a:ext cx="7196667"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69297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Рисунок 5" descr="medic.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0784" y="152400"/>
            <a:ext cx="11775016" cy="651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72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000" b="1" dirty="0">
                <a:solidFill>
                  <a:schemeClr val="tx1"/>
                </a:solidFill>
                <a:latin typeface="Times New Roman" panose="02020603050405020304" pitchFamily="18" charset="0"/>
                <a:cs typeface="Times New Roman" panose="02020603050405020304" pitchFamily="18" charset="0"/>
              </a:rPr>
              <a:t>Немного из истории</a:t>
            </a:r>
            <a:endParaRPr lang="ru-RU" sz="4000" dirty="0">
              <a:latin typeface="Times New Roman" panose="02020603050405020304" pitchFamily="18" charset="0"/>
              <a:cs typeface="Times New Roman" panose="02020603050405020304" pitchFamily="18" charset="0"/>
            </a:endParaRPr>
          </a:p>
        </p:txBody>
      </p:sp>
      <p:sp>
        <p:nvSpPr>
          <p:cNvPr id="4" name="Содержимое 3"/>
          <p:cNvSpPr>
            <a:spLocks noGrp="1"/>
          </p:cNvSpPr>
          <p:nvPr>
            <p:ph sz="half" idx="1"/>
          </p:nvPr>
        </p:nvSpPr>
        <p:spPr>
          <a:xfrm>
            <a:off x="838200" y="1825625"/>
            <a:ext cx="5928360" cy="4351338"/>
          </a:xfrm>
        </p:spPr>
        <p:txBody>
          <a:bodyPr>
            <a:normAutofit fontScale="92500" lnSpcReduction="10000"/>
          </a:bodyPr>
          <a:lstStyle/>
          <a:p>
            <a:pPr marL="82550" indent="0" algn="just">
              <a:buNone/>
            </a:pPr>
            <a:r>
              <a:rPr lang="ru-RU" sz="3000" b="1" dirty="0">
                <a:latin typeface="Times New Roman" panose="02020603050405020304" pitchFamily="18" charset="0"/>
                <a:cs typeface="Times New Roman" panose="02020603050405020304" pitchFamily="18" charset="0"/>
              </a:rPr>
              <a:t>Удивительный мир микробов </a:t>
            </a:r>
            <a:r>
              <a:rPr lang="ru-RU" sz="3000" dirty="0">
                <a:latin typeface="Times New Roman" panose="02020603050405020304" pitchFamily="18" charset="0"/>
                <a:cs typeface="Times New Roman" panose="02020603050405020304" pitchFamily="18" charset="0"/>
              </a:rPr>
              <a:t>открыл голландский коммерсант </a:t>
            </a:r>
            <a:r>
              <a:rPr lang="ru-RU" sz="3000" b="1" dirty="0">
                <a:latin typeface="Times New Roman" panose="02020603050405020304" pitchFamily="18" charset="0"/>
                <a:cs typeface="Times New Roman" panose="02020603050405020304" pitchFamily="18" charset="0"/>
              </a:rPr>
              <a:t>Антоний Ван Левенгук</a:t>
            </a:r>
            <a:r>
              <a:rPr lang="ru-RU" sz="3000" dirty="0">
                <a:latin typeface="Times New Roman" panose="02020603050405020304" pitchFamily="18" charset="0"/>
                <a:cs typeface="Times New Roman" panose="02020603050405020304" pitchFamily="18" charset="0"/>
              </a:rPr>
              <a:t>. Его страстным увлечением было изготовление </a:t>
            </a:r>
            <a:r>
              <a:rPr lang="ru-RU" sz="3000" dirty="0" err="1">
                <a:latin typeface="Times New Roman" panose="02020603050405020304" pitchFamily="18" charset="0"/>
                <a:cs typeface="Times New Roman" panose="02020603050405020304" pitchFamily="18" charset="0"/>
              </a:rPr>
              <a:t>линз-чечевиц</a:t>
            </a:r>
            <a:r>
              <a:rPr lang="ru-RU" sz="3000" dirty="0">
                <a:latin typeface="Times New Roman" panose="02020603050405020304" pitchFamily="18" charset="0"/>
                <a:cs typeface="Times New Roman" panose="02020603050405020304" pitchFamily="18" charset="0"/>
              </a:rPr>
              <a:t>, которые он называл микроскопиями. Эти одинарные двояковыпуклые стекла, отлично отполированные и отправленные в серебро или латунь, давали увеличение до 300 раз. В дальнейшем он сконструировал прибор, напоминающий микроскоп.</a:t>
            </a:r>
          </a:p>
          <a:p>
            <a:pPr marL="82550" indent="0">
              <a:buNone/>
            </a:pPr>
            <a:endParaRPr lang="ru-RU" dirty="0"/>
          </a:p>
        </p:txBody>
      </p:sp>
      <p:pic>
        <p:nvPicPr>
          <p:cNvPr id="9" name="Содержимое 8" descr="leweng_b.gif"/>
          <p:cNvPicPr>
            <a:picLocks noGrp="1" noChangeAspect="1"/>
          </p:cNvPicPr>
          <p:nvPr>
            <p:ph sz="half" idx="2"/>
          </p:nvPr>
        </p:nvPicPr>
        <p:blipFill>
          <a:blip r:embed="rId2" cstate="print"/>
          <a:stretch>
            <a:fillRect/>
          </a:stretch>
        </p:blipFill>
        <p:spPr>
          <a:xfrm>
            <a:off x="7035800" y="2017001"/>
            <a:ext cx="4876800" cy="3678072"/>
          </a:xfrm>
        </p:spPr>
      </p:pic>
    </p:spTree>
    <p:extLst>
      <p:ext uri="{BB962C8B-B14F-4D97-AF65-F5344CB8AC3E}">
        <p14:creationId xmlns:p14="http://schemas.microsoft.com/office/powerpoint/2010/main" val="23712695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4EF48912-79F5-4B24-91A0-CBEDF44D8F11}"/>
              </a:ext>
            </a:extLst>
          </p:cNvPr>
          <p:cNvGraphicFramePr>
            <a:graphicFrameLocks noGrp="1"/>
          </p:cNvGraphicFramePr>
          <p:nvPr>
            <p:extLst>
              <p:ext uri="{D42A27DB-BD31-4B8C-83A1-F6EECF244321}">
                <p14:modId xmlns:p14="http://schemas.microsoft.com/office/powerpoint/2010/main" val="2169656914"/>
              </p:ext>
            </p:extLst>
          </p:nvPr>
        </p:nvGraphicFramePr>
        <p:xfrm>
          <a:off x="0" y="1"/>
          <a:ext cx="12192000" cy="6902548"/>
        </p:xfrm>
        <a:graphic>
          <a:graphicData uri="http://schemas.openxmlformats.org/drawingml/2006/table">
            <a:tbl>
              <a:tblPr>
                <a:effectLst>
                  <a:reflection blurRad="25400" stA="45000" endPos="0" dist="76200" dir="5400000" sy="-100000" algn="bl" rotWithShape="0"/>
                </a:effectLst>
                <a:tableStyleId>{5C22544A-7EE6-4342-B048-85BDC9FD1C3A}</a:tableStyleId>
              </a:tblPr>
              <a:tblGrid>
                <a:gridCol w="911424">
                  <a:extLst>
                    <a:ext uri="{9D8B030D-6E8A-4147-A177-3AD203B41FA5}">
                      <a16:colId xmlns:a16="http://schemas.microsoft.com/office/drawing/2014/main" val="2624528985"/>
                    </a:ext>
                  </a:extLst>
                </a:gridCol>
                <a:gridCol w="1824203">
                  <a:extLst>
                    <a:ext uri="{9D8B030D-6E8A-4147-A177-3AD203B41FA5}">
                      <a16:colId xmlns:a16="http://schemas.microsoft.com/office/drawing/2014/main" val="2289966369"/>
                    </a:ext>
                  </a:extLst>
                </a:gridCol>
                <a:gridCol w="9456373">
                  <a:extLst>
                    <a:ext uri="{9D8B030D-6E8A-4147-A177-3AD203B41FA5}">
                      <a16:colId xmlns:a16="http://schemas.microsoft.com/office/drawing/2014/main" val="272036076"/>
                    </a:ext>
                  </a:extLst>
                </a:gridCol>
              </a:tblGrid>
              <a:tr h="729465">
                <a:tc>
                  <a:txBody>
                    <a:bodyPr/>
                    <a:lstStyle/>
                    <a:p>
                      <a:pPr algn="ctr">
                        <a:lnSpc>
                          <a:spcPct val="107000"/>
                        </a:lnSpc>
                        <a:spcAft>
                          <a:spcPts val="800"/>
                        </a:spcAft>
                      </a:pPr>
                      <a:r>
                        <a:rPr lang="ru-RU" sz="1400" b="1" dirty="0">
                          <a:effectLst/>
                          <a:latin typeface="Times New Roman" panose="02020603050405020304" pitchFamily="18" charset="0"/>
                          <a:cs typeface="Times New Roman" panose="02020603050405020304" pitchFamily="18" charset="0"/>
                        </a:rPr>
                        <a:t>Класс отходов </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785"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ctr">
                        <a:lnSpc>
                          <a:spcPct val="107000"/>
                        </a:lnSpc>
                        <a:spcAft>
                          <a:spcPts val="800"/>
                        </a:spcAft>
                      </a:pPr>
                      <a:r>
                        <a:rPr lang="ru-RU" sz="1400" b="1" dirty="0">
                          <a:effectLst/>
                          <a:latin typeface="Times New Roman" panose="02020603050405020304" pitchFamily="18" charset="0"/>
                          <a:cs typeface="Times New Roman" panose="02020603050405020304" pitchFamily="18" charset="0"/>
                        </a:rPr>
                        <a:t>Категория опасности </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785"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ctr">
                        <a:lnSpc>
                          <a:spcPct val="107000"/>
                        </a:lnSpc>
                        <a:spcAft>
                          <a:spcPts val="800"/>
                        </a:spcAft>
                      </a:pPr>
                      <a:r>
                        <a:rPr lang="ru-RU" sz="1800" b="1" dirty="0">
                          <a:effectLst/>
                          <a:latin typeface="Times New Roman" panose="02020603050405020304" pitchFamily="18" charset="0"/>
                          <a:cs typeface="Times New Roman" panose="02020603050405020304" pitchFamily="18" charset="0"/>
                        </a:rPr>
                        <a:t>Морфологический состав </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785"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extLst>
                  <a:ext uri="{0D108BD9-81ED-4DB2-BD59-A6C34878D82A}">
                    <a16:rowId xmlns:a16="http://schemas.microsoft.com/office/drawing/2014/main" val="4197718875"/>
                  </a:ext>
                </a:extLst>
              </a:tr>
              <a:tr h="1402718">
                <a:tc>
                  <a:txBody>
                    <a:bodyPr/>
                    <a:lstStyle/>
                    <a:p>
                      <a:pPr algn="ctr">
                        <a:lnSpc>
                          <a:spcPct val="107000"/>
                        </a:lnSpc>
                        <a:spcAft>
                          <a:spcPts val="800"/>
                        </a:spcAft>
                      </a:pPr>
                      <a:r>
                        <a:rPr lang="ru-RU" sz="4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a:t>
                      </a:r>
                      <a:endParaRPr lang="ru-RU" sz="4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solidFill>
                          <a:schemeClr val="tx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27286"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ctr">
                        <a:lnSpc>
                          <a:spcPct val="107000"/>
                        </a:lnSpc>
                        <a:spcAft>
                          <a:spcPts val="800"/>
                        </a:spcAft>
                      </a:pPr>
                      <a:r>
                        <a:rPr lang="ru-RU" sz="1600" b="1" dirty="0">
                          <a:effectLst/>
                          <a:latin typeface="Times New Roman" panose="02020603050405020304" pitchFamily="18" charset="0"/>
                          <a:cs typeface="Times New Roman" panose="02020603050405020304" pitchFamily="18" charset="0"/>
                        </a:rPr>
                        <a:t>Неопасные</a:t>
                      </a:r>
                      <a:endParaRPr lang="ru-RU"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785"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just">
                        <a:lnSpc>
                          <a:spcPct val="107000"/>
                        </a:lnSpc>
                        <a:spcAft>
                          <a:spcPts val="800"/>
                        </a:spcAft>
                      </a:pPr>
                      <a:r>
                        <a:rPr lang="ru-RU" sz="1200" dirty="0">
                          <a:effectLst/>
                          <a:latin typeface="Times New Roman" panose="02020603050405020304" pitchFamily="18" charset="0"/>
                          <a:cs typeface="Times New Roman" panose="02020603050405020304" pitchFamily="18" charset="0"/>
                        </a:rPr>
                        <a:t>отходы, не имеющие контакт с биологическими жидкостями пациентов, инфекционными больными (</a:t>
                      </a:r>
                      <a:r>
                        <a:rPr lang="ru-RU" sz="1200" dirty="0" err="1">
                          <a:effectLst/>
                          <a:latin typeface="Times New Roman" panose="02020603050405020304" pitchFamily="18" charset="0"/>
                          <a:cs typeface="Times New Roman" panose="02020603050405020304" pitchFamily="18" charset="0"/>
                        </a:rPr>
                        <a:t>эпидемиологически</a:t>
                      </a:r>
                      <a:r>
                        <a:rPr lang="ru-RU" sz="1200" dirty="0">
                          <a:effectLst/>
                          <a:latin typeface="Times New Roman" panose="02020603050405020304" pitchFamily="18" charset="0"/>
                          <a:cs typeface="Times New Roman" panose="02020603050405020304" pitchFamily="18" charset="0"/>
                        </a:rPr>
                        <a:t> безопасные отходы, по составу приближенные к ТКО),в том числе: использованные средства личной гигиены и предметы ухода однократного применения больных неинфекционными заболеваниями; канцелярские принадлежности, упаковка, мебель, инвентарь, потерявшие потребительские свойства; сметы от уборки территории; пищевые отходы центральных пищеблоков, столовых для работников медицинских организаций, кроме подразделений инфекционного, в том числе фтизиатрического профиля;</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297"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extLst>
                  <a:ext uri="{0D108BD9-81ED-4DB2-BD59-A6C34878D82A}">
                    <a16:rowId xmlns:a16="http://schemas.microsoft.com/office/drawing/2014/main" val="96146621"/>
                  </a:ext>
                </a:extLst>
              </a:tr>
              <a:tr h="1007132">
                <a:tc>
                  <a:txBody>
                    <a:bodyPr/>
                    <a:lstStyle/>
                    <a:p>
                      <a:pPr algn="ctr">
                        <a:lnSpc>
                          <a:spcPct val="107000"/>
                        </a:lnSpc>
                        <a:spcAft>
                          <a:spcPts val="800"/>
                        </a:spcAft>
                      </a:pPr>
                      <a:r>
                        <a:rPr lang="ru-RU" sz="4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solidFill>
                            <a:srgbClr val="FFC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a:t>
                      </a:r>
                      <a:endParaRPr lang="ru-RU" sz="4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solidFill>
                          <a:srgbClr val="FFC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27286"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ctr">
                        <a:lnSpc>
                          <a:spcPct val="107000"/>
                        </a:lnSpc>
                        <a:spcAft>
                          <a:spcPts val="800"/>
                        </a:spcAft>
                      </a:pPr>
                      <a:r>
                        <a:rPr lang="ru-RU" sz="1600" b="1">
                          <a:effectLst/>
                          <a:latin typeface="Times New Roman" panose="02020603050405020304" pitchFamily="18" charset="0"/>
                          <a:cs typeface="Times New Roman" panose="02020603050405020304" pitchFamily="18" charset="0"/>
                        </a:rPr>
                        <a:t>Опасные</a:t>
                      </a:r>
                      <a:endParaRPr lang="ru-RU" sz="1600" b="1">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785"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just">
                        <a:lnSpc>
                          <a:spcPct val="107000"/>
                        </a:lnSpc>
                        <a:spcAft>
                          <a:spcPts val="800"/>
                        </a:spcAft>
                      </a:pPr>
                      <a:r>
                        <a:rPr lang="ru-RU" sz="1200" dirty="0">
                          <a:effectLst/>
                          <a:latin typeface="Times New Roman" panose="02020603050405020304" pitchFamily="18" charset="0"/>
                          <a:cs typeface="Times New Roman" panose="02020603050405020304" pitchFamily="18" charset="0"/>
                        </a:rPr>
                        <a:t>отходы, инфицированные и потенциально инфицированные микроорганизмами 3-4 групп патогенности (</a:t>
                      </a:r>
                      <a:r>
                        <a:rPr lang="ru-RU" sz="1200" dirty="0" err="1">
                          <a:effectLst/>
                          <a:latin typeface="Times New Roman" panose="02020603050405020304" pitchFamily="18" charset="0"/>
                          <a:cs typeface="Times New Roman" panose="02020603050405020304" pitchFamily="18" charset="0"/>
                        </a:rPr>
                        <a:t>эпид</a:t>
                      </a:r>
                      <a:r>
                        <a:rPr lang="ru-RU" sz="1200" dirty="0">
                          <a:effectLst/>
                          <a:latin typeface="Times New Roman" panose="02020603050405020304" pitchFamily="18" charset="0"/>
                          <a:cs typeface="Times New Roman" panose="02020603050405020304" pitchFamily="18" charset="0"/>
                        </a:rPr>
                        <a:t>. опасные отходы), в том числе: материалы и инструменты, предметы, загрязненные кровью или другими биолог. жидкостями; патологоанатомические отходы; органические операционные отходы, пищевые отходы и материалы, контактировавшие с больными </a:t>
                      </a:r>
                      <a:r>
                        <a:rPr lang="ru-RU" sz="1200" dirty="0" err="1">
                          <a:effectLst/>
                          <a:latin typeface="Times New Roman" panose="02020603050405020304" pitchFamily="18" charset="0"/>
                          <a:cs typeface="Times New Roman" panose="02020603050405020304" pitchFamily="18" charset="0"/>
                        </a:rPr>
                        <a:t>инфек</a:t>
                      </a:r>
                      <a:r>
                        <a:rPr lang="ru-RU" sz="1200" dirty="0">
                          <a:effectLst/>
                          <a:latin typeface="Times New Roman" panose="02020603050405020304" pitchFamily="18" charset="0"/>
                          <a:cs typeface="Times New Roman" panose="02020603050405020304" pitchFamily="18" charset="0"/>
                        </a:rPr>
                        <a:t>. болезнями, вызванными микроорганизмами 3-4 групп патогенности;</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297"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extLst>
                  <a:ext uri="{0D108BD9-81ED-4DB2-BD59-A6C34878D82A}">
                    <a16:rowId xmlns:a16="http://schemas.microsoft.com/office/drawing/2014/main" val="2633690936"/>
                  </a:ext>
                </a:extLst>
              </a:tr>
              <a:tr h="1536641">
                <a:tc>
                  <a:txBody>
                    <a:bodyPr/>
                    <a:lstStyle/>
                    <a:p>
                      <a:pPr algn="ctr">
                        <a:lnSpc>
                          <a:spcPct val="107000"/>
                        </a:lnSpc>
                        <a:spcAft>
                          <a:spcPts val="800"/>
                        </a:spcAft>
                      </a:pPr>
                      <a:r>
                        <a:rPr lang="ru-RU" sz="4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a:t>
                      </a:r>
                      <a:endParaRPr lang="ru-RU" sz="4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solidFill>
                          <a:srgbClr val="FF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27286"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ctr">
                        <a:lnSpc>
                          <a:spcPct val="107000"/>
                        </a:lnSpc>
                        <a:spcAft>
                          <a:spcPts val="800"/>
                        </a:spcAft>
                      </a:pPr>
                      <a:r>
                        <a:rPr lang="ru-RU" sz="1400" b="1" dirty="0">
                          <a:effectLst/>
                          <a:latin typeface="Times New Roman" panose="02020603050405020304" pitchFamily="18" charset="0"/>
                          <a:cs typeface="Times New Roman" panose="02020603050405020304" pitchFamily="18" charset="0"/>
                        </a:rPr>
                        <a:t>Чрезвычайно опасные</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785"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just">
                        <a:lnSpc>
                          <a:spcPct val="107000"/>
                        </a:lnSpc>
                        <a:spcAft>
                          <a:spcPts val="800"/>
                        </a:spcAft>
                      </a:pPr>
                      <a:r>
                        <a:rPr lang="ru-RU" sz="1200" dirty="0">
                          <a:effectLst/>
                          <a:latin typeface="Times New Roman" panose="02020603050405020304" pitchFamily="18" charset="0"/>
                          <a:cs typeface="Times New Roman" panose="02020603050405020304" pitchFamily="18" charset="0"/>
                        </a:rPr>
                        <a:t>отходы от деятельности в области использования возбудителей инфекционных заболеваний 3-4 группы патогенности, а также в области использования генно-инженерно-модифицированных организмов в медицинских целях, в том числе: отходы микробиологических, клинико-диагностических лабораторий; отходы, инфицированные и потенциально инфицированные микроорганизмами 3-4 групп патогенности; отходы сырья и продукции от деятельности по производству лекарственных средств и мед. изделий, от производства и хранения биомедицинских клеточных продуктов; биол. отходы вивариев; живые вакцины, непригодные к использованию;</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297"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extLst>
                  <a:ext uri="{0D108BD9-81ED-4DB2-BD59-A6C34878D82A}">
                    <a16:rowId xmlns:a16="http://schemas.microsoft.com/office/drawing/2014/main" val="3876862332"/>
                  </a:ext>
                </a:extLst>
              </a:tr>
              <a:tr h="1402718">
                <a:tc>
                  <a:txBody>
                    <a:bodyPr/>
                    <a:lstStyle/>
                    <a:p>
                      <a:pPr algn="ctr">
                        <a:lnSpc>
                          <a:spcPct val="107000"/>
                        </a:lnSpc>
                        <a:spcAft>
                          <a:spcPts val="800"/>
                        </a:spcAft>
                      </a:pPr>
                      <a:r>
                        <a:rPr lang="ru-RU" sz="4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solidFill>
                            <a:schemeClr val="tx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a:t>
                      </a:r>
                      <a:endParaRPr lang="ru-RU" sz="4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solidFill>
                          <a:schemeClr val="tx1">
                            <a:lumMod val="50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27286"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ctr">
                        <a:lnSpc>
                          <a:spcPct val="107000"/>
                        </a:lnSpc>
                        <a:spcAft>
                          <a:spcPts val="800"/>
                        </a:spcAft>
                      </a:pPr>
                      <a:r>
                        <a:rPr lang="ru-RU" sz="1400" b="1" dirty="0">
                          <a:effectLst/>
                          <a:latin typeface="Times New Roman" panose="02020603050405020304" pitchFamily="18" charset="0"/>
                          <a:cs typeface="Times New Roman" panose="02020603050405020304" pitchFamily="18" charset="0"/>
                        </a:rPr>
                        <a:t>Отходы, по составу близкие к промышленным </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785"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just">
                        <a:lnSpc>
                          <a:spcPct val="107000"/>
                        </a:lnSpc>
                        <a:spcAft>
                          <a:spcPts val="800"/>
                        </a:spcAft>
                      </a:pPr>
                      <a:r>
                        <a:rPr lang="ru-RU" sz="1200" dirty="0">
                          <a:effectLst/>
                          <a:latin typeface="Times New Roman" panose="02020603050405020304" pitchFamily="18" charset="0"/>
                          <a:cs typeface="Times New Roman" panose="02020603050405020304" pitchFamily="18" charset="0"/>
                        </a:rPr>
                        <a:t>отходы, не подлежащие последующему использованию (</a:t>
                      </a:r>
                      <a:r>
                        <a:rPr lang="ru-RU" sz="1200" dirty="0" err="1">
                          <a:effectLst/>
                          <a:latin typeface="Times New Roman" panose="02020603050405020304" pitchFamily="18" charset="0"/>
                          <a:cs typeface="Times New Roman" panose="02020603050405020304" pitchFamily="18" charset="0"/>
                        </a:rPr>
                        <a:t>токсикологически</a:t>
                      </a:r>
                      <a:r>
                        <a:rPr lang="ru-RU" sz="1200" dirty="0">
                          <a:effectLst/>
                          <a:latin typeface="Times New Roman" panose="02020603050405020304" pitchFamily="18" charset="0"/>
                          <a:cs typeface="Times New Roman" panose="02020603050405020304" pitchFamily="18" charset="0"/>
                        </a:rPr>
                        <a:t> опасные отходы 1-4 классов опасности, в том числе: ртутьсодержащие предметы, приборы и оборудование; лекарственные, диагностические, дезинфекционные средства; отходы от эксплуатации оборудования, транспорта, систем освещения, а также другие </a:t>
                      </a:r>
                      <a:r>
                        <a:rPr lang="ru-RU" sz="1200" dirty="0" err="1">
                          <a:effectLst/>
                          <a:latin typeface="Times New Roman" panose="02020603050405020304" pitchFamily="18" charset="0"/>
                          <a:cs typeface="Times New Roman" panose="02020603050405020304" pitchFamily="18" charset="0"/>
                        </a:rPr>
                        <a:t>токсикологически</a:t>
                      </a:r>
                      <a:r>
                        <a:rPr lang="ru-RU" sz="1200" dirty="0">
                          <a:effectLst/>
                          <a:latin typeface="Times New Roman" panose="02020603050405020304" pitchFamily="18" charset="0"/>
                          <a:cs typeface="Times New Roman" panose="02020603050405020304" pitchFamily="18" charset="0"/>
                        </a:rPr>
                        <a:t> опасные отходы, образующиеся в процессе осуществления фармацевтической деятельности по производству лекарственных средств и медицинских изделий, при производстве, хранении биомедицинских клеточных продуктов, деятельности в области использования возбудителей инф. заболеваний и генно-инженерно-модифицированных организмов в медицинских целях;</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297"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extLst>
                  <a:ext uri="{0D108BD9-81ED-4DB2-BD59-A6C34878D82A}">
                    <a16:rowId xmlns:a16="http://schemas.microsoft.com/office/drawing/2014/main" val="3425720069"/>
                  </a:ext>
                </a:extLst>
              </a:tr>
              <a:tr h="779325">
                <a:tc>
                  <a:txBody>
                    <a:bodyPr/>
                    <a:lstStyle/>
                    <a:p>
                      <a:pPr algn="ctr">
                        <a:lnSpc>
                          <a:spcPct val="107000"/>
                        </a:lnSpc>
                        <a:spcAft>
                          <a:spcPts val="800"/>
                        </a:spcAft>
                      </a:pPr>
                      <a:r>
                        <a:rPr lang="ru-RU" sz="4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a:t>
                      </a:r>
                      <a:endParaRPr lang="ru-RU" sz="4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solidFill>
                          <a:srgbClr val="00B0F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27286"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ctr">
                        <a:lnSpc>
                          <a:spcPct val="107000"/>
                        </a:lnSpc>
                        <a:spcAft>
                          <a:spcPts val="800"/>
                        </a:spcAft>
                      </a:pPr>
                      <a:r>
                        <a:rPr lang="ru-RU" sz="1400" b="1" dirty="0">
                          <a:effectLst/>
                          <a:latin typeface="Times New Roman" panose="02020603050405020304" pitchFamily="18" charset="0"/>
                          <a:cs typeface="Times New Roman" panose="02020603050405020304" pitchFamily="18" charset="0"/>
                        </a:rPr>
                        <a:t>Радиоактивные отходы </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785"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tc>
                  <a:txBody>
                    <a:bodyPr/>
                    <a:lstStyle/>
                    <a:p>
                      <a:pPr algn="just">
                        <a:lnSpc>
                          <a:spcPct val="107000"/>
                        </a:lnSpc>
                        <a:spcAft>
                          <a:spcPts val="800"/>
                        </a:spcAft>
                      </a:pPr>
                      <a:r>
                        <a:rPr lang="ru-RU" sz="1200" dirty="0">
                          <a:effectLst/>
                          <a:latin typeface="Times New Roman" panose="02020603050405020304" pitchFamily="18" charset="0"/>
                          <a:cs typeface="Times New Roman" panose="02020603050405020304" pitchFamily="18" charset="0"/>
                        </a:rPr>
                        <a:t>все виды отходов в любом агрегатном состоянии, в которых содержание радионуклидов превышает допустимые уровни, установленные нормами радиационной безопасности (радиоактивные отходы).</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516" marR="18516" marT="17297" marB="13887" anchor="ctr">
                    <a:gradFill>
                      <a:gsLst>
                        <a:gs pos="37000">
                          <a:schemeClr val="accent6">
                            <a:lumMod val="20000"/>
                            <a:lumOff val="80000"/>
                          </a:schemeClr>
                        </a:gs>
                        <a:gs pos="0">
                          <a:schemeClr val="accent1">
                            <a:lumMod val="5000"/>
                            <a:lumOff val="95000"/>
                          </a:schemeClr>
                        </a:gs>
                        <a:gs pos="74000">
                          <a:schemeClr val="accent6">
                            <a:lumMod val="40000"/>
                            <a:lumOff val="60000"/>
                          </a:schemeClr>
                        </a:gs>
                        <a:gs pos="83000">
                          <a:schemeClr val="accent6">
                            <a:lumMod val="40000"/>
                            <a:lumOff val="60000"/>
                          </a:schemeClr>
                        </a:gs>
                        <a:gs pos="100000">
                          <a:schemeClr val="accent6">
                            <a:lumMod val="60000"/>
                            <a:lumOff val="40000"/>
                          </a:schemeClr>
                        </a:gs>
                      </a:gsLst>
                      <a:lin ang="5400000" scaled="1"/>
                    </a:gradFill>
                  </a:tcPr>
                </a:tc>
                <a:extLst>
                  <a:ext uri="{0D108BD9-81ED-4DB2-BD59-A6C34878D82A}">
                    <a16:rowId xmlns:a16="http://schemas.microsoft.com/office/drawing/2014/main" val="1553621359"/>
                  </a:ext>
                </a:extLst>
              </a:tr>
            </a:tbl>
          </a:graphicData>
        </a:graphic>
      </p:graphicFrame>
    </p:spTree>
    <p:extLst>
      <p:ext uri="{BB962C8B-B14F-4D97-AF65-F5344CB8AC3E}">
        <p14:creationId xmlns:p14="http://schemas.microsoft.com/office/powerpoint/2010/main" val="3871145453"/>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1889125"/>
            <a:ext cx="11094720" cy="1325563"/>
          </a:xfrm>
        </p:spPr>
        <p:txBody>
          <a:bodyPr>
            <a:normAutofit fontScale="90000"/>
          </a:bodyPr>
          <a:lstStyle/>
          <a:p>
            <a:pPr algn="ctr"/>
            <a:r>
              <a:rPr lang="ru-RU" dirty="0">
                <a:latin typeface="Times New Roman" panose="02020603050405020304" pitchFamily="18" charset="0"/>
                <a:cs typeface="Times New Roman" panose="02020603050405020304" pitchFamily="18" charset="0"/>
              </a:rPr>
              <a:t>Изучить </a:t>
            </a:r>
            <a:r>
              <a:rPr lang="ru-RU">
                <a:latin typeface="Times New Roman" panose="02020603050405020304" pitchFamily="18" charset="0"/>
                <a:cs typeface="Times New Roman" panose="02020603050405020304" pitchFamily="18" charset="0"/>
              </a:rPr>
              <a:t>и </a:t>
            </a:r>
            <a:r>
              <a:rPr lang="ru-RU" dirty="0">
                <a:latin typeface="Times New Roman" panose="02020603050405020304" pitchFamily="18" charset="0"/>
                <a:cs typeface="Times New Roman" panose="02020603050405020304" pitchFamily="18" charset="0"/>
              </a:rPr>
              <a:t>з</a:t>
            </a:r>
            <a:r>
              <a:rPr lang="ru-RU">
                <a:latin typeface="Times New Roman" panose="02020603050405020304" pitchFamily="18" charset="0"/>
                <a:cs typeface="Times New Roman" panose="02020603050405020304" pitchFamily="18" charset="0"/>
              </a:rPr>
              <a:t>аконспектировать </a:t>
            </a:r>
            <a:r>
              <a:rPr lang="ru-RU" dirty="0">
                <a:latin typeface="Times New Roman" panose="02020603050405020304" pitchFamily="18" charset="0"/>
                <a:cs typeface="Times New Roman" panose="02020603050405020304" pitchFamily="18" charset="0"/>
              </a:rPr>
              <a:t>СанПин 2.1.3684- 21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раздел Х. Требования к обращению с отходами стр. 33 -52</a:t>
            </a:r>
          </a:p>
        </p:txBody>
      </p:sp>
    </p:spTree>
    <p:extLst>
      <p:ext uri="{BB962C8B-B14F-4D97-AF65-F5344CB8AC3E}">
        <p14:creationId xmlns:p14="http://schemas.microsoft.com/office/powerpoint/2010/main" val="28056255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2553222" y="1750719"/>
            <a:ext cx="139788" cy="279556"/>
          </a:xfrm>
          <a:custGeom>
            <a:avLst/>
            <a:gdLst/>
            <a:ahLst/>
            <a:cxnLst/>
            <a:rect l="l" t="t" r="r" b="b"/>
            <a:pathLst>
              <a:path w="230504" h="461010">
                <a:moveTo>
                  <a:pt x="0" y="0"/>
                </a:moveTo>
                <a:lnTo>
                  <a:pt x="230507" y="230495"/>
                </a:lnTo>
                <a:lnTo>
                  <a:pt x="0" y="460983"/>
                </a:lnTo>
              </a:path>
            </a:pathLst>
          </a:custGeom>
          <a:ln w="104709">
            <a:solidFill>
              <a:srgbClr val="00AEEF"/>
            </a:solidFill>
          </a:ln>
        </p:spPr>
        <p:txBody>
          <a:bodyPr wrap="square" lIns="0" tIns="0" rIns="0" bIns="0" rtlCol="0"/>
          <a:lstStyle/>
          <a:p>
            <a:endParaRPr/>
          </a:p>
        </p:txBody>
      </p:sp>
      <p:sp>
        <p:nvSpPr>
          <p:cNvPr id="5" name="object 5"/>
          <p:cNvSpPr/>
          <p:nvPr/>
        </p:nvSpPr>
        <p:spPr>
          <a:xfrm>
            <a:off x="4154858" y="1746300"/>
            <a:ext cx="139788" cy="279556"/>
          </a:xfrm>
          <a:custGeom>
            <a:avLst/>
            <a:gdLst/>
            <a:ahLst/>
            <a:cxnLst/>
            <a:rect l="l" t="t" r="r" b="b"/>
            <a:pathLst>
              <a:path w="230505" h="461010">
                <a:moveTo>
                  <a:pt x="0" y="0"/>
                </a:moveTo>
                <a:lnTo>
                  <a:pt x="230507" y="230495"/>
                </a:lnTo>
                <a:lnTo>
                  <a:pt x="0" y="460983"/>
                </a:lnTo>
              </a:path>
            </a:pathLst>
          </a:custGeom>
          <a:ln w="104709">
            <a:solidFill>
              <a:srgbClr val="00AEEF"/>
            </a:solidFill>
          </a:ln>
        </p:spPr>
        <p:txBody>
          <a:bodyPr wrap="square" lIns="0" tIns="0" rIns="0" bIns="0" rtlCol="0"/>
          <a:lstStyle/>
          <a:p>
            <a:endParaRPr/>
          </a:p>
        </p:txBody>
      </p:sp>
      <p:sp>
        <p:nvSpPr>
          <p:cNvPr id="6" name="object 6"/>
          <p:cNvSpPr/>
          <p:nvPr/>
        </p:nvSpPr>
        <p:spPr>
          <a:xfrm>
            <a:off x="7837565" y="1746300"/>
            <a:ext cx="139788" cy="279556"/>
          </a:xfrm>
          <a:custGeom>
            <a:avLst/>
            <a:gdLst/>
            <a:ahLst/>
            <a:cxnLst/>
            <a:rect l="l" t="t" r="r" b="b"/>
            <a:pathLst>
              <a:path w="230504" h="461009">
                <a:moveTo>
                  <a:pt x="0" y="460979"/>
                </a:moveTo>
                <a:lnTo>
                  <a:pt x="230505" y="230484"/>
                </a:lnTo>
                <a:lnTo>
                  <a:pt x="0" y="0"/>
                </a:lnTo>
              </a:path>
            </a:pathLst>
          </a:custGeom>
          <a:ln w="104709">
            <a:solidFill>
              <a:srgbClr val="00AEEF"/>
            </a:solidFill>
          </a:ln>
        </p:spPr>
        <p:txBody>
          <a:bodyPr wrap="square" lIns="0" tIns="0" rIns="0" bIns="0" rtlCol="0"/>
          <a:lstStyle/>
          <a:p>
            <a:endParaRPr/>
          </a:p>
        </p:txBody>
      </p:sp>
      <p:sp>
        <p:nvSpPr>
          <p:cNvPr id="7" name="object 7"/>
          <p:cNvSpPr/>
          <p:nvPr/>
        </p:nvSpPr>
        <p:spPr>
          <a:xfrm>
            <a:off x="10225586" y="1759780"/>
            <a:ext cx="139788" cy="279556"/>
          </a:xfrm>
          <a:custGeom>
            <a:avLst/>
            <a:gdLst/>
            <a:ahLst/>
            <a:cxnLst/>
            <a:rect l="l" t="t" r="r" b="b"/>
            <a:pathLst>
              <a:path w="230505" h="461009">
                <a:moveTo>
                  <a:pt x="0" y="460979"/>
                </a:moveTo>
                <a:lnTo>
                  <a:pt x="230505" y="230484"/>
                </a:lnTo>
                <a:lnTo>
                  <a:pt x="0" y="0"/>
                </a:lnTo>
              </a:path>
            </a:pathLst>
          </a:custGeom>
          <a:ln w="104709">
            <a:solidFill>
              <a:srgbClr val="00AEEF"/>
            </a:solidFill>
          </a:ln>
        </p:spPr>
        <p:txBody>
          <a:bodyPr wrap="square" lIns="0" tIns="0" rIns="0" bIns="0" rtlCol="0"/>
          <a:lstStyle/>
          <a:p>
            <a:endParaRPr/>
          </a:p>
        </p:txBody>
      </p:sp>
      <p:sp>
        <p:nvSpPr>
          <p:cNvPr id="8" name="object 8"/>
          <p:cNvSpPr/>
          <p:nvPr/>
        </p:nvSpPr>
        <p:spPr>
          <a:xfrm>
            <a:off x="8311640" y="1314397"/>
            <a:ext cx="1534433" cy="911996"/>
          </a:xfrm>
          <a:prstGeom prst="rect">
            <a:avLst/>
          </a:prstGeom>
          <a:blipFill>
            <a:blip r:embed="rId2" cstate="print"/>
            <a:stretch>
              <a:fillRect/>
            </a:stretch>
          </a:blipFill>
        </p:spPr>
        <p:txBody>
          <a:bodyPr wrap="square" lIns="0" tIns="0" rIns="0" bIns="0" rtlCol="0"/>
          <a:lstStyle/>
          <a:p>
            <a:endParaRPr/>
          </a:p>
        </p:txBody>
      </p:sp>
      <p:sp>
        <p:nvSpPr>
          <p:cNvPr id="9" name="object 9"/>
          <p:cNvSpPr/>
          <p:nvPr/>
        </p:nvSpPr>
        <p:spPr>
          <a:xfrm>
            <a:off x="2546255" y="496449"/>
            <a:ext cx="1412483" cy="2118567"/>
          </a:xfrm>
          <a:prstGeom prst="rect">
            <a:avLst/>
          </a:prstGeom>
          <a:blipFill>
            <a:blip r:embed="rId3" cstate="print"/>
            <a:stretch>
              <a:fillRect/>
            </a:stretch>
          </a:blipFill>
        </p:spPr>
        <p:txBody>
          <a:bodyPr wrap="square" lIns="0" tIns="0" rIns="0" bIns="0" rtlCol="0"/>
          <a:lstStyle/>
          <a:p>
            <a:endParaRPr/>
          </a:p>
        </p:txBody>
      </p:sp>
      <p:sp>
        <p:nvSpPr>
          <p:cNvPr id="10" name="object 10"/>
          <p:cNvSpPr/>
          <p:nvPr/>
        </p:nvSpPr>
        <p:spPr>
          <a:xfrm>
            <a:off x="10510" y="820787"/>
            <a:ext cx="2435348" cy="1514373"/>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6154025" y="1127391"/>
            <a:ext cx="1275999" cy="1371504"/>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4381436" y="1071190"/>
            <a:ext cx="959597" cy="1495312"/>
          </a:xfrm>
          <a:prstGeom prst="rect">
            <a:avLst/>
          </a:prstGeom>
          <a:blipFill>
            <a:blip r:embed="rId6" cstate="print"/>
            <a:stretch>
              <a:fillRect/>
            </a:stretch>
          </a:blipFill>
        </p:spPr>
        <p:txBody>
          <a:bodyPr wrap="square" lIns="0" tIns="0" rIns="0" bIns="0" rtlCol="0"/>
          <a:lstStyle/>
          <a:p>
            <a:endParaRPr/>
          </a:p>
        </p:txBody>
      </p:sp>
      <p:sp>
        <p:nvSpPr>
          <p:cNvPr id="13" name="object 13"/>
          <p:cNvSpPr txBox="1">
            <a:spLocks noGrp="1"/>
          </p:cNvSpPr>
          <p:nvPr>
            <p:ph type="title"/>
          </p:nvPr>
        </p:nvSpPr>
        <p:spPr>
          <a:xfrm>
            <a:off x="609600" y="459305"/>
            <a:ext cx="10972800" cy="375537"/>
          </a:xfrm>
          <a:prstGeom prst="rect">
            <a:avLst/>
          </a:prstGeom>
        </p:spPr>
        <p:txBody>
          <a:bodyPr vert="horz" wrap="square" lIns="0" tIns="6145" rIns="0" bIns="0" rtlCol="0">
            <a:spAutoFit/>
          </a:bodyPr>
          <a:lstStyle/>
          <a:p>
            <a:pPr marL="127422" marR="2587">
              <a:lnSpc>
                <a:spcPct val="100299"/>
              </a:lnSpc>
              <a:spcBef>
                <a:spcPts val="48"/>
              </a:spcBef>
            </a:pPr>
            <a:r>
              <a:rPr sz="2000" b="1" spc="102" dirty="0">
                <a:latin typeface="Times New Roman" panose="02020603050405020304" pitchFamily="18" charset="0"/>
                <a:cs typeface="Times New Roman" panose="02020603050405020304" pitchFamily="18" charset="0"/>
              </a:rPr>
              <a:t> </a:t>
            </a:r>
            <a:r>
              <a:rPr lang="ru-RU" sz="2400" b="1" spc="112" dirty="0">
                <a:latin typeface="Times New Roman" panose="02020603050405020304" pitchFamily="18" charset="0"/>
                <a:cs typeface="Times New Roman" panose="02020603050405020304" pitchFamily="18" charset="0"/>
              </a:rPr>
              <a:t>Схема</a:t>
            </a:r>
            <a:r>
              <a:rPr sz="2400" b="1" spc="43" dirty="0">
                <a:latin typeface="Times New Roman" panose="02020603050405020304" pitchFamily="18" charset="0"/>
                <a:cs typeface="Times New Roman" panose="02020603050405020304" pitchFamily="18" charset="0"/>
              </a:rPr>
              <a:t> </a:t>
            </a:r>
            <a:r>
              <a:rPr sz="2400" b="1" spc="92" dirty="0">
                <a:latin typeface="Times New Roman" panose="02020603050405020304" pitchFamily="18" charset="0"/>
                <a:cs typeface="Times New Roman" panose="02020603050405020304" pitchFamily="18" charset="0"/>
              </a:rPr>
              <a:t>обращения</a:t>
            </a:r>
            <a:r>
              <a:rPr sz="2400" b="1" spc="43" dirty="0">
                <a:latin typeface="Times New Roman" panose="02020603050405020304" pitchFamily="18" charset="0"/>
                <a:cs typeface="Times New Roman" panose="02020603050405020304" pitchFamily="18" charset="0"/>
              </a:rPr>
              <a:t> </a:t>
            </a:r>
            <a:r>
              <a:rPr sz="2400" b="1" spc="191" dirty="0">
                <a:latin typeface="Times New Roman" panose="02020603050405020304" pitchFamily="18" charset="0"/>
                <a:cs typeface="Times New Roman" panose="02020603050405020304" pitchFamily="18" charset="0"/>
              </a:rPr>
              <a:t>с</a:t>
            </a:r>
            <a:r>
              <a:rPr sz="2400" b="1" spc="43" dirty="0">
                <a:latin typeface="Times New Roman" panose="02020603050405020304" pitchFamily="18" charset="0"/>
                <a:cs typeface="Times New Roman" panose="02020603050405020304" pitchFamily="18" charset="0"/>
              </a:rPr>
              <a:t> </a:t>
            </a:r>
            <a:r>
              <a:rPr sz="2400" b="1" spc="99" dirty="0">
                <a:latin typeface="Times New Roman" panose="02020603050405020304" pitchFamily="18" charset="0"/>
                <a:cs typeface="Times New Roman" panose="02020603050405020304" pitchFamily="18" charset="0"/>
              </a:rPr>
              <a:t>медицинскими</a:t>
            </a:r>
            <a:r>
              <a:rPr sz="2400" b="1" spc="43" dirty="0">
                <a:latin typeface="Times New Roman" panose="02020603050405020304" pitchFamily="18" charset="0"/>
                <a:cs typeface="Times New Roman" panose="02020603050405020304" pitchFamily="18" charset="0"/>
              </a:rPr>
              <a:t> </a:t>
            </a:r>
            <a:r>
              <a:rPr sz="2400" b="1" spc="74" dirty="0">
                <a:latin typeface="Times New Roman" panose="02020603050405020304" pitchFamily="18" charset="0"/>
                <a:cs typeface="Times New Roman" panose="02020603050405020304" pitchFamily="18" charset="0"/>
              </a:rPr>
              <a:t>отходами,</a:t>
            </a:r>
            <a:r>
              <a:rPr sz="2400" b="1" spc="43" dirty="0">
                <a:latin typeface="Times New Roman" panose="02020603050405020304" pitchFamily="18" charset="0"/>
                <a:cs typeface="Times New Roman" panose="02020603050405020304" pitchFamily="18" charset="0"/>
              </a:rPr>
              <a:t> </a:t>
            </a:r>
            <a:r>
              <a:rPr sz="2400" b="1" spc="132" dirty="0" err="1">
                <a:latin typeface="Times New Roman" panose="02020603050405020304" pitchFamily="18" charset="0"/>
                <a:cs typeface="Times New Roman" panose="02020603050405020304" pitchFamily="18" charset="0"/>
              </a:rPr>
              <a:t>состо</a:t>
            </a:r>
            <a:r>
              <a:rPr lang="ru-RU" sz="2400" b="1" spc="132" dirty="0" err="1">
                <a:latin typeface="Times New Roman" panose="02020603050405020304" pitchFamily="18" charset="0"/>
                <a:cs typeface="Times New Roman" panose="02020603050405020304" pitchFamily="18" charset="0"/>
              </a:rPr>
              <a:t>ит</a:t>
            </a:r>
            <a:r>
              <a:rPr sz="2400" b="1" spc="43" dirty="0">
                <a:latin typeface="Times New Roman" panose="02020603050405020304" pitchFamily="18" charset="0"/>
                <a:cs typeface="Times New Roman" panose="02020603050405020304" pitchFamily="18" charset="0"/>
              </a:rPr>
              <a:t> </a:t>
            </a:r>
            <a:r>
              <a:rPr sz="2400" b="1" spc="117" dirty="0">
                <a:latin typeface="Times New Roman" panose="02020603050405020304" pitchFamily="18" charset="0"/>
                <a:cs typeface="Times New Roman" panose="02020603050405020304" pitchFamily="18" charset="0"/>
              </a:rPr>
              <a:t>из</a:t>
            </a:r>
            <a:r>
              <a:rPr sz="2400" b="1" spc="43" dirty="0">
                <a:latin typeface="Times New Roman" panose="02020603050405020304" pitchFamily="18" charset="0"/>
                <a:cs typeface="Times New Roman" panose="02020603050405020304" pitchFamily="18" charset="0"/>
              </a:rPr>
              <a:t> </a:t>
            </a:r>
            <a:r>
              <a:rPr sz="2400" b="1" spc="104" dirty="0">
                <a:latin typeface="Times New Roman" panose="02020603050405020304" pitchFamily="18" charset="0"/>
                <a:cs typeface="Times New Roman" panose="02020603050405020304" pitchFamily="18" charset="0"/>
              </a:rPr>
              <a:t>5</a:t>
            </a:r>
            <a:r>
              <a:rPr sz="2400" b="1" spc="43" dirty="0">
                <a:latin typeface="Times New Roman" panose="02020603050405020304" pitchFamily="18" charset="0"/>
                <a:cs typeface="Times New Roman" panose="02020603050405020304" pitchFamily="18" charset="0"/>
              </a:rPr>
              <a:t> </a:t>
            </a:r>
            <a:r>
              <a:rPr sz="2400" b="1" spc="99" dirty="0">
                <a:latin typeface="Times New Roman" panose="02020603050405020304" pitchFamily="18" charset="0"/>
                <a:cs typeface="Times New Roman" panose="02020603050405020304" pitchFamily="18" charset="0"/>
              </a:rPr>
              <a:t>этапов:</a:t>
            </a:r>
          </a:p>
        </p:txBody>
      </p:sp>
      <p:sp>
        <p:nvSpPr>
          <p:cNvPr id="14" name="object 14"/>
          <p:cNvSpPr txBox="1"/>
          <p:nvPr/>
        </p:nvSpPr>
        <p:spPr>
          <a:xfrm>
            <a:off x="501505" y="2386373"/>
            <a:ext cx="804463" cy="238343"/>
          </a:xfrm>
          <a:prstGeom prst="rect">
            <a:avLst/>
          </a:prstGeom>
        </p:spPr>
        <p:txBody>
          <a:bodyPr vert="horz" wrap="square" lIns="0" tIns="7438" rIns="0" bIns="0" rtlCol="0">
            <a:spAutoFit/>
          </a:bodyPr>
          <a:lstStyle/>
          <a:p>
            <a:pPr marL="6468">
              <a:spcBef>
                <a:spcPts val="58"/>
              </a:spcBef>
            </a:pPr>
            <a:r>
              <a:rPr sz="1500" spc="87" dirty="0">
                <a:latin typeface="Calibri"/>
                <a:cs typeface="Calibri"/>
              </a:rPr>
              <a:t>Сбор</a:t>
            </a:r>
            <a:endParaRPr sz="1500" dirty="0">
              <a:latin typeface="Calibri"/>
              <a:cs typeface="Calibri"/>
            </a:endParaRPr>
          </a:p>
        </p:txBody>
      </p:sp>
      <p:sp>
        <p:nvSpPr>
          <p:cNvPr id="15" name="object 15"/>
          <p:cNvSpPr txBox="1"/>
          <p:nvPr/>
        </p:nvSpPr>
        <p:spPr>
          <a:xfrm>
            <a:off x="2190255" y="2498896"/>
            <a:ext cx="2305680" cy="238343"/>
          </a:xfrm>
          <a:prstGeom prst="rect">
            <a:avLst/>
          </a:prstGeom>
        </p:spPr>
        <p:txBody>
          <a:bodyPr vert="horz" wrap="square" lIns="0" tIns="7438" rIns="0" bIns="0" rtlCol="0">
            <a:spAutoFit/>
          </a:bodyPr>
          <a:lstStyle/>
          <a:p>
            <a:pPr marL="6468">
              <a:spcBef>
                <a:spcPts val="58"/>
              </a:spcBef>
            </a:pPr>
            <a:r>
              <a:rPr sz="1500" spc="87" dirty="0">
                <a:latin typeface="Calibri"/>
                <a:cs typeface="Calibri"/>
              </a:rPr>
              <a:t>Транспортировка</a:t>
            </a:r>
            <a:endParaRPr sz="1500" dirty="0">
              <a:latin typeface="Calibri"/>
              <a:cs typeface="Calibri"/>
            </a:endParaRPr>
          </a:p>
        </p:txBody>
      </p:sp>
      <p:sp>
        <p:nvSpPr>
          <p:cNvPr id="16" name="object 16"/>
          <p:cNvSpPr txBox="1"/>
          <p:nvPr/>
        </p:nvSpPr>
        <p:spPr>
          <a:xfrm>
            <a:off x="4529801" y="2633548"/>
            <a:ext cx="2274351" cy="238343"/>
          </a:xfrm>
          <a:prstGeom prst="rect">
            <a:avLst/>
          </a:prstGeom>
        </p:spPr>
        <p:txBody>
          <a:bodyPr vert="horz" wrap="square" lIns="0" tIns="7438" rIns="0" bIns="0" rtlCol="0">
            <a:spAutoFit/>
          </a:bodyPr>
          <a:lstStyle/>
          <a:p>
            <a:pPr marL="6468">
              <a:spcBef>
                <a:spcPts val="58"/>
              </a:spcBef>
            </a:pPr>
            <a:r>
              <a:rPr sz="1500" spc="71" dirty="0">
                <a:latin typeface="Calibri"/>
                <a:cs typeface="Calibri"/>
              </a:rPr>
              <a:t>Временное</a:t>
            </a:r>
            <a:r>
              <a:rPr sz="1500" spc="15" dirty="0">
                <a:solidFill>
                  <a:srgbClr val="2B2A29"/>
                </a:solidFill>
                <a:latin typeface="Calibri"/>
                <a:cs typeface="Calibri"/>
              </a:rPr>
              <a:t> </a:t>
            </a:r>
            <a:r>
              <a:rPr sz="1500" spc="69" dirty="0">
                <a:latin typeface="Calibri"/>
                <a:cs typeface="Calibri"/>
              </a:rPr>
              <a:t>хранение</a:t>
            </a:r>
            <a:endParaRPr sz="1500" dirty="0">
              <a:latin typeface="Calibri"/>
              <a:cs typeface="Calibri"/>
            </a:endParaRPr>
          </a:p>
        </p:txBody>
      </p:sp>
      <p:sp>
        <p:nvSpPr>
          <p:cNvPr id="17" name="object 17"/>
          <p:cNvSpPr txBox="1"/>
          <p:nvPr/>
        </p:nvSpPr>
        <p:spPr>
          <a:xfrm>
            <a:off x="10447785" y="1456154"/>
            <a:ext cx="1763307" cy="991090"/>
          </a:xfrm>
          <a:prstGeom prst="rect">
            <a:avLst/>
          </a:prstGeom>
        </p:spPr>
        <p:txBody>
          <a:bodyPr vert="horz" wrap="square" lIns="0" tIns="6145" rIns="0" bIns="0" rtlCol="0">
            <a:spAutoFit/>
          </a:bodyPr>
          <a:lstStyle/>
          <a:p>
            <a:pPr marL="6468" marR="2587" algn="ctr">
              <a:lnSpc>
                <a:spcPct val="100200"/>
              </a:lnSpc>
              <a:spcBef>
                <a:spcPts val="0"/>
              </a:spcBef>
            </a:pPr>
            <a:r>
              <a:rPr sz="1600" b="1" spc="208"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ВЫВОЗ  </a:t>
            </a:r>
            <a:r>
              <a:rPr sz="1600" b="1" spc="206"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a:t>
            </a:r>
            <a:r>
              <a:rPr sz="1600" b="1" spc="3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1600" b="1" spc="15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ПОЛИГОН</a:t>
            </a:r>
            <a:endParaRPr lang="en-US" sz="1600" b="1" spc="15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6468" marR="2587" algn="ctr">
              <a:lnSpc>
                <a:spcPct val="100200"/>
              </a:lnSpc>
              <a:spcBef>
                <a:spcPts val="0"/>
              </a:spcBef>
            </a:pPr>
            <a:endParaRPr sz="1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spcBef>
                <a:spcPts val="0"/>
              </a:spcBef>
            </a:pPr>
            <a:r>
              <a:rPr sz="1600" spc="79" dirty="0">
                <a:latin typeface="Times New Roman" panose="02020603050405020304" pitchFamily="18" charset="0"/>
                <a:cs typeface="Times New Roman" panose="02020603050405020304" pitchFamily="18" charset="0"/>
              </a:rPr>
              <a:t>Захоронение</a:t>
            </a:r>
            <a:endParaRPr sz="1600" dirty="0">
              <a:latin typeface="Times New Roman" panose="02020603050405020304" pitchFamily="18" charset="0"/>
              <a:cs typeface="Times New Roman" panose="02020603050405020304" pitchFamily="18" charset="0"/>
            </a:endParaRPr>
          </a:p>
        </p:txBody>
      </p:sp>
      <p:sp>
        <p:nvSpPr>
          <p:cNvPr id="18" name="object 18"/>
          <p:cNvSpPr txBox="1"/>
          <p:nvPr/>
        </p:nvSpPr>
        <p:spPr>
          <a:xfrm>
            <a:off x="8614161" y="2231274"/>
            <a:ext cx="2260488" cy="238343"/>
          </a:xfrm>
          <a:prstGeom prst="rect">
            <a:avLst/>
          </a:prstGeom>
        </p:spPr>
        <p:txBody>
          <a:bodyPr vert="horz" wrap="square" lIns="0" tIns="7438" rIns="0" bIns="0" rtlCol="0">
            <a:spAutoFit/>
          </a:bodyPr>
          <a:lstStyle/>
          <a:p>
            <a:pPr marL="6468">
              <a:spcBef>
                <a:spcPts val="58"/>
              </a:spcBef>
            </a:pPr>
            <a:r>
              <a:rPr sz="1500" spc="94" dirty="0">
                <a:latin typeface="Calibri"/>
                <a:cs typeface="Calibri"/>
              </a:rPr>
              <a:t>Обычный</a:t>
            </a:r>
            <a:r>
              <a:rPr sz="1500" dirty="0">
                <a:solidFill>
                  <a:srgbClr val="2B2A29"/>
                </a:solidFill>
                <a:latin typeface="Calibri"/>
                <a:cs typeface="Calibri"/>
              </a:rPr>
              <a:t> </a:t>
            </a:r>
            <a:r>
              <a:rPr sz="1500" spc="92" dirty="0">
                <a:latin typeface="Calibri"/>
                <a:cs typeface="Calibri"/>
              </a:rPr>
              <a:t>мусоровоз</a:t>
            </a:r>
            <a:endParaRPr sz="1500" dirty="0">
              <a:latin typeface="Calibri"/>
              <a:cs typeface="Calibri"/>
            </a:endParaRPr>
          </a:p>
        </p:txBody>
      </p:sp>
      <p:sp>
        <p:nvSpPr>
          <p:cNvPr id="19" name="object 19"/>
          <p:cNvSpPr txBox="1"/>
          <p:nvPr/>
        </p:nvSpPr>
        <p:spPr>
          <a:xfrm>
            <a:off x="6128777" y="2521284"/>
            <a:ext cx="2281016" cy="238343"/>
          </a:xfrm>
          <a:prstGeom prst="rect">
            <a:avLst/>
          </a:prstGeom>
        </p:spPr>
        <p:txBody>
          <a:bodyPr vert="horz" wrap="square" lIns="0" tIns="7438" rIns="0" bIns="0" rtlCol="0">
            <a:spAutoFit/>
          </a:bodyPr>
          <a:lstStyle/>
          <a:p>
            <a:pPr marL="6468">
              <a:spcBef>
                <a:spcPts val="58"/>
              </a:spcBef>
            </a:pPr>
            <a:r>
              <a:rPr sz="1500" spc="84" dirty="0">
                <a:latin typeface="Calibri"/>
                <a:cs typeface="Calibri"/>
              </a:rPr>
              <a:t>Обеззараживание</a:t>
            </a:r>
            <a:endParaRPr sz="1500" dirty="0">
              <a:latin typeface="Calibri"/>
              <a:cs typeface="Calibri"/>
            </a:endParaRPr>
          </a:p>
        </p:txBody>
      </p:sp>
      <p:sp>
        <p:nvSpPr>
          <p:cNvPr id="20" name="object 20"/>
          <p:cNvSpPr/>
          <p:nvPr/>
        </p:nvSpPr>
        <p:spPr>
          <a:xfrm>
            <a:off x="8724693" y="1531078"/>
            <a:ext cx="211800" cy="199078"/>
          </a:xfrm>
          <a:custGeom>
            <a:avLst/>
            <a:gdLst/>
            <a:ahLst/>
            <a:cxnLst/>
            <a:rect l="l" t="t" r="r" b="b"/>
            <a:pathLst>
              <a:path w="349250" h="328295">
                <a:moveTo>
                  <a:pt x="232600" y="0"/>
                </a:moveTo>
                <a:lnTo>
                  <a:pt x="115368" y="0"/>
                </a:lnTo>
                <a:lnTo>
                  <a:pt x="101044" y="46005"/>
                </a:lnTo>
                <a:lnTo>
                  <a:pt x="85082" y="94964"/>
                </a:lnTo>
                <a:lnTo>
                  <a:pt x="68033" y="145282"/>
                </a:lnTo>
                <a:lnTo>
                  <a:pt x="50448" y="195360"/>
                </a:lnTo>
                <a:lnTo>
                  <a:pt x="32880" y="243602"/>
                </a:lnTo>
                <a:lnTo>
                  <a:pt x="15879" y="288411"/>
                </a:lnTo>
                <a:lnTo>
                  <a:pt x="0" y="328189"/>
                </a:lnTo>
                <a:lnTo>
                  <a:pt x="83819" y="328189"/>
                </a:lnTo>
                <a:lnTo>
                  <a:pt x="90143" y="312620"/>
                </a:lnTo>
                <a:lnTo>
                  <a:pt x="96996" y="295110"/>
                </a:lnTo>
                <a:lnTo>
                  <a:pt x="104323" y="275681"/>
                </a:lnTo>
                <a:lnTo>
                  <a:pt x="111586" y="255678"/>
                </a:lnTo>
                <a:lnTo>
                  <a:pt x="325918" y="255678"/>
                </a:lnTo>
                <a:lnTo>
                  <a:pt x="320490" y="239116"/>
                </a:lnTo>
                <a:lnTo>
                  <a:pt x="303760" y="190224"/>
                </a:lnTo>
                <a:lnTo>
                  <a:pt x="133250" y="190224"/>
                </a:lnTo>
                <a:lnTo>
                  <a:pt x="144324" y="156835"/>
                </a:lnTo>
                <a:lnTo>
                  <a:pt x="154734" y="124368"/>
                </a:lnTo>
                <a:lnTo>
                  <a:pt x="164269" y="93423"/>
                </a:lnTo>
                <a:lnTo>
                  <a:pt x="172328" y="65925"/>
                </a:lnTo>
                <a:lnTo>
                  <a:pt x="258425" y="65925"/>
                </a:lnTo>
                <a:lnTo>
                  <a:pt x="249471" y="42423"/>
                </a:lnTo>
                <a:lnTo>
                  <a:pt x="232600" y="0"/>
                </a:lnTo>
                <a:close/>
              </a:path>
              <a:path w="349250" h="328295">
                <a:moveTo>
                  <a:pt x="325918" y="255678"/>
                </a:moveTo>
                <a:lnTo>
                  <a:pt x="246725" y="255678"/>
                </a:lnTo>
                <a:lnTo>
                  <a:pt x="252916" y="276011"/>
                </a:lnTo>
                <a:lnTo>
                  <a:pt x="258380" y="294580"/>
                </a:lnTo>
                <a:lnTo>
                  <a:pt x="263413" y="312155"/>
                </a:lnTo>
                <a:lnTo>
                  <a:pt x="267917" y="328189"/>
                </a:lnTo>
                <a:lnTo>
                  <a:pt x="348900" y="328189"/>
                </a:lnTo>
                <a:lnTo>
                  <a:pt x="335836" y="285942"/>
                </a:lnTo>
                <a:lnTo>
                  <a:pt x="325918" y="255678"/>
                </a:lnTo>
                <a:close/>
              </a:path>
              <a:path w="349250" h="328295">
                <a:moveTo>
                  <a:pt x="258425" y="65925"/>
                </a:moveTo>
                <a:lnTo>
                  <a:pt x="184578" y="65925"/>
                </a:lnTo>
                <a:lnTo>
                  <a:pt x="194632" y="93755"/>
                </a:lnTo>
                <a:lnTo>
                  <a:pt x="205115" y="123837"/>
                </a:lnTo>
                <a:lnTo>
                  <a:pt x="216158" y="156370"/>
                </a:lnTo>
                <a:lnTo>
                  <a:pt x="227426" y="190224"/>
                </a:lnTo>
                <a:lnTo>
                  <a:pt x="303760" y="190224"/>
                </a:lnTo>
                <a:lnTo>
                  <a:pt x="285591" y="139009"/>
                </a:lnTo>
                <a:lnTo>
                  <a:pt x="267355" y="89366"/>
                </a:lnTo>
                <a:lnTo>
                  <a:pt x="258425" y="65925"/>
                </a:lnTo>
                <a:close/>
              </a:path>
            </a:pathLst>
          </a:custGeom>
          <a:solidFill>
            <a:srgbClr val="FFFF00"/>
          </a:solidFill>
        </p:spPr>
        <p:txBody>
          <a:bodyPr wrap="square" lIns="0" tIns="0" rIns="0" bIns="0" rtlCol="0"/>
          <a:lstStyle/>
          <a:p>
            <a:endParaRPr/>
          </a:p>
        </p:txBody>
      </p:sp>
      <p:sp>
        <p:nvSpPr>
          <p:cNvPr id="21" name="object 5">
            <a:extLst>
              <a:ext uri="{FF2B5EF4-FFF2-40B4-BE49-F238E27FC236}">
                <a16:creationId xmlns:a16="http://schemas.microsoft.com/office/drawing/2014/main" id="{ED89C038-F231-4639-A41E-1BEA870CFB59}"/>
              </a:ext>
            </a:extLst>
          </p:cNvPr>
          <p:cNvSpPr/>
          <p:nvPr/>
        </p:nvSpPr>
        <p:spPr>
          <a:xfrm>
            <a:off x="5735722" y="1756942"/>
            <a:ext cx="139788" cy="279556"/>
          </a:xfrm>
          <a:custGeom>
            <a:avLst/>
            <a:gdLst/>
            <a:ahLst/>
            <a:cxnLst/>
            <a:rect l="l" t="t" r="r" b="b"/>
            <a:pathLst>
              <a:path w="230505" h="461010">
                <a:moveTo>
                  <a:pt x="0" y="0"/>
                </a:moveTo>
                <a:lnTo>
                  <a:pt x="230507" y="230495"/>
                </a:lnTo>
                <a:lnTo>
                  <a:pt x="0" y="460983"/>
                </a:lnTo>
              </a:path>
            </a:pathLst>
          </a:custGeom>
          <a:ln w="104709">
            <a:solidFill>
              <a:srgbClr val="00AEEF"/>
            </a:solidFill>
          </a:ln>
        </p:spPr>
        <p:txBody>
          <a:bodyPr wrap="square" lIns="0" tIns="0" rIns="0" bIns="0" rtlCol="0"/>
          <a:lstStyle/>
          <a:p>
            <a:endParaRPr/>
          </a:p>
        </p:txBody>
      </p:sp>
      <p:sp>
        <p:nvSpPr>
          <p:cNvPr id="22" name="Прямоугольник 21">
            <a:extLst>
              <a:ext uri="{FF2B5EF4-FFF2-40B4-BE49-F238E27FC236}">
                <a16:creationId xmlns:a16="http://schemas.microsoft.com/office/drawing/2014/main" id="{C54D1C25-7800-4ECE-98F7-D31B7D5973D2}"/>
              </a:ext>
            </a:extLst>
          </p:cNvPr>
          <p:cNvSpPr/>
          <p:nvPr/>
        </p:nvSpPr>
        <p:spPr>
          <a:xfrm>
            <a:off x="258441" y="3234957"/>
            <a:ext cx="11952651" cy="3623043"/>
          </a:xfrm>
          <a:prstGeom prst="rect">
            <a:avLst/>
          </a:prstGeom>
          <a:ln>
            <a:noFill/>
          </a:ln>
        </p:spPr>
        <p:txBody>
          <a:bodyPr wrap="square">
            <a:spAutoFit/>
          </a:bodyPr>
          <a:lstStyle/>
          <a:p>
            <a:pPr indent="304800">
              <a:lnSpc>
                <a:spcPct val="107000"/>
              </a:lnSpc>
              <a:spcAft>
                <a:spcPts val="0"/>
              </a:spcAft>
            </a:pP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Система сбора, хранения, размещения и транспортирования, обеззараживания (обезвреживания) медицинских отходов должна включать следующие этапы:</a:t>
            </a:r>
            <a:endParaRPr lang="ru-RU" sz="2400" b="1" dirty="0">
              <a:latin typeface="Calibri" panose="020F0502020204030204" pitchFamily="34" charset="0"/>
              <a:ea typeface="Calibri" panose="020F0502020204030204" pitchFamily="34" charset="0"/>
              <a:cs typeface="Times New Roman" panose="02020603050405020304" pitchFamily="18" charset="0"/>
            </a:endParaRPr>
          </a:p>
          <a:p>
            <a:pPr indent="450000" algn="just">
              <a:lnSpc>
                <a:spcPct val="107000"/>
              </a:lnSpc>
              <a:spcAft>
                <a:spcPts val="0"/>
              </a:spcAft>
              <a:buFont typeface="+mj-lt"/>
              <a:buAutoNum type="arabicPeriod"/>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сбор отходов внутри организаций, осуществляющих медицинскую и (или) фармацевтическую деятельность;</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indent="450000" algn="just">
              <a:lnSpc>
                <a:spcPct val="107000"/>
              </a:lnSpc>
              <a:spcAft>
                <a:spcPts val="0"/>
              </a:spcAft>
              <a:buFont typeface="+mj-lt"/>
              <a:buAutoNum type="arabicPeriod"/>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перемещение отходов из подразделений и хранение отходов на территории организации, образующей отходы;</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indent="450000" algn="just">
              <a:lnSpc>
                <a:spcPct val="107000"/>
              </a:lnSpc>
              <a:spcAft>
                <a:spcPts val="0"/>
              </a:spcAft>
              <a:buFont typeface="+mj-lt"/>
              <a:buAutoNum type="arabicPeriod"/>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обеззараживание (обезвреживание) отходов;</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indent="450000" algn="just">
              <a:lnSpc>
                <a:spcPct val="107000"/>
              </a:lnSpc>
              <a:spcAft>
                <a:spcPts val="0"/>
              </a:spcAft>
              <a:buFont typeface="+mj-lt"/>
              <a:buAutoNum type="arabicPeriod"/>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транспортирование отходов с территории организации, образующей отходы;</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indent="450000" algn="just">
              <a:buFont typeface="+mj-lt"/>
              <a:buAutoNum type="arabicPeriod"/>
            </a:pPr>
            <a:r>
              <a:rPr lang="ru-RU" sz="2400" dirty="0">
                <a:latin typeface="Times New Roman" panose="02020603050405020304" pitchFamily="18" charset="0"/>
                <a:ea typeface="Times New Roman" panose="02020603050405020304" pitchFamily="18" charset="0"/>
              </a:rPr>
              <a:t>размещение, обезвреживание или утилизация медицинских отходов.</a:t>
            </a:r>
            <a:endParaRPr lang="ru-RU" sz="2400" dirty="0"/>
          </a:p>
        </p:txBody>
      </p:sp>
    </p:spTree>
    <p:extLst>
      <p:ext uri="{BB962C8B-B14F-4D97-AF65-F5344CB8AC3E}">
        <p14:creationId xmlns:p14="http://schemas.microsoft.com/office/powerpoint/2010/main" val="17737643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71E75A8-6268-40A0-97FC-30AD4725E1FB}"/>
              </a:ext>
            </a:extLst>
          </p:cNvPr>
          <p:cNvSpPr>
            <a:spLocks noGrp="1"/>
          </p:cNvSpPr>
          <p:nvPr>
            <p:ph idx="1"/>
          </p:nvPr>
        </p:nvSpPr>
        <p:spPr>
          <a:xfrm>
            <a:off x="304800" y="4313664"/>
            <a:ext cx="11887200" cy="2404864"/>
          </a:xfrm>
        </p:spPr>
        <p:txBody>
          <a:bodyPr>
            <a:normAutofit/>
          </a:bodyPr>
          <a:lstStyle/>
          <a:p>
            <a:pPr marL="0" indent="0" algn="just">
              <a:spcBef>
                <a:spcPts val="0"/>
              </a:spcBef>
              <a:buNone/>
            </a:pPr>
            <a:r>
              <a:rPr lang="en-US" sz="2000" dirty="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К работам по обращению с медицинскими отходами не допускается привлечение лиц, не прошедших предварительный инструктаж по безопасному обращению с медицинскими отходами.</a:t>
            </a:r>
          </a:p>
          <a:p>
            <a:pPr marL="0" indent="0" algn="just">
              <a:spcBef>
                <a:spcPts val="0"/>
              </a:spcBef>
              <a:buNone/>
            </a:pPr>
            <a:r>
              <a:rPr lang="en-US" sz="2400" dirty="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Работникам организаций, в которых образуются медицинские отходы, не допускается выходить за пределы рабочих помещений участка по обращению с медицинскими отходами классов Б и В </a:t>
            </a:r>
            <a:r>
              <a:rPr lang="ru-RU" sz="2400" dirty="0" err="1">
                <a:latin typeface="Times New Roman" panose="02020603050405020304" pitchFamily="18" charset="0"/>
                <a:cs typeface="Times New Roman" panose="02020603050405020304" pitchFamily="18" charset="0"/>
              </a:rPr>
              <a:t>в</a:t>
            </a:r>
            <a:r>
              <a:rPr lang="ru-RU" sz="2400" dirty="0">
                <a:latin typeface="Times New Roman" panose="02020603050405020304" pitchFamily="18" charset="0"/>
                <a:cs typeface="Times New Roman" panose="02020603050405020304" pitchFamily="18" charset="0"/>
              </a:rPr>
              <a:t> специальной одежде, используемой в рабочих помещениях участка.</a:t>
            </a:r>
            <a:endParaRPr lang="ru-RU" sz="2400" dirty="0"/>
          </a:p>
        </p:txBody>
      </p:sp>
      <p:pic>
        <p:nvPicPr>
          <p:cNvPr id="5122" name="Picture 2" descr="https://eeas.europa.eu/sites/default/files/2020/07/14/medical_waste.jpg">
            <a:extLst>
              <a:ext uri="{FF2B5EF4-FFF2-40B4-BE49-F238E27FC236}">
                <a16:creationId xmlns:a16="http://schemas.microsoft.com/office/drawing/2014/main" id="{436F3665-46A0-4903-9269-85DC2E8592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414" y="301045"/>
            <a:ext cx="7680853" cy="3889955"/>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30" name="Picture 10" descr="https://www.beztruda.by/upload/iblock/149/kombinezon_taykem_2000_c_s_noskami_taykem_c.jpg">
            <a:extLst>
              <a:ext uri="{FF2B5EF4-FFF2-40B4-BE49-F238E27FC236}">
                <a16:creationId xmlns:a16="http://schemas.microsoft.com/office/drawing/2014/main" id="{03EA51E3-43F2-45D3-A503-7810B174FFA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16280" y="266719"/>
            <a:ext cx="2592288" cy="3771882"/>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276556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34788" y="176122"/>
            <a:ext cx="11947061" cy="944562"/>
          </a:xfrm>
        </p:spPr>
        <p:txBody>
          <a:bodyPr>
            <a:noAutofit/>
          </a:bodyPr>
          <a:lstStyle/>
          <a:p>
            <a:pPr algn="ctr"/>
            <a:r>
              <a:rPr lang="ru-RU" sz="2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latin typeface="Times New Roman" panose="02020603050405020304" pitchFamily="18" charset="0"/>
                <a:cs typeface="Times New Roman" panose="02020603050405020304" pitchFamily="18" charset="0"/>
              </a:rPr>
              <a:t>Юридическая ответственность за правонарушения</a:t>
            </a:r>
            <a:br>
              <a:rPr lang="ru-RU" sz="2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latin typeface="Times New Roman" panose="02020603050405020304" pitchFamily="18" charset="0"/>
                <a:cs typeface="Times New Roman" panose="02020603050405020304" pitchFamily="18" charset="0"/>
              </a:rPr>
            </a:br>
            <a:r>
              <a:rPr lang="ru-RU" sz="2800" b="1" dirty="0">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latin typeface="Times New Roman" panose="02020603050405020304" pitchFamily="18" charset="0"/>
                <a:cs typeface="Times New Roman" panose="02020603050405020304" pitchFamily="18" charset="0"/>
              </a:rPr>
              <a:t> в области обращения с отходами</a:t>
            </a:r>
          </a:p>
        </p:txBody>
      </p:sp>
      <p:graphicFrame>
        <p:nvGraphicFramePr>
          <p:cNvPr id="10434" name="Group 194"/>
          <p:cNvGraphicFramePr>
            <a:graphicFrameLocks noGrp="1"/>
          </p:cNvGraphicFramePr>
          <p:nvPr>
            <p:ph type="tbl" idx="1"/>
            <p:extLst>
              <p:ext uri="{D42A27DB-BD31-4B8C-83A1-F6EECF244321}">
                <p14:modId xmlns:p14="http://schemas.microsoft.com/office/powerpoint/2010/main" val="372030231"/>
              </p:ext>
            </p:extLst>
          </p:nvPr>
        </p:nvGraphicFramePr>
        <p:xfrm>
          <a:off x="1" y="1285859"/>
          <a:ext cx="12191999" cy="5573279"/>
        </p:xfrm>
        <a:graphic>
          <a:graphicData uri="http://schemas.openxmlformats.org/drawingml/2006/table">
            <a:tbl>
              <a:tblPr/>
              <a:tblGrid>
                <a:gridCol w="2639616">
                  <a:extLst>
                    <a:ext uri="{9D8B030D-6E8A-4147-A177-3AD203B41FA5}">
                      <a16:colId xmlns:a16="http://schemas.microsoft.com/office/drawing/2014/main" val="20000"/>
                    </a:ext>
                  </a:extLst>
                </a:gridCol>
                <a:gridCol w="1344149">
                  <a:extLst>
                    <a:ext uri="{9D8B030D-6E8A-4147-A177-3AD203B41FA5}">
                      <a16:colId xmlns:a16="http://schemas.microsoft.com/office/drawing/2014/main" val="20001"/>
                    </a:ext>
                  </a:extLst>
                </a:gridCol>
                <a:gridCol w="4416491">
                  <a:extLst>
                    <a:ext uri="{9D8B030D-6E8A-4147-A177-3AD203B41FA5}">
                      <a16:colId xmlns:a16="http://schemas.microsoft.com/office/drawing/2014/main" val="20002"/>
                    </a:ext>
                  </a:extLst>
                </a:gridCol>
                <a:gridCol w="3791743">
                  <a:extLst>
                    <a:ext uri="{9D8B030D-6E8A-4147-A177-3AD203B41FA5}">
                      <a16:colId xmlns:a16="http://schemas.microsoft.com/office/drawing/2014/main" val="20003"/>
                    </a:ext>
                  </a:extLst>
                </a:gridCol>
              </a:tblGrid>
              <a:tr h="72428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0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Виды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ответственности </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797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0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Закон</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797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0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и наименование статей Закона</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797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0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Виды наказаний</a:t>
                      </a: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7979"/>
                    </a:solidFill>
                  </a:tcPr>
                </a:tc>
                <a:extLst>
                  <a:ext uri="{0D108BD9-81ED-4DB2-BD59-A6C34878D82A}">
                    <a16:rowId xmlns:a16="http://schemas.microsoft.com/office/drawing/2014/main" val="10000"/>
                  </a:ext>
                </a:extLst>
              </a:tr>
              <a:tr h="5353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Дисциплинарная</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EB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ТК РФ</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EB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Ст. 192. Дисциплинарные взыскания</a:t>
                      </a:r>
                      <a:r>
                        <a:rPr kumimoji="0" 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 </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EB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Замечание;  Выговор;   Увольнение</a:t>
                      </a:r>
                      <a:r>
                        <a:rPr kumimoji="0" lang="ru-RU"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EBFF"/>
                    </a:solidFill>
                  </a:tcPr>
                </a:tc>
                <a:extLst>
                  <a:ext uri="{0D108BD9-81ED-4DB2-BD59-A6C34878D82A}">
                    <a16:rowId xmlns:a16="http://schemas.microsoft.com/office/drawing/2014/main" val="10001"/>
                  </a:ext>
                </a:extLst>
              </a:tr>
              <a:tr h="163751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Административная</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DCE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КОАП</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DCE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Ст.8.2. Несоблюдение экологических  и санитарно-эпидемических  требований при обращении с отходами производства и потребления или иными опасными  веществами</a:t>
                      </a:r>
                      <a:endParaRPr kumimoji="0" lang="ru-RU"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DCE8"/>
                    </a:solidFill>
                  </a:tcPr>
                </a:tc>
                <a:tc>
                  <a:txBody>
                    <a:bodyPr/>
                    <a:lstStyle/>
                    <a:p>
                      <a:pPr marL="285750" marR="0" lvl="0" indent="-285750" algn="just" defTabSz="914400" rtl="0" eaLnBrk="1" fontAlgn="base" latinLnBrk="0" hangingPunct="1">
                        <a:lnSpc>
                          <a:spcPct val="100000"/>
                        </a:lnSpc>
                        <a:spcBef>
                          <a:spcPct val="20000"/>
                        </a:spcBef>
                        <a:spcAft>
                          <a:spcPct val="0"/>
                        </a:spcAft>
                        <a:buClrTx/>
                        <a:buSzTx/>
                        <a:buFont typeface="Arial" panose="020B0604020202020204" pitchFamily="34" charset="0"/>
                        <a:buChar char="•"/>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Предупреждение;</a:t>
                      </a:r>
                    </a:p>
                    <a:p>
                      <a:pPr marL="285750" marR="0" lvl="0" indent="-285750" algn="just" defTabSz="914400" rtl="0" eaLnBrk="1" fontAlgn="base" latinLnBrk="0" hangingPunct="1">
                        <a:lnSpc>
                          <a:spcPct val="100000"/>
                        </a:lnSpc>
                        <a:spcBef>
                          <a:spcPct val="20000"/>
                        </a:spcBef>
                        <a:spcAft>
                          <a:spcPct val="0"/>
                        </a:spcAft>
                        <a:buClrTx/>
                        <a:buSzTx/>
                        <a:buFont typeface="Arial" panose="020B0604020202020204" pitchFamily="34" charset="0"/>
                        <a:buChar char="•"/>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Наложение административного штрафа; </a:t>
                      </a:r>
                    </a:p>
                    <a:p>
                      <a:pPr marL="285750" marR="0" lvl="0" indent="-285750" algn="just" defTabSz="914400" rtl="0" eaLnBrk="1" fontAlgn="base" latinLnBrk="0" hangingPunct="1">
                        <a:lnSpc>
                          <a:spcPct val="100000"/>
                        </a:lnSpc>
                        <a:spcBef>
                          <a:spcPct val="20000"/>
                        </a:spcBef>
                        <a:spcAft>
                          <a:spcPct val="0"/>
                        </a:spcAft>
                        <a:buClrTx/>
                        <a:buSzTx/>
                        <a:buFont typeface="Arial" panose="020B0604020202020204" pitchFamily="34" charset="0"/>
                        <a:buChar char="•"/>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Административное приостановление деятельности</a:t>
                      </a:r>
                      <a:endParaRPr kumimoji="0" lang="ru-RU"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DCE8"/>
                    </a:solidFill>
                  </a:tcPr>
                </a:tc>
                <a:extLst>
                  <a:ext uri="{0D108BD9-81ED-4DB2-BD59-A6C34878D82A}">
                    <a16:rowId xmlns:a16="http://schemas.microsoft.com/office/drawing/2014/main" val="10002"/>
                  </a:ext>
                </a:extLst>
              </a:tr>
              <a:tr h="267499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Уголовная</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8DCE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УК РФ</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8DCE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Ст. 236. Нарушение санитарно-эпидемиологических правил</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Ст. 247. Нарушение правил обращения экологически опасных веществ и отходов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Ст.250 Загрязнение вод</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8DCE8"/>
                    </a:solid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Штраф; </a:t>
                      </a:r>
                    </a:p>
                    <a:p>
                      <a:pPr marL="285750" marR="0" lvl="0"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Лишение  права занимать определенные должности или  заниматься определенной деятельностью;</a:t>
                      </a:r>
                    </a:p>
                    <a:p>
                      <a:pPr marL="285750" marR="0" lvl="0"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Исправительные работы;</a:t>
                      </a:r>
                    </a:p>
                    <a:p>
                      <a:pPr marL="285750" marR="0" lvl="0"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Ограничение свободы; </a:t>
                      </a:r>
                    </a:p>
                    <a:p>
                      <a:pPr marL="285750" marR="0" lvl="0" indent="-285750" algn="just" defTabSz="914400" rtl="0" eaLnBrk="1" fontAlgn="base" latinLnBrk="0" hangingPunct="1">
                        <a:lnSpc>
                          <a:spcPct val="100000"/>
                        </a:lnSpc>
                        <a:spcBef>
                          <a:spcPct val="20000"/>
                        </a:spcBef>
                        <a:spcAft>
                          <a:spcPct val="0"/>
                        </a:spcAft>
                        <a:buClrTx/>
                        <a:buSzTx/>
                        <a:buFont typeface="Arial" panose="020B0604020202020204" pitchFamily="34" charset="0"/>
                        <a:buChar char="•"/>
                        <a:tabLst/>
                      </a:pPr>
                      <a:r>
                        <a:rPr kumimoji="0" 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Лишение свободы.</a:t>
                      </a: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8DC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0049758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708BC634-4E6F-4EFE-AFF2-1F882EFD08E4}"/>
              </a:ext>
            </a:extLst>
          </p:cNvPr>
          <p:cNvSpPr txBox="1">
            <a:spLocks noGrp="1" noChangeArrowheads="1"/>
          </p:cNvSpPr>
          <p:nvPr>
            <p:ph type="title"/>
          </p:nvPr>
        </p:nvSpPr>
        <p:spPr bwMode="auto">
          <a:xfrm>
            <a:off x="609600" y="254038"/>
            <a:ext cx="10972800" cy="775597"/>
          </a:xfrm>
          <a:prstGeom prst="rect">
            <a:avLst/>
          </a:prstGeom>
          <a:noFill/>
          <a:ln w="9525">
            <a:noFill/>
            <a:round/>
            <a:headEnd/>
            <a:tailEnd/>
          </a:ln>
          <a:effectLst/>
        </p:spPr>
        <p:txBody>
          <a:bodyPr lIns="0" tIns="0" rIns="0" bIns="0" anchor="ctr">
            <a:spAutoFit/>
          </a:bodyPr>
          <a:lstStyle/>
          <a:p>
            <a:pPr algn="ctr">
              <a:lnSpc>
                <a:spcPct val="9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ОСНОВНЫЕ ТРЕБОВАНИЯ К ОБРАЩЕНИЮ</a:t>
            </a:r>
            <a:br>
              <a:rPr lang="ru-RU"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ru-RU"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С ОТХОДАМИ</a:t>
            </a:r>
            <a:r>
              <a:rPr lang="en-US"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ru-RU" sz="2800" u="sng" dirty="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КЛАСС А</a:t>
            </a:r>
            <a:endParaRPr lang="ru-RU"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 name="Прямоугольник 4">
            <a:extLst>
              <a:ext uri="{FF2B5EF4-FFF2-40B4-BE49-F238E27FC236}">
                <a16:creationId xmlns:a16="http://schemas.microsoft.com/office/drawing/2014/main" id="{A04BE098-3293-4B7F-8FAB-A12879D84593}"/>
              </a:ext>
            </a:extLst>
          </p:cNvPr>
          <p:cNvSpPr/>
          <p:nvPr/>
        </p:nvSpPr>
        <p:spPr>
          <a:xfrm>
            <a:off x="239349" y="1125291"/>
            <a:ext cx="6480043" cy="6278642"/>
          </a:xfrm>
          <a:prstGeom prst="rect">
            <a:avLst/>
          </a:prstGeom>
        </p:spPr>
        <p:txBody>
          <a:bodyPr wrap="square">
            <a:spAutoFit/>
          </a:bodyPr>
          <a:lstStyle/>
          <a:p>
            <a:pPr algn="just"/>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 обращению с медицинскими отходами класса А применяются требования Санитарных правил, предъявляемые к обращению с ТБО.</a:t>
            </a:r>
          </a:p>
          <a:p>
            <a:pPr algn="just"/>
            <a:r>
              <a:rPr lang="ru-RU" sz="2400" dirty="0">
                <a:latin typeface="Times New Roman" panose="02020603050405020304" pitchFamily="18" charset="0"/>
                <a:cs typeface="Times New Roman" panose="02020603050405020304" pitchFamily="18" charset="0"/>
              </a:rPr>
              <a:t>	Сбор медицинских отходов класса А должен осуществляться в многоразовые емкости или одноразовые пакеты. </a:t>
            </a:r>
            <a:r>
              <a:rPr lang="ru-RU" sz="2400" dirty="0">
                <a:solidFill>
                  <a:srgbClr val="FF0000"/>
                </a:solidFill>
                <a:latin typeface="Times New Roman" panose="02020603050405020304" pitchFamily="18" charset="0"/>
                <a:cs typeface="Times New Roman" panose="02020603050405020304" pitchFamily="18" charset="0"/>
              </a:rPr>
              <a:t>Цвет пакетов может быть любой, за исключением желтого и красного.</a:t>
            </a:r>
          </a:p>
          <a:p>
            <a:pPr algn="just"/>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Сбор пищевых отходов осуществляется раздельно от других медицинских отходов класса А в многоразовые емкости или одноразовые пакеты, установленные в помещениях пищеблоков, столовых и буфетных организации.</a:t>
            </a:r>
          </a:p>
          <a:p>
            <a:pPr algn="just"/>
            <a:endParaRPr lang="ru-RU" sz="2400" dirty="0">
              <a:solidFill>
                <a:srgbClr val="000000"/>
              </a:solidFill>
              <a:latin typeface="Times New Roman" panose="02020603050405020304" pitchFamily="18" charset="0"/>
              <a:ea typeface="Times New Roman" panose="02020603050405020304" pitchFamily="18" charset="0"/>
            </a:endParaRPr>
          </a:p>
          <a:p>
            <a:endParaRPr lang="ru-RU" dirty="0"/>
          </a:p>
        </p:txBody>
      </p:sp>
      <p:pic>
        <p:nvPicPr>
          <p:cNvPr id="6148" name="Picture 4" descr="Мешки для мусора Аквикомп Класс А 80 л, 50 шт., белый">
            <a:extLst>
              <a:ext uri="{FF2B5EF4-FFF2-40B4-BE49-F238E27FC236}">
                <a16:creationId xmlns:a16="http://schemas.microsoft.com/office/drawing/2014/main" id="{8999C321-FE6F-4EC6-AB6A-7419EB6C6C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2118" y="1414851"/>
            <a:ext cx="4592413" cy="5121145"/>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55966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additive="repl">
                                        <p:cTn id="6" dur="1" fill="hold">
                                          <p:stCondLst>
                                            <p:cond delay="0"/>
                                          </p:stCondLst>
                                        </p:cTn>
                                        <p:tgtEl>
                                          <p:spTgt spid="4">
                                            <p:txEl>
                                              <p:pRg st="0" end="0"/>
                                            </p:txEl>
                                          </p:spTgt>
                                        </p:tgtEl>
                                        <p:attrNameLst>
                                          <p:attrName>style.visibility</p:attrName>
                                        </p:attrNameLst>
                                      </p:cBhvr>
                                      <p:to>
                                        <p:strVal val="visible"/>
                                      </p:to>
                                    </p:set>
                                    <p:animEffect transition="in" filter="blinds(horizontal)">
                                      <p:cBhvr additive="repl">
                                        <p:cTn id="7" dur="3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C410BEB7-9BA0-45B9-AEFD-3D854E8233FB}"/>
              </a:ext>
            </a:extLst>
          </p:cNvPr>
          <p:cNvSpPr/>
          <p:nvPr/>
        </p:nvSpPr>
        <p:spPr>
          <a:xfrm>
            <a:off x="143339" y="188641"/>
            <a:ext cx="12048661" cy="3046988"/>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Контейнеры с медицинскими отходами класса А </a:t>
            </a:r>
          </a:p>
          <a:p>
            <a:pPr algn="just"/>
            <a:r>
              <a:rPr lang="ru-RU" sz="2400" dirty="0">
                <a:latin typeface="Times New Roman" panose="02020603050405020304" pitchFamily="18" charset="0"/>
                <a:cs typeface="Times New Roman" panose="02020603050405020304" pitchFamily="18" charset="0"/>
              </a:rPr>
              <a:t>устанавливаются на специальной площадке.</a:t>
            </a:r>
          </a:p>
          <a:p>
            <a:pPr algn="just"/>
            <a:r>
              <a:rPr lang="ru-RU" sz="2400" dirty="0">
                <a:latin typeface="Times New Roman" panose="02020603050405020304" pitchFamily="18" charset="0"/>
                <a:cs typeface="Times New Roman" panose="02020603050405020304" pitchFamily="18" charset="0"/>
              </a:rPr>
              <a:t>	Контейнерная площадка должна располагаться на территории хозяйственной </a:t>
            </a:r>
          </a:p>
          <a:p>
            <a:pPr algn="just"/>
            <a:r>
              <a:rPr lang="ru-RU" sz="2400" dirty="0">
                <a:latin typeface="Times New Roman" panose="02020603050405020304" pitchFamily="18" charset="0"/>
                <a:cs typeface="Times New Roman" panose="02020603050405020304" pitchFamily="18" charset="0"/>
              </a:rPr>
              <a:t>зоны медицинской организации не менее чем в 25 м от лечебных корпусов и пищеблока, иметь твердое покрытие (асфальтовое, бетонное).</a:t>
            </a:r>
          </a:p>
          <a:p>
            <a:pPr algn="just"/>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Размер контейнерной площадки должен превышать площадь основания контейнеров на 0,5 метра во все стороны. </a:t>
            </a:r>
            <a:r>
              <a:rPr lang="ru-RU" sz="2400" dirty="0">
                <a:latin typeface="Times New Roman" panose="02020603050405020304" pitchFamily="18" charset="0"/>
                <a:cs typeface="Times New Roman" panose="02020603050405020304" pitchFamily="18" charset="0"/>
              </a:rPr>
              <a:t>Контейнерная площадка должна иметь ограждение.</a:t>
            </a:r>
            <a:endParaRPr lang="ru-RU" sz="2000" dirty="0"/>
          </a:p>
        </p:txBody>
      </p:sp>
      <p:pic>
        <p:nvPicPr>
          <p:cNvPr id="10246" name="Picture 6" descr="http://kirfakel.ru/images/NOVOSTI/2021/mart/21/musor.jpg">
            <a:extLst>
              <a:ext uri="{FF2B5EF4-FFF2-40B4-BE49-F238E27FC236}">
                <a16:creationId xmlns:a16="http://schemas.microsoft.com/office/drawing/2014/main" id="{9FB3DA27-A080-4C88-B083-9AC2C9D2F4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8049" y="2997386"/>
            <a:ext cx="9905972" cy="3739496"/>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750663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708BC634-4E6F-4EFE-AFF2-1F882EFD08E4}"/>
              </a:ext>
            </a:extLst>
          </p:cNvPr>
          <p:cNvSpPr txBox="1">
            <a:spLocks noGrp="1" noChangeArrowheads="1"/>
          </p:cNvSpPr>
          <p:nvPr>
            <p:ph type="title"/>
          </p:nvPr>
        </p:nvSpPr>
        <p:spPr bwMode="auto">
          <a:xfrm>
            <a:off x="609600" y="188641"/>
            <a:ext cx="10972800" cy="664797"/>
          </a:xfrm>
          <a:prstGeom prst="rect">
            <a:avLst/>
          </a:prstGeom>
          <a:noFill/>
          <a:ln w="9525">
            <a:noFill/>
            <a:round/>
            <a:headEnd/>
            <a:tailEnd/>
          </a:ln>
          <a:effectLst/>
        </p:spPr>
        <p:txBody>
          <a:bodyPr lIns="0" tIns="0" rIns="0" bIns="0" anchor="ctr">
            <a:spAutoFit/>
          </a:bodyPr>
          <a:lstStyle/>
          <a:p>
            <a:pPr algn="ctr">
              <a:lnSpc>
                <a:spcPct val="9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24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ОСНОВНЫЕ ТРЕБОВАНИЯ К ОБРАЩЕНИЮ С ОТХОДАМИ</a:t>
            </a:r>
            <a:r>
              <a:rPr lang="ru-RU" sz="2400" u="sng" dirty="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br>
              <a:rPr lang="ru-RU" sz="2400" u="sng" dirty="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ru-RU" sz="2400" u="sng" dirty="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КЛАСС Б</a:t>
            </a:r>
            <a:endParaRPr lang="ru-RU" sz="24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Прямоугольник 1">
            <a:extLst>
              <a:ext uri="{FF2B5EF4-FFF2-40B4-BE49-F238E27FC236}">
                <a16:creationId xmlns:a16="http://schemas.microsoft.com/office/drawing/2014/main" id="{74666993-CD0E-4DEC-8FB9-6EE5E8C87140}"/>
              </a:ext>
            </a:extLst>
          </p:cNvPr>
          <p:cNvSpPr/>
          <p:nvPr/>
        </p:nvSpPr>
        <p:spPr>
          <a:xfrm>
            <a:off x="27587" y="3862603"/>
            <a:ext cx="12164413" cy="3046988"/>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Медицинские отходы класса Б подлежат обязательному обеззараживанию (обезвреживанию), дезинфекции. </a:t>
            </a:r>
          </a:p>
          <a:p>
            <a:pPr algn="just"/>
            <a:r>
              <a:rPr lang="ru-RU" sz="2400" dirty="0">
                <a:latin typeface="Times New Roman" panose="02020603050405020304" pitchFamily="18" charset="0"/>
                <a:cs typeface="Times New Roman" panose="02020603050405020304" pitchFamily="18" charset="0"/>
              </a:rPr>
              <a:t>	Медицинские отходы класса Б должны собираться работниками организации в одноразовую мягкую (пакеты) или твердую (</a:t>
            </a:r>
            <a:r>
              <a:rPr lang="ru-RU" sz="2400" dirty="0" err="1">
                <a:latin typeface="Times New Roman" panose="02020603050405020304" pitchFamily="18" charset="0"/>
                <a:cs typeface="Times New Roman" panose="02020603050405020304" pitchFamily="18" charset="0"/>
              </a:rPr>
              <a:t>непрокалываемую</a:t>
            </a:r>
            <a:r>
              <a:rPr lang="ru-RU" sz="2400" dirty="0">
                <a:latin typeface="Times New Roman" panose="02020603050405020304" pitchFamily="18" charset="0"/>
                <a:cs typeface="Times New Roman" panose="02020603050405020304" pitchFamily="18" charset="0"/>
              </a:rPr>
              <a:t>) упаковку (контейнеры) желтого цвета или в упаковку, имеющие желтую маркировку.</a:t>
            </a:r>
          </a:p>
          <a:p>
            <a:pPr algn="just"/>
            <a:r>
              <a:rPr lang="ru-RU" sz="2400" dirty="0">
                <a:latin typeface="Times New Roman" panose="02020603050405020304" pitchFamily="18" charset="0"/>
                <a:cs typeface="Times New Roman" panose="02020603050405020304" pitchFamily="18" charset="0"/>
              </a:rPr>
              <a:t>	Для сбора острых медицинских отходов класса Б организацией должны использоваться одноразовые </a:t>
            </a:r>
            <a:r>
              <a:rPr lang="ru-RU" sz="2400" dirty="0" err="1">
                <a:latin typeface="Times New Roman" panose="02020603050405020304" pitchFamily="18" charset="0"/>
                <a:cs typeface="Times New Roman" panose="02020603050405020304" pitchFamily="18" charset="0"/>
              </a:rPr>
              <a:t>непрокалываемые</a:t>
            </a:r>
            <a:r>
              <a:rPr lang="ru-RU" sz="2400" dirty="0">
                <a:latin typeface="Times New Roman" panose="02020603050405020304" pitchFamily="18" charset="0"/>
                <a:cs typeface="Times New Roman" panose="02020603050405020304" pitchFamily="18" charset="0"/>
              </a:rPr>
              <a:t> влагостойкие емкости (контейнеры), которые должны иметь плотно прилегающую крышку</a:t>
            </a: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pic>
        <p:nvPicPr>
          <p:cNvPr id="9222" name="Picture 6" descr="https://ufa.shop.rocadamed.ru/upload/iblock/446/446b371aa9ac52b04af13f0018f6b50c.jpeg">
            <a:extLst>
              <a:ext uri="{FF2B5EF4-FFF2-40B4-BE49-F238E27FC236}">
                <a16:creationId xmlns:a16="http://schemas.microsoft.com/office/drawing/2014/main" id="{BF1B193A-5222-4BA8-8FFE-355CC9E3B5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9115" y="846909"/>
            <a:ext cx="8841291" cy="2807850"/>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00057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additive="repl">
                                        <p:cTn id="6" dur="1" fill="hold">
                                          <p:stCondLst>
                                            <p:cond delay="0"/>
                                          </p:stCondLst>
                                        </p:cTn>
                                        <p:tgtEl>
                                          <p:spTgt spid="4">
                                            <p:txEl>
                                              <p:pRg st="0" end="0"/>
                                            </p:txEl>
                                          </p:spTgt>
                                        </p:tgtEl>
                                        <p:attrNameLst>
                                          <p:attrName>style.visibility</p:attrName>
                                        </p:attrNameLst>
                                      </p:cBhvr>
                                      <p:to>
                                        <p:strVal val="visible"/>
                                      </p:to>
                                    </p:set>
                                    <p:animEffect transition="in" filter="blinds(horizontal)">
                                      <p:cBhvr additive="repl">
                                        <p:cTn id="7" dur="3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708BC634-4E6F-4EFE-AFF2-1F882EFD08E4}"/>
              </a:ext>
            </a:extLst>
          </p:cNvPr>
          <p:cNvSpPr txBox="1">
            <a:spLocks noGrp="1" noChangeArrowheads="1"/>
          </p:cNvSpPr>
          <p:nvPr>
            <p:ph type="title"/>
          </p:nvPr>
        </p:nvSpPr>
        <p:spPr bwMode="auto">
          <a:xfrm>
            <a:off x="815413" y="188641"/>
            <a:ext cx="10972800" cy="775597"/>
          </a:xfrm>
          <a:prstGeom prst="rect">
            <a:avLst/>
          </a:prstGeom>
          <a:noFill/>
          <a:ln w="9525">
            <a:noFill/>
            <a:round/>
            <a:headEnd/>
            <a:tailEnd/>
          </a:ln>
          <a:effectLst/>
        </p:spPr>
        <p:txBody>
          <a:bodyPr lIns="0" tIns="0" rIns="0" bIns="0" anchor="ctr">
            <a:spAutoFit/>
          </a:bodyPr>
          <a:lstStyle/>
          <a:p>
            <a:pPr algn="ctr">
              <a:lnSpc>
                <a:spcPct val="9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ОСНОВНЫЕ ТРЕБОВАНИЯ К ОБРАЩЕНИЮ С ОТХОДАМИ</a:t>
            </a:r>
            <a:r>
              <a:rPr lang="ru-RU" sz="2800" u="sng" dirty="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br>
              <a:rPr lang="ru-RU" sz="2800" u="sng" dirty="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ru-RU" sz="2800" u="sng" dirty="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КЛАСС Б</a:t>
            </a:r>
            <a:endParaRPr lang="ru-RU"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3" name="Прямоугольник 2">
            <a:extLst>
              <a:ext uri="{FF2B5EF4-FFF2-40B4-BE49-F238E27FC236}">
                <a16:creationId xmlns:a16="http://schemas.microsoft.com/office/drawing/2014/main" id="{0EBAFF0C-1248-468D-9D80-5E94F5FE9187}"/>
              </a:ext>
            </a:extLst>
          </p:cNvPr>
          <p:cNvSpPr/>
          <p:nvPr/>
        </p:nvSpPr>
        <p:spPr>
          <a:xfrm>
            <a:off x="143339" y="954306"/>
            <a:ext cx="6528725" cy="5201424"/>
          </a:xfrm>
          <a:prstGeom prst="rect">
            <a:avLst/>
          </a:prstGeom>
        </p:spPr>
        <p:txBody>
          <a:bodyPr wrap="square">
            <a:spAutoFit/>
          </a:bodyPr>
          <a:lstStyle/>
          <a:p>
            <a:pPr algn="just"/>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Для сбора органических, жидких медицинских отходов класса Б организацией должны использоваться одноразовые </a:t>
            </a:r>
            <a:r>
              <a:rPr lang="ru-RU"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непрокалываемые</a:t>
            </a: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влагостойкие емкости с крышкой (контейнеры), обеспечивающей их герметизацию и исключающей возможность самопроизвольного вскрытия.</a:t>
            </a:r>
            <a:r>
              <a:rPr lang="ru-RU" sz="2400" dirty="0">
                <a:latin typeface="Times New Roman" panose="02020603050405020304" pitchFamily="18" charset="0"/>
                <a:cs typeface="Times New Roman" panose="02020603050405020304" pitchFamily="18" charset="0"/>
              </a:rPr>
              <a:t> </a:t>
            </a:r>
          </a:p>
          <a:p>
            <a:pPr algn="just"/>
            <a:r>
              <a:rPr lang="ru-RU" sz="2400"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При организации участков обеззараживания, обезвреживания медицинских отходов с использованием аппаратных методов допускается сбор, хранение, транспортирование медицинских отходов класса Б без предварительного обеззараживания в местах образования структурных подразделений организаций, при условии обеспечения организацией необходимых требований эпидемической безопасности.</a:t>
            </a:r>
          </a:p>
        </p:txBody>
      </p:sp>
      <p:pic>
        <p:nvPicPr>
          <p:cNvPr id="7170" name="Picture 2" descr="Мешки для мусора Аквикомп Класс Б 80 л (50 шт.)">
            <a:extLst>
              <a:ext uri="{FF2B5EF4-FFF2-40B4-BE49-F238E27FC236}">
                <a16:creationId xmlns:a16="http://schemas.microsoft.com/office/drawing/2014/main" id="{A05C2CCE-6E95-4943-B56C-9E46B7E81B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8988" y="1332748"/>
            <a:ext cx="4896137" cy="5318155"/>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39357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additive="repl">
                                        <p:cTn id="6" dur="1" fill="hold">
                                          <p:stCondLst>
                                            <p:cond delay="0"/>
                                          </p:stCondLst>
                                        </p:cTn>
                                        <p:tgtEl>
                                          <p:spTgt spid="4">
                                            <p:txEl>
                                              <p:pRg st="0" end="0"/>
                                            </p:txEl>
                                          </p:spTgt>
                                        </p:tgtEl>
                                        <p:attrNameLst>
                                          <p:attrName>style.visibility</p:attrName>
                                        </p:attrNameLst>
                                      </p:cBhvr>
                                      <p:to>
                                        <p:strVal val="visible"/>
                                      </p:to>
                                    </p:set>
                                    <p:animEffect transition="in" filter="blinds(horizontal)">
                                      <p:cBhvr additive="repl">
                                        <p:cTn id="7" dur="3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1"/>
          <p:cNvSpPr txBox="1">
            <a:spLocks noChangeArrowheads="1"/>
          </p:cNvSpPr>
          <p:nvPr/>
        </p:nvSpPr>
        <p:spPr bwMode="auto">
          <a:xfrm>
            <a:off x="395817" y="57807"/>
            <a:ext cx="11400367" cy="1143000"/>
          </a:xfrm>
          <a:prstGeom prst="rect">
            <a:avLst/>
          </a:prstGeom>
          <a:noFill/>
          <a:ln w="9525">
            <a:noFill/>
            <a:round/>
            <a:headEnd/>
            <a:tailEnd/>
          </a:ln>
        </p:spPr>
        <p:txBody>
          <a:bodyPr anchor="ctr"/>
          <a:lstStyle/>
          <a:p>
            <a:pPr algn="ctr" eaLnBrk="0" hangingPunct="0">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3200" dirty="0">
                <a:solidFill>
                  <a:srgbClr val="000000"/>
                </a:solidFill>
                <a:latin typeface="Times New Roman" panose="02020603050405020304" pitchFamily="18" charset="0"/>
                <a:cs typeface="Times New Roman" panose="02020603050405020304" pitchFamily="18" charset="0"/>
              </a:rPr>
              <a:t>Контейнер снабжен профилями для удобного </a:t>
            </a:r>
          </a:p>
          <a:p>
            <a:pPr algn="ctr" eaLnBrk="0" hangingPunct="0">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3200" dirty="0">
                <a:solidFill>
                  <a:srgbClr val="000000"/>
                </a:solidFill>
                <a:latin typeface="Times New Roman" panose="02020603050405020304" pitchFamily="18" charset="0"/>
                <a:cs typeface="Times New Roman" panose="02020603050405020304" pitchFamily="18" charset="0"/>
              </a:rPr>
              <a:t>бесконтактного снятия игл.</a:t>
            </a:r>
          </a:p>
        </p:txBody>
      </p:sp>
      <p:pic>
        <p:nvPicPr>
          <p:cNvPr id="55299" name="Picture 2"/>
          <p:cNvPicPr>
            <a:picLocks noChangeAspect="1" noChangeArrowheads="1"/>
          </p:cNvPicPr>
          <p:nvPr/>
        </p:nvPicPr>
        <p:blipFill>
          <a:blip r:embed="rId3" cstate="print"/>
          <a:srcRect/>
          <a:stretch>
            <a:fillRect/>
          </a:stretch>
        </p:blipFill>
        <p:spPr bwMode="auto">
          <a:xfrm>
            <a:off x="2464349" y="809838"/>
            <a:ext cx="7512051" cy="4508500"/>
          </a:xfrm>
          <a:prstGeom prst="rect">
            <a:avLst/>
          </a:prstGeom>
          <a:noFill/>
          <a:ln w="9525">
            <a:noFill/>
            <a:round/>
            <a:headEnd/>
            <a:tailEnd/>
          </a:ln>
        </p:spPr>
      </p:pic>
      <p:sp>
        <p:nvSpPr>
          <p:cNvPr id="55300" name="Text Box 3"/>
          <p:cNvSpPr txBox="1">
            <a:spLocks noChangeArrowheads="1"/>
          </p:cNvSpPr>
          <p:nvPr/>
        </p:nvSpPr>
        <p:spPr bwMode="auto">
          <a:xfrm>
            <a:off x="22809" y="1174844"/>
            <a:ext cx="3604668" cy="1571842"/>
          </a:xfrm>
          <a:prstGeom prst="rect">
            <a:avLst/>
          </a:prstGeom>
          <a:noFill/>
          <a:ln w="9525">
            <a:noFill/>
            <a:round/>
            <a:headEnd/>
            <a:tailEnd/>
          </a:ln>
        </p:spPr>
        <p:txBody>
          <a:bodyPr wrap="square" lIns="90000" tIns="46800" rIns="90000" bIns="46800">
            <a:spAutoFit/>
          </a:bodyPr>
          <a:lstStyle/>
          <a:p>
            <a:pPr>
              <a:spcBef>
                <a:spcPts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2400" b="0" i="0" dirty="0">
                <a:solidFill>
                  <a:srgbClr val="0070C0"/>
                </a:solidFill>
                <a:latin typeface="Times New Roman" panose="02020603050405020304" pitchFamily="18" charset="0"/>
                <a:cs typeface="Times New Roman" panose="02020603050405020304" pitchFamily="18" charset="0"/>
              </a:rPr>
              <a:t>Многоугольная выемка для </a:t>
            </a:r>
          </a:p>
          <a:p>
            <a:pPr>
              <a:spcBef>
                <a:spcPts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2400" b="0" i="0" dirty="0">
                <a:solidFill>
                  <a:srgbClr val="0070C0"/>
                </a:solidFill>
                <a:latin typeface="Times New Roman" panose="02020603050405020304" pitchFamily="18" charset="0"/>
                <a:cs typeface="Times New Roman" panose="02020603050405020304" pitchFamily="18" charset="0"/>
              </a:rPr>
              <a:t>снятия игл с инсулиновых</a:t>
            </a:r>
          </a:p>
          <a:p>
            <a:pPr>
              <a:spcBef>
                <a:spcPts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2400" b="0" i="0" dirty="0">
                <a:solidFill>
                  <a:srgbClr val="0070C0"/>
                </a:solidFill>
                <a:latin typeface="Times New Roman" panose="02020603050405020304" pitchFamily="18" charset="0"/>
                <a:cs typeface="Times New Roman" panose="02020603050405020304" pitchFamily="18" charset="0"/>
              </a:rPr>
              <a:t> шприцев</a:t>
            </a:r>
          </a:p>
        </p:txBody>
      </p:sp>
      <p:sp>
        <p:nvSpPr>
          <p:cNvPr id="55301" name="Text Box 4"/>
          <p:cNvSpPr txBox="1">
            <a:spLocks noChangeArrowheads="1"/>
          </p:cNvSpPr>
          <p:nvPr/>
        </p:nvSpPr>
        <p:spPr bwMode="auto">
          <a:xfrm>
            <a:off x="3119669" y="5130349"/>
            <a:ext cx="3795171" cy="833178"/>
          </a:xfrm>
          <a:prstGeom prst="rect">
            <a:avLst/>
          </a:prstGeom>
          <a:noFill/>
          <a:ln w="9525">
            <a:noFill/>
            <a:round/>
            <a:headEnd/>
            <a:tailEnd/>
          </a:ln>
        </p:spPr>
        <p:txBody>
          <a:bodyPr wrap="square"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2400" b="0" i="0" dirty="0">
                <a:solidFill>
                  <a:srgbClr val="0070C0"/>
                </a:solidFill>
                <a:latin typeface="Times New Roman" panose="02020603050405020304" pitchFamily="18" charset="0"/>
                <a:cs typeface="Times New Roman" panose="02020603050405020304" pitchFamily="18" charset="0"/>
              </a:rPr>
              <a:t>U-образная выемка для снятия игл системы </a:t>
            </a:r>
            <a:r>
              <a:rPr lang="ru-RU" sz="2400" b="0" i="0" dirty="0" err="1">
                <a:solidFill>
                  <a:srgbClr val="0070C0"/>
                </a:solidFill>
                <a:latin typeface="Times New Roman" panose="02020603050405020304" pitchFamily="18" charset="0"/>
                <a:cs typeface="Times New Roman" panose="02020603050405020304" pitchFamily="18" charset="0"/>
              </a:rPr>
              <a:t>Луер</a:t>
            </a:r>
            <a:endParaRPr lang="ru-RU" sz="2400" b="0" i="0" dirty="0">
              <a:solidFill>
                <a:srgbClr val="0070C0"/>
              </a:solidFill>
              <a:latin typeface="Times New Roman" panose="02020603050405020304" pitchFamily="18" charset="0"/>
              <a:cs typeface="Times New Roman" panose="02020603050405020304" pitchFamily="18" charset="0"/>
            </a:endParaRPr>
          </a:p>
        </p:txBody>
      </p:sp>
      <p:sp>
        <p:nvSpPr>
          <p:cNvPr id="55302" name="Text Box 5"/>
          <p:cNvSpPr txBox="1">
            <a:spLocks noChangeArrowheads="1"/>
          </p:cNvSpPr>
          <p:nvPr/>
        </p:nvSpPr>
        <p:spPr bwMode="auto">
          <a:xfrm>
            <a:off x="0" y="4268136"/>
            <a:ext cx="2935291" cy="1202510"/>
          </a:xfrm>
          <a:prstGeom prst="rect">
            <a:avLst/>
          </a:prstGeom>
          <a:noFill/>
          <a:ln w="9525">
            <a:noFill/>
            <a:round/>
            <a:headEnd/>
            <a:tailEnd/>
          </a:ln>
        </p:spPr>
        <p:txBody>
          <a:bodyPr wrap="square"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2400" b="0" i="0" dirty="0">
                <a:solidFill>
                  <a:srgbClr val="0070C0"/>
                </a:solidFill>
                <a:latin typeface="Times New Roman" panose="02020603050405020304" pitchFamily="18" charset="0"/>
                <a:cs typeface="Times New Roman" panose="02020603050405020304" pitchFamily="18" charset="0"/>
              </a:rPr>
              <a:t>Ступенчатая выемка для сброса игл вакуумных систем</a:t>
            </a:r>
          </a:p>
        </p:txBody>
      </p:sp>
      <p:sp>
        <p:nvSpPr>
          <p:cNvPr id="7" name="object 81">
            <a:extLst>
              <a:ext uri="{FF2B5EF4-FFF2-40B4-BE49-F238E27FC236}">
                <a16:creationId xmlns:a16="http://schemas.microsoft.com/office/drawing/2014/main" id="{BC3B3CC6-74BE-4D69-BB03-51DFDF4E5CDD}"/>
              </a:ext>
            </a:extLst>
          </p:cNvPr>
          <p:cNvSpPr/>
          <p:nvPr/>
        </p:nvSpPr>
        <p:spPr>
          <a:xfrm>
            <a:off x="9267312" y="620688"/>
            <a:ext cx="4235021" cy="6237312"/>
          </a:xfrm>
          <a:prstGeom prst="rect">
            <a:avLst/>
          </a:prstGeom>
          <a:blipFill>
            <a:blip r:embed="rId4" cstate="print"/>
            <a:stretch>
              <a:fillRect/>
            </a:stretch>
          </a:blipFill>
        </p:spPr>
        <p:txBody>
          <a:bodyPr wrap="square" lIns="0" tIns="0" rIns="0" bIns="0" rtlCol="0"/>
          <a:lstStyle/>
          <a:p>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886" y="5130349"/>
            <a:ext cx="3118993" cy="1475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634453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07342"/>
            <a:ext cx="8610600" cy="6469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07157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708BC634-4E6F-4EFE-AFF2-1F882EFD08E4}"/>
              </a:ext>
            </a:extLst>
          </p:cNvPr>
          <p:cNvSpPr txBox="1">
            <a:spLocks noGrp="1" noChangeArrowheads="1"/>
          </p:cNvSpPr>
          <p:nvPr>
            <p:ph type="title"/>
          </p:nvPr>
        </p:nvSpPr>
        <p:spPr bwMode="auto">
          <a:xfrm>
            <a:off x="609600" y="284411"/>
            <a:ext cx="10972800" cy="775597"/>
          </a:xfrm>
          <a:prstGeom prst="rect">
            <a:avLst/>
          </a:prstGeom>
          <a:noFill/>
          <a:ln w="9525">
            <a:noFill/>
            <a:round/>
            <a:headEnd/>
            <a:tailEnd/>
          </a:ln>
          <a:effectLst/>
        </p:spPr>
        <p:txBody>
          <a:bodyPr lIns="0" tIns="0" rIns="0" bIns="0" anchor="ctr">
            <a:spAutoFit/>
          </a:bodyPr>
          <a:lstStyle/>
          <a:p>
            <a:pPr algn="ctr">
              <a:lnSpc>
                <a:spcPct val="9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ОСНОВНЫЕ ТРЕБОВАНИЯ К ОБРАЩЕНИЮ С ОТХОДАМИ </a:t>
            </a:r>
            <a:r>
              <a:rPr lang="ru-RU" sz="2800" u="sng" dirty="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КЛАСС В</a:t>
            </a:r>
            <a:endParaRPr lang="ru-RU"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Прямоугольник 1">
            <a:extLst>
              <a:ext uri="{FF2B5EF4-FFF2-40B4-BE49-F238E27FC236}">
                <a16:creationId xmlns:a16="http://schemas.microsoft.com/office/drawing/2014/main" id="{B9928778-E3CE-44B3-ABD2-D4361B924679}"/>
              </a:ext>
            </a:extLst>
          </p:cNvPr>
          <p:cNvSpPr/>
          <p:nvPr/>
        </p:nvSpPr>
        <p:spPr>
          <a:xfrm>
            <a:off x="642215" y="1199258"/>
            <a:ext cx="6397800" cy="5547224"/>
          </a:xfrm>
          <a:prstGeom prst="rect">
            <a:avLst/>
          </a:prstGeom>
        </p:spPr>
        <p:txBody>
          <a:bodyPr wrap="square">
            <a:spAutoFit/>
          </a:bodyPr>
          <a:lstStyle/>
          <a:p>
            <a:pPr algn="just">
              <a:lnSpc>
                <a:spcPct val="107000"/>
              </a:lnSpc>
              <a:spcAft>
                <a:spcPts val="0"/>
              </a:spcAft>
            </a:pP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Медицинские отходы класса В подлежат обязательному обеззараживанию (обезвреживанию), дезинфекции физическими методами.</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Применение химических методов дезинфекции допускается только для обеззараживания пищевых отходов и выделений больных лиц, а также при организации первичных противоэпидемических мероприятий в очагах инфекционных заболеваний.</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Вывоз необеззараженных медицинских отходов класса В за пределы территории медицинский организации не допускается.</a:t>
            </a:r>
            <a:endParaRPr lang="ru-RU" sz="2400" dirty="0">
              <a:latin typeface="Times New Roman" panose="02020603050405020304" pitchFamily="18" charset="0"/>
              <a:cs typeface="Times New Roman" panose="02020603050405020304" pitchFamily="18" charset="0"/>
            </a:endParaRPr>
          </a:p>
        </p:txBody>
      </p:sp>
      <p:pic>
        <p:nvPicPr>
          <p:cNvPr id="8194" name="Picture 2" descr="Мешки для мусора Аквикомп Класс В 100 л (20 шт.)">
            <a:extLst>
              <a:ext uri="{FF2B5EF4-FFF2-40B4-BE49-F238E27FC236}">
                <a16:creationId xmlns:a16="http://schemas.microsoft.com/office/drawing/2014/main" id="{5A29C705-9B5E-41A2-BBAC-B93BC13835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4139" y="1340768"/>
            <a:ext cx="4477587" cy="5264205"/>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38450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additive="repl">
                                        <p:cTn id="6" dur="1" fill="hold">
                                          <p:stCondLst>
                                            <p:cond delay="0"/>
                                          </p:stCondLst>
                                        </p:cTn>
                                        <p:tgtEl>
                                          <p:spTgt spid="4">
                                            <p:txEl>
                                              <p:pRg st="0" end="0"/>
                                            </p:txEl>
                                          </p:spTgt>
                                        </p:tgtEl>
                                        <p:attrNameLst>
                                          <p:attrName>style.visibility</p:attrName>
                                        </p:attrNameLst>
                                      </p:cBhvr>
                                      <p:to>
                                        <p:strVal val="visible"/>
                                      </p:to>
                                    </p:set>
                                    <p:animEffect transition="in" filter="blinds(horizontal)">
                                      <p:cBhvr additive="repl">
                                        <p:cTn id="7" dur="3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708BC634-4E6F-4EFE-AFF2-1F882EFD08E4}"/>
              </a:ext>
            </a:extLst>
          </p:cNvPr>
          <p:cNvSpPr txBox="1">
            <a:spLocks noGrp="1" noChangeArrowheads="1"/>
          </p:cNvSpPr>
          <p:nvPr>
            <p:ph type="title"/>
          </p:nvPr>
        </p:nvSpPr>
        <p:spPr bwMode="auto">
          <a:xfrm>
            <a:off x="609600" y="404665"/>
            <a:ext cx="10972800" cy="775597"/>
          </a:xfrm>
          <a:prstGeom prst="rect">
            <a:avLst/>
          </a:prstGeom>
          <a:noFill/>
          <a:ln w="9525">
            <a:noFill/>
            <a:round/>
            <a:headEnd/>
            <a:tailEnd/>
          </a:ln>
          <a:effectLst/>
        </p:spPr>
        <p:txBody>
          <a:bodyPr lIns="0" tIns="0" rIns="0" bIns="0" anchor="ctr">
            <a:spAutoFit/>
          </a:bodyPr>
          <a:lstStyle/>
          <a:p>
            <a:pPr algn="ctr">
              <a:lnSpc>
                <a:spcPct val="9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2800" b="0" i="0" dirty="0">
                <a:effectLst>
                  <a:outerShdw blurRad="38100" dist="38100" dir="2700000" algn="tl">
                    <a:srgbClr val="C0C0C0"/>
                  </a:outerShdw>
                </a:effectLst>
                <a:latin typeface="Times New Roman" panose="02020603050405020304" pitchFamily="18" charset="0"/>
                <a:cs typeface="Times New Roman" panose="02020603050405020304" pitchFamily="18" charset="0"/>
              </a:rPr>
              <a:t>ОСНОВНЫЕ ТРЕБОВАНИЯ К ОБРАЩЕНИЮ С ОТХОДАМИ </a:t>
            </a:r>
            <a:r>
              <a:rPr lang="ru-RU" sz="28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КЛАСС Г</a:t>
            </a:r>
            <a:endParaRPr lang="ru-RU" sz="2800" b="0" i="0"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Прямоугольник 1">
            <a:extLst>
              <a:ext uri="{FF2B5EF4-FFF2-40B4-BE49-F238E27FC236}">
                <a16:creationId xmlns:a16="http://schemas.microsoft.com/office/drawing/2014/main" id="{834F7BE7-865B-4E7B-A43F-C6E9EC65DEF7}"/>
              </a:ext>
            </a:extLst>
          </p:cNvPr>
          <p:cNvSpPr/>
          <p:nvPr/>
        </p:nvSpPr>
        <p:spPr>
          <a:xfrm>
            <a:off x="143339" y="1660953"/>
            <a:ext cx="7665328" cy="4616648"/>
          </a:xfrm>
          <a:prstGeom prst="rect">
            <a:avLst/>
          </a:prstGeom>
        </p:spPr>
        <p:txBody>
          <a:bodyPr wrap="square">
            <a:spAutoFit/>
          </a:bodyPr>
          <a:lstStyle/>
          <a:p>
            <a:pPr algn="just">
              <a:lnSpc>
                <a:spcPct val="107000"/>
              </a:lnSpc>
              <a:spcAft>
                <a:spcPts val="0"/>
              </a:spcAft>
            </a:pP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Использованные </a:t>
            </a:r>
            <a:r>
              <a:rPr lang="ru-RU"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ртутьсодержащие приборы, лампы, оборудование, относящиеся к медицинским отходам класса Г</a:t>
            </a: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должны собираться в маркированные емкости с плотно прилегающими крышками любого цвета (кроме желтого и красного), которые хранятся в специально выделенных помещениях для хранения медицинских отходов.</a:t>
            </a:r>
          </a:p>
          <a:p>
            <a:pPr algn="just">
              <a:lnSpc>
                <a:spcPct val="107000"/>
              </a:lnSpc>
              <a:spcAft>
                <a:spcPts val="0"/>
              </a:spcAft>
            </a:pP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Сбор, хранение отходов </a:t>
            </a:r>
            <a:r>
              <a:rPr lang="ru-RU"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цитостатиков</a:t>
            </a: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и </a:t>
            </a:r>
            <a:r>
              <a:rPr lang="ru-RU"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генотоксических</a:t>
            </a: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препаратов и всех видов отходов (емкостей), образующихся в результате приготовления их растворов, относящихся к медицинским отходам класса Г, без дезактивации запрещается.</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Лекарственные, диагностические, дезинфицирующие средства, не подлежащие использованию, должны собираться работниками организации в одноразовую маркированную упаковку любого цвета (кроме желтого и красного).</a:t>
            </a:r>
            <a:endParaRPr lang="ru-RU" sz="2000" dirty="0">
              <a:latin typeface="Times New Roman" panose="02020603050405020304" pitchFamily="18" charset="0"/>
              <a:cs typeface="Times New Roman" panose="02020603050405020304" pitchFamily="18" charset="0"/>
            </a:endParaRPr>
          </a:p>
        </p:txBody>
      </p:sp>
      <p:pic>
        <p:nvPicPr>
          <p:cNvPr id="12290" name="Picture 2" descr="https://unijaplast.com/wp-content/uploads/2019/08/triokante-e1618377269683.png">
            <a:extLst>
              <a:ext uri="{FF2B5EF4-FFF2-40B4-BE49-F238E27FC236}">
                <a16:creationId xmlns:a16="http://schemas.microsoft.com/office/drawing/2014/main" id="{B5AB178F-1820-40F4-8C40-E15FE1A3FF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08667" y="792462"/>
            <a:ext cx="4187957" cy="3140968"/>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s://cdn1.ozone.ru/multimedia/1021532501.jpg">
            <a:extLst>
              <a:ext uri="{FF2B5EF4-FFF2-40B4-BE49-F238E27FC236}">
                <a16:creationId xmlns:a16="http://schemas.microsoft.com/office/drawing/2014/main" id="{83699691-BB90-4B47-A8F8-B351321A4CB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09869" y="4063170"/>
            <a:ext cx="3434155" cy="2806220"/>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28173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additive="repl">
                                        <p:cTn id="6" dur="1" fill="hold">
                                          <p:stCondLst>
                                            <p:cond delay="0"/>
                                          </p:stCondLst>
                                        </p:cTn>
                                        <p:tgtEl>
                                          <p:spTgt spid="4">
                                            <p:txEl>
                                              <p:pRg st="0" end="0"/>
                                            </p:txEl>
                                          </p:spTgt>
                                        </p:tgtEl>
                                        <p:attrNameLst>
                                          <p:attrName>style.visibility</p:attrName>
                                        </p:attrNameLst>
                                      </p:cBhvr>
                                      <p:to>
                                        <p:strVal val="visible"/>
                                      </p:to>
                                    </p:set>
                                    <p:animEffect transition="in" filter="blinds(horizontal)">
                                      <p:cBhvr additive="repl">
                                        <p:cTn id="7" dur="3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708BC634-4E6F-4EFE-AFF2-1F882EFD08E4}"/>
              </a:ext>
            </a:extLst>
          </p:cNvPr>
          <p:cNvSpPr txBox="1">
            <a:spLocks noGrp="1" noChangeArrowheads="1"/>
          </p:cNvSpPr>
          <p:nvPr>
            <p:ph type="title"/>
          </p:nvPr>
        </p:nvSpPr>
        <p:spPr bwMode="auto">
          <a:xfrm>
            <a:off x="609600" y="245931"/>
            <a:ext cx="10972800" cy="775597"/>
          </a:xfrm>
          <a:prstGeom prst="rect">
            <a:avLst/>
          </a:prstGeom>
          <a:noFill/>
          <a:ln w="9525">
            <a:noFill/>
            <a:round/>
            <a:headEnd/>
            <a:tailEnd/>
          </a:ln>
          <a:effectLst/>
        </p:spPr>
        <p:txBody>
          <a:bodyPr lIns="0" tIns="0" rIns="0" bIns="0" anchor="ctr">
            <a:spAutoFit/>
          </a:bodyPr>
          <a:lstStyle/>
          <a:p>
            <a:pPr algn="ctr">
              <a:lnSpc>
                <a:spcPct val="9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ОСНОВНЫЕ ТРЕБОВАНИЯ К ОБРАЩЕНИЮ С ОТХОДАМИ </a:t>
            </a:r>
            <a:r>
              <a:rPr lang="ru-RU" sz="2800" u="sng" dirty="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КЛАСС Д</a:t>
            </a:r>
            <a:endParaRPr lang="ru-RU" sz="2800" b="0" i="0" dirty="0">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3C210FC2-EAB1-48CF-AD7A-71EBC9D77ADA}"/>
              </a:ext>
            </a:extLst>
          </p:cNvPr>
          <p:cNvSpPr>
            <a:spLocks noChangeArrowheads="1"/>
          </p:cNvSpPr>
          <p:nvPr/>
        </p:nvSpPr>
        <p:spPr bwMode="auto">
          <a:xfrm>
            <a:off x="246651" y="5596408"/>
            <a:ext cx="1190532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4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Вывоз и обезвреживание медицинских отходов класса Д осуществляется организацией, имеющей разрешение (лицензию) на данный вид деятельности</a:t>
            </a:r>
            <a:endParaRPr kumimoji="0" lang="ru-RU" altLang="ru-RU"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3" name="Прямоугольник 11" descr="data:image;base64,R0lGODdhEQAXAIABAAAAAP///ywAAAAAEQAXAAACKIyPqcvtz4AB1FU5Y5B4a350CAZmSUdS4qRWZoNC3ArV9o3n+s73SwEAOw==">
            <a:extLst>
              <a:ext uri="{FF2B5EF4-FFF2-40B4-BE49-F238E27FC236}">
                <a16:creationId xmlns:a16="http://schemas.microsoft.com/office/drawing/2014/main" id="{7E5BB34B-F227-4736-9EDC-62B610EC9D50}"/>
              </a:ext>
            </a:extLst>
          </p:cNvPr>
          <p:cNvSpPr>
            <a:spLocks noChangeAspect="1" noChangeArrowheads="1"/>
          </p:cNvSpPr>
          <p:nvPr/>
        </p:nvSpPr>
        <p:spPr bwMode="auto">
          <a:xfrm>
            <a:off x="3119670" y="3799573"/>
            <a:ext cx="86737" cy="4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sz="3200">
              <a:latin typeface="Times New Roman" panose="02020603050405020304" pitchFamily="18" charset="0"/>
              <a:cs typeface="Times New Roman" panose="02020603050405020304" pitchFamily="18" charset="0"/>
            </a:endParaRPr>
          </a:p>
        </p:txBody>
      </p:sp>
      <p:sp>
        <p:nvSpPr>
          <p:cNvPr id="5" name="Rectangle 3">
            <a:extLst>
              <a:ext uri="{FF2B5EF4-FFF2-40B4-BE49-F238E27FC236}">
                <a16:creationId xmlns:a16="http://schemas.microsoft.com/office/drawing/2014/main" id="{6B3A88F5-C4C3-4472-B7B4-F19B20C74F94}"/>
              </a:ext>
            </a:extLst>
          </p:cNvPr>
          <p:cNvSpPr>
            <a:spLocks noChangeArrowheads="1"/>
          </p:cNvSpPr>
          <p:nvPr/>
        </p:nvSpPr>
        <p:spPr bwMode="auto">
          <a:xfrm flipV="1">
            <a:off x="3119670" y="3857216"/>
            <a:ext cx="489811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0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 </a:t>
            </a:r>
            <a:endParaRPr kumimoji="0" lang="ru-RU" altLang="ru-RU" sz="32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pic>
        <p:nvPicPr>
          <p:cNvPr id="2053" name="Picture 5" descr="https://learn.uicdpo.ru/pluginfile.php/316/course/summary/1.png">
            <a:extLst>
              <a:ext uri="{FF2B5EF4-FFF2-40B4-BE49-F238E27FC236}">
                <a16:creationId xmlns:a16="http://schemas.microsoft.com/office/drawing/2014/main" id="{26A89EB7-E029-4607-A5FA-C3FF6E25901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31638" y="1206995"/>
            <a:ext cx="6244828" cy="4204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732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additive="repl">
                                        <p:cTn id="6" dur="1" fill="hold">
                                          <p:stCondLst>
                                            <p:cond delay="0"/>
                                          </p:stCondLst>
                                        </p:cTn>
                                        <p:tgtEl>
                                          <p:spTgt spid="4">
                                            <p:txEl>
                                              <p:pRg st="0" end="0"/>
                                            </p:txEl>
                                          </p:spTgt>
                                        </p:tgtEl>
                                        <p:attrNameLst>
                                          <p:attrName>style.visibility</p:attrName>
                                        </p:attrNameLst>
                                      </p:cBhvr>
                                      <p:to>
                                        <p:strVal val="visible"/>
                                      </p:to>
                                    </p:set>
                                    <p:animEffect transition="in" filter="blinds(horizontal)">
                                      <p:cBhvr additive="repl">
                                        <p:cTn id="7" dur="3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7C4451AA-A26D-4512-ADA0-EAD2E1C64000}"/>
              </a:ext>
            </a:extLst>
          </p:cNvPr>
          <p:cNvSpPr/>
          <p:nvPr/>
        </p:nvSpPr>
        <p:spPr>
          <a:xfrm>
            <a:off x="287355" y="260649"/>
            <a:ext cx="11617291" cy="5605317"/>
          </a:xfrm>
          <a:prstGeom prst="rect">
            <a:avLst/>
          </a:prstGeom>
        </p:spPr>
        <p:txBody>
          <a:bodyPr wrap="square">
            <a:spAutoFit/>
          </a:bodyPr>
          <a:lstStyle/>
          <a:p>
            <a:pPr indent="304800" algn="ctr">
              <a:lnSpc>
                <a:spcPct val="107000"/>
              </a:lnSpc>
              <a:spcAft>
                <a:spcPts val="0"/>
              </a:spcAft>
            </a:pP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 условиям хранения медицинских отходов предъявляются</a:t>
            </a:r>
          </a:p>
          <a:p>
            <a:pPr indent="304800" algn="ctr">
              <a:lnSpc>
                <a:spcPct val="107000"/>
              </a:lnSpc>
              <a:spcAft>
                <a:spcPts val="0"/>
              </a:spcAft>
            </a:pP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следующие санитарно-эпидемиологические требования:</a:t>
            </a:r>
            <a:b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 сбор медицинских отходов в местах их образования осуществляется в течение рабочей смены. При использовании одноразовых контейнеров для колющего и режущего инструментария допускается их заполнение в течение 3-х суток с начала момента накопления отходов;</a:t>
            </a:r>
          </a:p>
          <a:p>
            <a:pPr indent="304800" algn="just">
              <a:lnSpc>
                <a:spcPct val="107000"/>
              </a:lnSpc>
              <a:spcAft>
                <a:spcPts val="0"/>
              </a:spcAft>
            </a:pP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 хранение (накопление) более 24 часов необеззараженных медицинских отходов класса Б и В осуществляется в холодильных шкафах не более 7 суток или в морозильных камерах - до одного месяца с начала момента накопления отходов;</a:t>
            </a:r>
          </a:p>
          <a:p>
            <a:pPr indent="304800" algn="just">
              <a:lnSpc>
                <a:spcPct val="107000"/>
              </a:lnSpc>
              <a:spcAft>
                <a:spcPts val="0"/>
              </a:spcAft>
            </a:pPr>
            <a:r>
              <a:rPr lang="ru-RU" sz="2400" dirty="0">
                <a:solidFill>
                  <a:srgbClr val="000000"/>
                </a:solidFill>
                <a:latin typeface="Times New Roman" panose="02020603050405020304" pitchFamily="18" charset="0"/>
                <a:ea typeface="Times New Roman" panose="02020603050405020304" pitchFamily="18" charset="0"/>
              </a:rPr>
              <a:t>в) одноразовые пакеты, используемые для сбора медицинских отходов классов Б и В должны обеспечивать возможность безопасного сбора в них не более 10 кг отходов;</a:t>
            </a:r>
          </a:p>
          <a:p>
            <a:pPr indent="304800" algn="just">
              <a:lnSpc>
                <a:spcPct val="107000"/>
              </a:lnSpc>
              <a:spcAft>
                <a:spcPts val="0"/>
              </a:spcAft>
            </a:pP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г) Смена пакетов 1 раз в смену (не реже 1 раза в 8 часов), одноразовых контейнеров для острого инструментария - не реже 1 раза в 72 часа, в операционных залах - после каждой операции.</a:t>
            </a:r>
            <a:endParaRPr lang="ru-RU" sz="2400" dirty="0"/>
          </a:p>
        </p:txBody>
      </p:sp>
    </p:spTree>
    <p:extLst>
      <p:ext uri="{BB962C8B-B14F-4D97-AF65-F5344CB8AC3E}">
        <p14:creationId xmlns:p14="http://schemas.microsoft.com/office/powerpoint/2010/main" val="20720590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9FBB549-3BA7-4276-8ECA-B27D7BE68A1A}"/>
              </a:ext>
            </a:extLst>
          </p:cNvPr>
          <p:cNvSpPr>
            <a:spLocks noGrp="1"/>
          </p:cNvSpPr>
          <p:nvPr>
            <p:ph idx="1"/>
          </p:nvPr>
        </p:nvSpPr>
        <p:spPr>
          <a:xfrm>
            <a:off x="71670" y="116633"/>
            <a:ext cx="12048661" cy="4525963"/>
          </a:xfrm>
        </p:spPr>
        <p:txBody>
          <a:bodyPr>
            <a:normAutofit lnSpcReduction="10000"/>
          </a:bodyPr>
          <a:lstStyle/>
          <a:p>
            <a:pPr marL="0" indent="0" algn="ctr">
              <a:buNone/>
            </a:pPr>
            <a:r>
              <a:rPr lang="ru-RU" sz="1800" b="1"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ПРИ СБОРЕ И ДАЛЬНЕЙШЕМ ОБРАЩЕНИИ С МЕДИЦИНСКИМИ ОТХОДАМИ ЗАПРЕЩАЕТСЯ:</a:t>
            </a: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вручную разрушать медицинские отходы классов Б и В, в целях их обеззараживания;</a:t>
            </a: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снимать вручную иглу со шприца после его использования, надевать колпачок на иглу после инъекции;</a:t>
            </a: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прессовать контейнеры с иглами;</a:t>
            </a: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пересыпать (перегружать) неупакованные медицинские отходы классов Б и В из одной емкости в другую;</a:t>
            </a: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утрамбовывать медицинские отходы классов Б и В;</a:t>
            </a: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осуществлять любые манипуляции с медицинскими отходами без перчаток или необходимых средств индивидуальной защиты и спецодежды;</a:t>
            </a: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использовать мягкую одноразовую упаковку для сбора острого медицинского инструментария и иных острых предметов;</a:t>
            </a:r>
          </a:p>
          <a:p>
            <a:pPr algn="just">
              <a:lnSpc>
                <a:spcPct val="100000"/>
              </a:lnSpc>
              <a:spcBef>
                <a:spcPts val="0"/>
              </a:spcBef>
            </a:pPr>
            <a:endParaRPr lang="ru-RU" sz="1800" dirty="0">
              <a:latin typeface="Times New Roman" panose="02020603050405020304" pitchFamily="18" charset="0"/>
              <a:cs typeface="Times New Roman" panose="02020603050405020304" pitchFamily="18" charset="0"/>
            </a:endParaRPr>
          </a:p>
          <a:p>
            <a:endParaRPr lang="ru-RU" sz="2800" dirty="0"/>
          </a:p>
        </p:txBody>
      </p:sp>
      <p:pic>
        <p:nvPicPr>
          <p:cNvPr id="13328" name="Picture 16" descr="https://images.khaleejtimes.com/storyimage/KT/20190323/ARTICLE/190329692/AR/0/AR-190329692.jpg&amp;NCS_modified=20190323210024&amp;exif=.jpg">
            <a:extLst>
              <a:ext uri="{FF2B5EF4-FFF2-40B4-BE49-F238E27FC236}">
                <a16:creationId xmlns:a16="http://schemas.microsoft.com/office/drawing/2014/main" id="{724B328B-24CC-408F-8145-947771DDB7B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99120" y="5037219"/>
            <a:ext cx="3518246" cy="1704150"/>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367553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1124515" y="1610226"/>
            <a:ext cx="3627336" cy="2829123"/>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108249" y="1612826"/>
            <a:ext cx="3627335" cy="2829232"/>
          </a:xfrm>
          <a:custGeom>
            <a:avLst/>
            <a:gdLst/>
            <a:ahLst/>
            <a:cxnLst/>
            <a:rect l="l" t="t" r="r" b="b"/>
            <a:pathLst>
              <a:path w="4326255" h="3288029">
                <a:moveTo>
                  <a:pt x="4325859" y="0"/>
                </a:moveTo>
                <a:lnTo>
                  <a:pt x="0" y="0"/>
                </a:lnTo>
                <a:lnTo>
                  <a:pt x="0" y="3287848"/>
                </a:lnTo>
                <a:lnTo>
                  <a:pt x="4325859" y="3287848"/>
                </a:lnTo>
                <a:lnTo>
                  <a:pt x="4325859" y="0"/>
                </a:lnTo>
                <a:close/>
              </a:path>
            </a:pathLst>
          </a:custGeom>
          <a:ln w="52354">
            <a:solidFill>
              <a:srgbClr val="CCCCCC"/>
            </a:solidFill>
          </a:ln>
        </p:spPr>
        <p:txBody>
          <a:bodyPr wrap="square" lIns="0" tIns="0" rIns="0" bIns="0" rtlCol="0"/>
          <a:lstStyle/>
          <a:p>
            <a:endParaRPr/>
          </a:p>
        </p:txBody>
      </p:sp>
      <p:sp>
        <p:nvSpPr>
          <p:cNvPr id="6" name="object 6"/>
          <p:cNvSpPr/>
          <p:nvPr/>
        </p:nvSpPr>
        <p:spPr>
          <a:xfrm>
            <a:off x="5687711" y="1617921"/>
            <a:ext cx="3120664" cy="2862173"/>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5687711" y="1617921"/>
            <a:ext cx="3125525" cy="2862173"/>
          </a:xfrm>
          <a:custGeom>
            <a:avLst/>
            <a:gdLst/>
            <a:ahLst/>
            <a:cxnLst/>
            <a:rect l="l" t="t" r="r" b="b"/>
            <a:pathLst>
              <a:path w="3594100" h="3288665">
                <a:moveTo>
                  <a:pt x="3593786" y="0"/>
                </a:moveTo>
                <a:lnTo>
                  <a:pt x="0" y="0"/>
                </a:lnTo>
                <a:lnTo>
                  <a:pt x="0" y="3288086"/>
                </a:lnTo>
                <a:lnTo>
                  <a:pt x="3593786" y="3288086"/>
                </a:lnTo>
                <a:lnTo>
                  <a:pt x="3593786" y="0"/>
                </a:lnTo>
                <a:close/>
              </a:path>
            </a:pathLst>
          </a:custGeom>
          <a:ln w="52354">
            <a:solidFill>
              <a:srgbClr val="CCCCCC"/>
            </a:solidFill>
          </a:ln>
        </p:spPr>
        <p:txBody>
          <a:bodyPr wrap="square" lIns="0" tIns="0" rIns="0" bIns="0" rtlCol="0"/>
          <a:lstStyle/>
          <a:p>
            <a:endParaRPr dirty="0"/>
          </a:p>
        </p:txBody>
      </p:sp>
      <p:sp>
        <p:nvSpPr>
          <p:cNvPr id="8" name="object 8"/>
          <p:cNvSpPr/>
          <p:nvPr/>
        </p:nvSpPr>
        <p:spPr>
          <a:xfrm>
            <a:off x="8889429" y="1532158"/>
            <a:ext cx="3007303" cy="2954132"/>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8879707" y="1614152"/>
            <a:ext cx="3007303" cy="2872138"/>
          </a:xfrm>
          <a:custGeom>
            <a:avLst/>
            <a:gdLst/>
            <a:ahLst/>
            <a:cxnLst/>
            <a:rect l="l" t="t" r="r" b="b"/>
            <a:pathLst>
              <a:path w="3383280" h="3288665">
                <a:moveTo>
                  <a:pt x="3383176" y="0"/>
                </a:moveTo>
                <a:lnTo>
                  <a:pt x="0" y="0"/>
                </a:lnTo>
                <a:lnTo>
                  <a:pt x="0" y="3288086"/>
                </a:lnTo>
                <a:lnTo>
                  <a:pt x="3383176" y="3288086"/>
                </a:lnTo>
                <a:lnTo>
                  <a:pt x="3383176" y="0"/>
                </a:lnTo>
                <a:close/>
              </a:path>
            </a:pathLst>
          </a:custGeom>
          <a:ln w="52354">
            <a:solidFill>
              <a:srgbClr val="CCCCCC"/>
            </a:solidFill>
          </a:ln>
        </p:spPr>
        <p:txBody>
          <a:bodyPr wrap="square" lIns="0" tIns="0" rIns="0" bIns="0" rtlCol="0"/>
          <a:lstStyle/>
          <a:p>
            <a:endParaRPr/>
          </a:p>
        </p:txBody>
      </p:sp>
      <p:sp>
        <p:nvSpPr>
          <p:cNvPr id="10" name="object 10"/>
          <p:cNvSpPr txBox="1">
            <a:spLocks noGrp="1"/>
          </p:cNvSpPr>
          <p:nvPr>
            <p:ph type="title"/>
          </p:nvPr>
        </p:nvSpPr>
        <p:spPr>
          <a:xfrm>
            <a:off x="679043" y="253302"/>
            <a:ext cx="12048661" cy="1114201"/>
          </a:xfrm>
          <a:prstGeom prst="rect">
            <a:avLst/>
          </a:prstGeom>
        </p:spPr>
        <p:txBody>
          <a:bodyPr vert="horz" wrap="square" lIns="0" tIns="6145" rIns="0" bIns="0" rtlCol="0">
            <a:spAutoFit/>
          </a:bodyPr>
          <a:lstStyle/>
          <a:p>
            <a:pPr marL="6468" marR="670420">
              <a:lnSpc>
                <a:spcPct val="100299"/>
              </a:lnSpc>
              <a:spcBef>
                <a:spcPts val="48"/>
              </a:spcBef>
            </a:pPr>
            <a:r>
              <a:rPr sz="2400" spc="155" dirty="0">
                <a:latin typeface="Times New Roman" panose="02020603050405020304" pitchFamily="18" charset="0"/>
                <a:cs typeface="Times New Roman" panose="02020603050405020304" pitchFamily="18" charset="0"/>
              </a:rPr>
              <a:t>СБОР </a:t>
            </a:r>
            <a:r>
              <a:rPr sz="2400" spc="132" dirty="0">
                <a:latin typeface="Times New Roman" panose="02020603050405020304" pitchFamily="18" charset="0"/>
                <a:cs typeface="Times New Roman" panose="02020603050405020304" pitchFamily="18" charset="0"/>
              </a:rPr>
              <a:t>ОСТРОГО </a:t>
            </a:r>
            <a:r>
              <a:rPr sz="2400" spc="138" dirty="0">
                <a:latin typeface="Times New Roman" panose="02020603050405020304" pitchFamily="18" charset="0"/>
                <a:cs typeface="Times New Roman" panose="02020603050405020304" pitchFamily="18" charset="0"/>
              </a:rPr>
              <a:t>ИНСТРУМЕНТАРИЯ </a:t>
            </a:r>
            <a:r>
              <a:rPr sz="2400" spc="94" dirty="0">
                <a:latin typeface="Times New Roman" panose="02020603050405020304" pitchFamily="18" charset="0"/>
                <a:cs typeface="Times New Roman" panose="02020603050405020304" pitchFamily="18" charset="0"/>
              </a:rPr>
              <a:t>(ИГЛЫ, </a:t>
            </a:r>
            <a:r>
              <a:rPr sz="2400" spc="107" dirty="0">
                <a:latin typeface="Times New Roman" panose="02020603050405020304" pitchFamily="18" charset="0"/>
                <a:cs typeface="Times New Roman" panose="02020603050405020304" pitchFamily="18" charset="0"/>
              </a:rPr>
              <a:t>ПЕРЬЯ), </a:t>
            </a:r>
            <a:r>
              <a:rPr sz="2400" spc="155" dirty="0">
                <a:latin typeface="Times New Roman" panose="02020603050405020304" pitchFamily="18" charset="0"/>
                <a:cs typeface="Times New Roman" panose="02020603050405020304" pitchFamily="18" charset="0"/>
              </a:rPr>
              <a:t>ОСУЩЕСТВЛЯЕТСЯ</a:t>
            </a:r>
            <a:r>
              <a:rPr sz="2400" spc="-132" dirty="0">
                <a:latin typeface="Times New Roman" panose="02020603050405020304" pitchFamily="18" charset="0"/>
                <a:cs typeface="Times New Roman" panose="02020603050405020304" pitchFamily="18" charset="0"/>
              </a:rPr>
              <a:t> </a:t>
            </a:r>
            <a:r>
              <a:rPr sz="2400" spc="107" dirty="0">
                <a:latin typeface="Times New Roman" panose="02020603050405020304" pitchFamily="18" charset="0"/>
                <a:cs typeface="Times New Roman" panose="02020603050405020304" pitchFamily="18" charset="0"/>
              </a:rPr>
              <a:t>ОТДЕЛЬНО</a:t>
            </a:r>
            <a:r>
              <a:rPr lang="ru-RU" sz="2400" spc="107" dirty="0">
                <a:latin typeface="Times New Roman" panose="02020603050405020304" pitchFamily="18" charset="0"/>
                <a:cs typeface="Times New Roman" panose="02020603050405020304" pitchFamily="18" charset="0"/>
              </a:rPr>
              <a:t> </a:t>
            </a:r>
            <a:r>
              <a:rPr sz="2400" spc="92" dirty="0">
                <a:latin typeface="Times New Roman" panose="02020603050405020304" pitchFamily="18" charset="0"/>
                <a:cs typeface="Times New Roman" panose="02020603050405020304" pitchFamily="18" charset="0"/>
              </a:rPr>
              <a:t>ОТ</a:t>
            </a:r>
            <a:r>
              <a:rPr sz="2400" spc="-13" dirty="0">
                <a:latin typeface="Times New Roman" panose="02020603050405020304" pitchFamily="18" charset="0"/>
                <a:cs typeface="Times New Roman" panose="02020603050405020304" pitchFamily="18" charset="0"/>
              </a:rPr>
              <a:t> </a:t>
            </a:r>
            <a:r>
              <a:rPr sz="2400" spc="171" dirty="0">
                <a:latin typeface="Times New Roman" panose="02020603050405020304" pitchFamily="18" charset="0"/>
                <a:cs typeface="Times New Roman" panose="02020603050405020304" pitchFamily="18" charset="0"/>
              </a:rPr>
              <a:t>ДРУГИХ</a:t>
            </a:r>
            <a:r>
              <a:rPr sz="2400" spc="46" dirty="0">
                <a:latin typeface="Times New Roman" panose="02020603050405020304" pitchFamily="18" charset="0"/>
                <a:cs typeface="Times New Roman" panose="02020603050405020304" pitchFamily="18" charset="0"/>
              </a:rPr>
              <a:t> </a:t>
            </a:r>
            <a:r>
              <a:rPr sz="2400" spc="112" dirty="0">
                <a:latin typeface="Times New Roman" panose="02020603050405020304" pitchFamily="18" charset="0"/>
                <a:cs typeface="Times New Roman" panose="02020603050405020304" pitchFamily="18" charset="0"/>
              </a:rPr>
              <a:t>ВИДОВ</a:t>
            </a:r>
            <a:r>
              <a:rPr sz="2400" spc="48" dirty="0">
                <a:latin typeface="Times New Roman" panose="02020603050405020304" pitchFamily="18" charset="0"/>
                <a:cs typeface="Times New Roman" panose="02020603050405020304" pitchFamily="18" charset="0"/>
              </a:rPr>
              <a:t> </a:t>
            </a:r>
            <a:r>
              <a:rPr sz="2400" spc="87" dirty="0">
                <a:latin typeface="Times New Roman" panose="02020603050405020304" pitchFamily="18" charset="0"/>
                <a:cs typeface="Times New Roman" panose="02020603050405020304" pitchFamily="18" charset="0"/>
              </a:rPr>
              <a:t>ОТХОДОВ</a:t>
            </a:r>
            <a:r>
              <a:rPr sz="2400" spc="46" dirty="0">
                <a:latin typeface="Times New Roman" panose="02020603050405020304" pitchFamily="18" charset="0"/>
                <a:cs typeface="Times New Roman" panose="02020603050405020304" pitchFamily="18" charset="0"/>
              </a:rPr>
              <a:t> </a:t>
            </a:r>
            <a:r>
              <a:rPr sz="2400" spc="148" dirty="0">
                <a:latin typeface="Times New Roman" panose="02020603050405020304" pitchFamily="18" charset="0"/>
                <a:cs typeface="Times New Roman" panose="02020603050405020304" pitchFamily="18" charset="0"/>
              </a:rPr>
              <a:t>В</a:t>
            </a:r>
            <a:r>
              <a:rPr sz="2400" spc="46" dirty="0">
                <a:latin typeface="Times New Roman" panose="02020603050405020304" pitchFamily="18" charset="0"/>
                <a:cs typeface="Times New Roman" panose="02020603050405020304" pitchFamily="18" charset="0"/>
              </a:rPr>
              <a:t> </a:t>
            </a:r>
            <a:r>
              <a:rPr sz="2400" spc="102" dirty="0">
                <a:latin typeface="Times New Roman" panose="02020603050405020304" pitchFamily="18" charset="0"/>
                <a:cs typeface="Times New Roman" panose="02020603050405020304" pitchFamily="18" charset="0"/>
              </a:rPr>
              <a:t>ОДНОРАЗОВУЮ</a:t>
            </a:r>
            <a:r>
              <a:rPr sz="2400" spc="-8" dirty="0">
                <a:latin typeface="Times New Roman" panose="02020603050405020304" pitchFamily="18" charset="0"/>
                <a:cs typeface="Times New Roman" panose="02020603050405020304" pitchFamily="18" charset="0"/>
              </a:rPr>
              <a:t> </a:t>
            </a:r>
            <a:r>
              <a:rPr sz="2400" spc="127" dirty="0">
                <a:latin typeface="Times New Roman" panose="02020603050405020304" pitchFamily="18" charset="0"/>
                <a:cs typeface="Times New Roman" panose="02020603050405020304" pitchFamily="18" charset="0"/>
              </a:rPr>
              <a:t>ТВЕРДУЮ</a:t>
            </a:r>
            <a:r>
              <a:rPr sz="2400" spc="46" dirty="0">
                <a:latin typeface="Times New Roman" panose="02020603050405020304" pitchFamily="18" charset="0"/>
                <a:cs typeface="Times New Roman" panose="02020603050405020304" pitchFamily="18" charset="0"/>
              </a:rPr>
              <a:t> </a:t>
            </a:r>
            <a:r>
              <a:rPr sz="2400" spc="132" dirty="0">
                <a:latin typeface="Times New Roman" panose="02020603050405020304" pitchFamily="18" charset="0"/>
                <a:cs typeface="Times New Roman" panose="02020603050405020304" pitchFamily="18" charset="0"/>
              </a:rPr>
              <a:t>УПАКОВКУ</a:t>
            </a:r>
          </a:p>
        </p:txBody>
      </p:sp>
      <p:sp>
        <p:nvSpPr>
          <p:cNvPr id="12" name="object 12"/>
          <p:cNvSpPr txBox="1"/>
          <p:nvPr/>
        </p:nvSpPr>
        <p:spPr>
          <a:xfrm>
            <a:off x="6198164" y="5300704"/>
            <a:ext cx="5599997" cy="938768"/>
          </a:xfrm>
          <a:prstGeom prst="rect">
            <a:avLst/>
          </a:prstGeom>
        </p:spPr>
        <p:txBody>
          <a:bodyPr vert="horz" wrap="square" lIns="0" tIns="6145" rIns="0" bIns="0" rtlCol="0">
            <a:spAutoFit/>
          </a:bodyPr>
          <a:lstStyle/>
          <a:p>
            <a:pPr marL="6468" marR="2587" algn="ctr">
              <a:lnSpc>
                <a:spcPct val="101000"/>
              </a:lnSpc>
              <a:spcBef>
                <a:spcPts val="48"/>
              </a:spcBef>
            </a:pPr>
            <a:r>
              <a:rPr lang="ru-RU" sz="2000" spc="-31" dirty="0">
                <a:solidFill>
                  <a:srgbClr val="2B2A29"/>
                </a:solidFill>
                <a:latin typeface="Times New Roman" panose="02020603050405020304" pitchFamily="18" charset="0"/>
                <a:cs typeface="Times New Roman" panose="02020603050405020304" pitchFamily="18" charset="0"/>
              </a:rPr>
              <a:t>	</a:t>
            </a:r>
            <a:r>
              <a:rPr sz="2000" spc="-31" dirty="0" err="1">
                <a:solidFill>
                  <a:srgbClr val="2B2A29"/>
                </a:solidFill>
                <a:latin typeface="Times New Roman" panose="02020603050405020304" pitchFamily="18" charset="0"/>
                <a:cs typeface="Times New Roman" panose="02020603050405020304" pitchFamily="18" charset="0"/>
              </a:rPr>
              <a:t>Вручную</a:t>
            </a:r>
            <a:r>
              <a:rPr sz="2000" spc="-31" dirty="0">
                <a:solidFill>
                  <a:srgbClr val="2B2A29"/>
                </a:solidFill>
                <a:latin typeface="Times New Roman" panose="02020603050405020304" pitchFamily="18" charset="0"/>
                <a:cs typeface="Times New Roman" panose="02020603050405020304" pitchFamily="18" charset="0"/>
              </a:rPr>
              <a:t> </a:t>
            </a:r>
            <a:r>
              <a:rPr sz="2000" spc="-69" dirty="0">
                <a:solidFill>
                  <a:srgbClr val="2B2A29"/>
                </a:solidFill>
                <a:latin typeface="Times New Roman" panose="02020603050405020304" pitchFamily="18" charset="0"/>
                <a:cs typeface="Times New Roman" panose="02020603050405020304" pitchFamily="18" charset="0"/>
              </a:rPr>
              <a:t>разрушать </a:t>
            </a:r>
            <a:r>
              <a:rPr sz="2000" spc="-46" dirty="0">
                <a:solidFill>
                  <a:srgbClr val="2B2A29"/>
                </a:solidFill>
                <a:latin typeface="Times New Roman" panose="02020603050405020304" pitchFamily="18" charset="0"/>
                <a:cs typeface="Times New Roman" panose="02020603050405020304" pitchFamily="18" charset="0"/>
              </a:rPr>
              <a:t>/ разрезать </a:t>
            </a:r>
            <a:r>
              <a:rPr sz="2000" spc="-15" dirty="0">
                <a:solidFill>
                  <a:srgbClr val="2B2A29"/>
                </a:solidFill>
                <a:latin typeface="Times New Roman" panose="02020603050405020304" pitchFamily="18" charset="0"/>
                <a:cs typeface="Times New Roman" panose="02020603050405020304" pitchFamily="18" charset="0"/>
              </a:rPr>
              <a:t>отходы  </a:t>
            </a:r>
            <a:r>
              <a:rPr sz="2000" spc="-64" dirty="0">
                <a:solidFill>
                  <a:srgbClr val="2B2A29"/>
                </a:solidFill>
                <a:latin typeface="Times New Roman" panose="02020603050405020304" pitchFamily="18" charset="0"/>
                <a:cs typeface="Times New Roman" panose="02020603050405020304" pitchFamily="18" charset="0"/>
              </a:rPr>
              <a:t>классов </a:t>
            </a:r>
            <a:r>
              <a:rPr sz="2000" spc="76" dirty="0">
                <a:solidFill>
                  <a:srgbClr val="2B2A29"/>
                </a:solidFill>
                <a:latin typeface="Times New Roman" panose="02020603050405020304" pitchFamily="18" charset="0"/>
                <a:cs typeface="Times New Roman" panose="02020603050405020304" pitchFamily="18" charset="0"/>
              </a:rPr>
              <a:t>Б </a:t>
            </a:r>
            <a:r>
              <a:rPr sz="2000" spc="-61" dirty="0">
                <a:solidFill>
                  <a:srgbClr val="2B2A29"/>
                </a:solidFill>
                <a:latin typeface="Times New Roman" panose="02020603050405020304" pitchFamily="18" charset="0"/>
                <a:cs typeface="Times New Roman" panose="02020603050405020304" pitchFamily="18" charset="0"/>
              </a:rPr>
              <a:t>и </a:t>
            </a:r>
            <a:r>
              <a:rPr sz="2000" spc="-25" dirty="0">
                <a:solidFill>
                  <a:srgbClr val="2B2A29"/>
                </a:solidFill>
                <a:latin typeface="Times New Roman" panose="02020603050405020304" pitchFamily="18" charset="0"/>
                <a:cs typeface="Times New Roman" panose="02020603050405020304" pitchFamily="18" charset="0"/>
              </a:rPr>
              <a:t>В, </a:t>
            </a:r>
            <a:r>
              <a:rPr sz="2000" spc="120" dirty="0">
                <a:solidFill>
                  <a:srgbClr val="2B2A29"/>
                </a:solidFill>
                <a:latin typeface="Times New Roman" panose="02020603050405020304" pitchFamily="18" charset="0"/>
                <a:cs typeface="Times New Roman" panose="02020603050405020304" pitchFamily="18" charset="0"/>
              </a:rPr>
              <a:t>в</a:t>
            </a:r>
            <a:r>
              <a:rPr sz="2000" spc="-125" dirty="0">
                <a:solidFill>
                  <a:srgbClr val="2B2A29"/>
                </a:solidFill>
                <a:latin typeface="Times New Roman" panose="02020603050405020304" pitchFamily="18" charset="0"/>
                <a:cs typeface="Times New Roman" panose="02020603050405020304" pitchFamily="18" charset="0"/>
              </a:rPr>
              <a:t> </a:t>
            </a:r>
            <a:r>
              <a:rPr sz="2000" spc="-66" dirty="0">
                <a:solidFill>
                  <a:srgbClr val="2B2A29"/>
                </a:solidFill>
                <a:latin typeface="Times New Roman" panose="02020603050405020304" pitchFamily="18" charset="0"/>
                <a:cs typeface="Times New Roman" panose="02020603050405020304" pitchFamily="18" charset="0"/>
              </a:rPr>
              <a:t>том </a:t>
            </a:r>
            <a:r>
              <a:rPr sz="2000" spc="-53" dirty="0">
                <a:solidFill>
                  <a:srgbClr val="2B2A29"/>
                </a:solidFill>
                <a:latin typeface="Times New Roman" panose="02020603050405020304" pitchFamily="18" charset="0"/>
                <a:cs typeface="Times New Roman" panose="02020603050405020304" pitchFamily="18" charset="0"/>
              </a:rPr>
              <a:t>числе </a:t>
            </a:r>
            <a:r>
              <a:rPr sz="2000" spc="-33" dirty="0">
                <a:solidFill>
                  <a:srgbClr val="2B2A29"/>
                </a:solidFill>
                <a:latin typeface="Times New Roman" panose="02020603050405020304" pitchFamily="18" charset="0"/>
                <a:cs typeface="Times New Roman" panose="02020603050405020304" pitchFamily="18" charset="0"/>
              </a:rPr>
              <a:t>использованные  </a:t>
            </a:r>
            <a:r>
              <a:rPr sz="2000" spc="-76" dirty="0">
                <a:solidFill>
                  <a:srgbClr val="2B2A29"/>
                </a:solidFill>
                <a:latin typeface="Times New Roman" panose="02020603050405020304" pitchFamily="18" charset="0"/>
                <a:cs typeface="Times New Roman" panose="02020603050405020304" pitchFamily="18" charset="0"/>
              </a:rPr>
              <a:t>системы </a:t>
            </a:r>
            <a:r>
              <a:rPr sz="2000" spc="36" dirty="0">
                <a:solidFill>
                  <a:srgbClr val="2B2A29"/>
                </a:solidFill>
                <a:latin typeface="Times New Roman" panose="02020603050405020304" pitchFamily="18" charset="0"/>
                <a:cs typeface="Times New Roman" panose="02020603050405020304" pitchFamily="18" charset="0"/>
              </a:rPr>
              <a:t>для </a:t>
            </a:r>
            <a:r>
              <a:rPr sz="2000" spc="-8" dirty="0">
                <a:solidFill>
                  <a:srgbClr val="2B2A29"/>
                </a:solidFill>
                <a:latin typeface="Times New Roman" panose="02020603050405020304" pitchFamily="18" charset="0"/>
                <a:cs typeface="Times New Roman" panose="02020603050405020304" pitchFamily="18" charset="0"/>
              </a:rPr>
              <a:t>внутривенных</a:t>
            </a:r>
            <a:r>
              <a:rPr sz="2000" spc="-84" dirty="0">
                <a:solidFill>
                  <a:srgbClr val="2B2A29"/>
                </a:solidFill>
                <a:latin typeface="Times New Roman" panose="02020603050405020304" pitchFamily="18" charset="0"/>
                <a:cs typeface="Times New Roman" panose="02020603050405020304" pitchFamily="18" charset="0"/>
              </a:rPr>
              <a:t> </a:t>
            </a:r>
            <a:r>
              <a:rPr sz="2000" spc="-92" dirty="0">
                <a:solidFill>
                  <a:srgbClr val="2B2A29"/>
                </a:solidFill>
                <a:latin typeface="Times New Roman" panose="02020603050405020304" pitchFamily="18" charset="0"/>
                <a:cs typeface="Times New Roman" panose="02020603050405020304" pitchFamily="18" charset="0"/>
              </a:rPr>
              <a:t>инфузий</a:t>
            </a:r>
            <a:endParaRPr sz="2000" dirty="0">
              <a:latin typeface="Times New Roman" panose="02020603050405020304" pitchFamily="18" charset="0"/>
              <a:cs typeface="Times New Roman" panose="02020603050405020304" pitchFamily="18" charset="0"/>
            </a:endParaRPr>
          </a:p>
        </p:txBody>
      </p:sp>
      <p:sp>
        <p:nvSpPr>
          <p:cNvPr id="13" name="object 13"/>
          <p:cNvSpPr txBox="1"/>
          <p:nvPr/>
        </p:nvSpPr>
        <p:spPr>
          <a:xfrm>
            <a:off x="105507" y="4624110"/>
            <a:ext cx="5990493" cy="1307587"/>
          </a:xfrm>
          <a:prstGeom prst="rect">
            <a:avLst/>
          </a:prstGeom>
        </p:spPr>
        <p:txBody>
          <a:bodyPr vert="horz" wrap="square" lIns="0" tIns="6145" rIns="0" bIns="0" rtlCol="0">
            <a:spAutoFit/>
          </a:bodyPr>
          <a:lstStyle/>
          <a:p>
            <a:pPr marL="12936" marR="2587" algn="ctr">
              <a:spcBef>
                <a:spcPts val="48"/>
              </a:spcBef>
            </a:pPr>
            <a:r>
              <a:rPr sz="2000" b="1" spc="135" dirty="0">
                <a:solidFill>
                  <a:srgbClr val="FF0000"/>
                </a:solidFill>
                <a:latin typeface="Times New Roman" panose="02020603050405020304" pitchFamily="18" charset="0"/>
                <a:cs typeface="Times New Roman" panose="02020603050405020304" pitchFamily="18" charset="0"/>
              </a:rPr>
              <a:t>ЗАЩИТНЫЙ </a:t>
            </a:r>
            <a:r>
              <a:rPr sz="2000" b="1" spc="99" dirty="0">
                <a:solidFill>
                  <a:srgbClr val="FF0000"/>
                </a:solidFill>
                <a:latin typeface="Times New Roman" panose="02020603050405020304" pitchFamily="18" charset="0"/>
                <a:cs typeface="Times New Roman" panose="02020603050405020304" pitchFamily="18" charset="0"/>
              </a:rPr>
              <a:t>КОЛПАЧОК </a:t>
            </a:r>
            <a:r>
              <a:rPr sz="2000" b="1" spc="125" dirty="0">
                <a:solidFill>
                  <a:srgbClr val="FF0000"/>
                </a:solidFill>
                <a:latin typeface="Times New Roman" panose="02020603050405020304" pitchFamily="18" charset="0"/>
                <a:cs typeface="Times New Roman" panose="02020603050405020304" pitchFamily="18" charset="0"/>
              </a:rPr>
              <a:t>НЕ</a:t>
            </a:r>
            <a:r>
              <a:rPr sz="2000" b="1" spc="-150" dirty="0">
                <a:solidFill>
                  <a:srgbClr val="FF0000"/>
                </a:solidFill>
                <a:latin typeface="Times New Roman" panose="02020603050405020304" pitchFamily="18" charset="0"/>
                <a:cs typeface="Times New Roman" panose="02020603050405020304" pitchFamily="18" charset="0"/>
              </a:rPr>
              <a:t> </a:t>
            </a:r>
            <a:r>
              <a:rPr sz="2000" b="1" spc="132" dirty="0">
                <a:solidFill>
                  <a:srgbClr val="FF0000"/>
                </a:solidFill>
                <a:latin typeface="Times New Roman" panose="02020603050405020304" pitchFamily="18" charset="0"/>
                <a:cs typeface="Times New Roman" panose="02020603050405020304" pitchFamily="18" charset="0"/>
              </a:rPr>
              <a:t>НАДЕВАЕТСЯ  </a:t>
            </a:r>
            <a:r>
              <a:rPr sz="2000" b="1" spc="125" dirty="0">
                <a:solidFill>
                  <a:srgbClr val="FF0000"/>
                </a:solidFill>
                <a:latin typeface="Times New Roman" panose="02020603050405020304" pitchFamily="18" charset="0"/>
                <a:cs typeface="Times New Roman" panose="02020603050405020304" pitchFamily="18" charset="0"/>
              </a:rPr>
              <a:t>НА </a:t>
            </a:r>
            <a:r>
              <a:rPr sz="2000" b="1" spc="115" dirty="0">
                <a:solidFill>
                  <a:srgbClr val="FF0000"/>
                </a:solidFill>
                <a:latin typeface="Times New Roman" panose="02020603050405020304" pitchFamily="18" charset="0"/>
                <a:cs typeface="Times New Roman" panose="02020603050405020304" pitchFamily="18" charset="0"/>
              </a:rPr>
              <a:t>ИГЛУ </a:t>
            </a:r>
            <a:r>
              <a:rPr sz="2000" b="1" spc="122" dirty="0">
                <a:solidFill>
                  <a:srgbClr val="FF0000"/>
                </a:solidFill>
                <a:latin typeface="Times New Roman" panose="02020603050405020304" pitchFamily="18" charset="0"/>
                <a:cs typeface="Times New Roman" panose="02020603050405020304" pitchFamily="18" charset="0"/>
              </a:rPr>
              <a:t>ПОСЛЕ</a:t>
            </a:r>
            <a:r>
              <a:rPr sz="2000" b="1" spc="-127" dirty="0">
                <a:solidFill>
                  <a:srgbClr val="FF0000"/>
                </a:solidFill>
                <a:latin typeface="Times New Roman" panose="02020603050405020304" pitchFamily="18" charset="0"/>
                <a:cs typeface="Times New Roman" panose="02020603050405020304" pitchFamily="18" charset="0"/>
              </a:rPr>
              <a:t> </a:t>
            </a:r>
            <a:r>
              <a:rPr sz="2000" b="1" spc="102" dirty="0">
                <a:solidFill>
                  <a:srgbClr val="FF0000"/>
                </a:solidFill>
                <a:latin typeface="Times New Roman" panose="02020603050405020304" pitchFamily="18" charset="0"/>
                <a:cs typeface="Times New Roman" panose="02020603050405020304" pitchFamily="18" charset="0"/>
              </a:rPr>
              <a:t>ИНЪЕКЦИИ!</a:t>
            </a:r>
            <a:endParaRPr sz="2000" dirty="0">
              <a:solidFill>
                <a:srgbClr val="FF0000"/>
              </a:solidFill>
              <a:latin typeface="Times New Roman" panose="02020603050405020304" pitchFamily="18" charset="0"/>
              <a:cs typeface="Times New Roman" panose="02020603050405020304" pitchFamily="18" charset="0"/>
            </a:endParaRPr>
          </a:p>
          <a:p>
            <a:pPr marL="6468" marR="533296" algn="ctr">
              <a:lnSpc>
                <a:spcPct val="101000"/>
              </a:lnSpc>
              <a:spcBef>
                <a:spcPts val="471"/>
              </a:spcBef>
            </a:pPr>
            <a:r>
              <a:rPr lang="ru-RU" sz="2000" spc="-43" dirty="0">
                <a:solidFill>
                  <a:srgbClr val="2B2A29"/>
                </a:solidFill>
                <a:latin typeface="Times New Roman" panose="02020603050405020304" pitchFamily="18" charset="0"/>
                <a:cs typeface="Times New Roman" panose="02020603050405020304" pitchFamily="18" charset="0"/>
              </a:rPr>
              <a:t>Колпачок в</a:t>
            </a:r>
            <a:r>
              <a:rPr sz="2000" spc="-43" dirty="0" err="1">
                <a:solidFill>
                  <a:srgbClr val="2B2A29"/>
                </a:solidFill>
                <a:latin typeface="Times New Roman" panose="02020603050405020304" pitchFamily="18" charset="0"/>
                <a:cs typeface="Times New Roman" panose="02020603050405020304" pitchFamily="18" charset="0"/>
              </a:rPr>
              <a:t>ыбрасывается</a:t>
            </a:r>
            <a:r>
              <a:rPr sz="2000" spc="-43" dirty="0">
                <a:solidFill>
                  <a:srgbClr val="2B2A29"/>
                </a:solidFill>
                <a:latin typeface="Times New Roman" panose="02020603050405020304" pitchFamily="18" charset="0"/>
                <a:cs typeface="Times New Roman" panose="02020603050405020304" pitchFamily="18" charset="0"/>
              </a:rPr>
              <a:t> </a:t>
            </a:r>
            <a:r>
              <a:rPr sz="2000" spc="120" dirty="0">
                <a:solidFill>
                  <a:srgbClr val="2B2A29"/>
                </a:solidFill>
                <a:latin typeface="Times New Roman" panose="02020603050405020304" pitchFamily="18" charset="0"/>
                <a:cs typeface="Times New Roman" panose="02020603050405020304" pitchFamily="18" charset="0"/>
              </a:rPr>
              <a:t>в </a:t>
            </a:r>
            <a:r>
              <a:rPr sz="2000" spc="-71" dirty="0">
                <a:solidFill>
                  <a:srgbClr val="2B2A29"/>
                </a:solidFill>
                <a:latin typeface="Times New Roman" panose="02020603050405020304" pitchFamily="18" charset="0"/>
                <a:cs typeface="Times New Roman" panose="02020603050405020304" pitchFamily="18" charset="0"/>
              </a:rPr>
              <a:t>контейнер </a:t>
            </a:r>
            <a:r>
              <a:rPr sz="2000" spc="36" dirty="0">
                <a:solidFill>
                  <a:srgbClr val="2B2A29"/>
                </a:solidFill>
                <a:latin typeface="Times New Roman" panose="02020603050405020304" pitchFamily="18" charset="0"/>
                <a:cs typeface="Times New Roman" panose="02020603050405020304" pitchFamily="18" charset="0"/>
              </a:rPr>
              <a:t>для </a:t>
            </a:r>
            <a:r>
              <a:rPr sz="2000" spc="-145" dirty="0">
                <a:solidFill>
                  <a:srgbClr val="2B2A29"/>
                </a:solidFill>
                <a:latin typeface="Times New Roman" panose="02020603050405020304" pitchFamily="18" charset="0"/>
                <a:cs typeface="Times New Roman" panose="02020603050405020304" pitchFamily="18" charset="0"/>
              </a:rPr>
              <a:t>мусора </a:t>
            </a:r>
            <a:r>
              <a:rPr sz="2000" spc="-92" dirty="0">
                <a:solidFill>
                  <a:srgbClr val="2B2A29"/>
                </a:solidFill>
                <a:latin typeface="Times New Roman" panose="02020603050405020304" pitchFamily="18" charset="0"/>
                <a:cs typeface="Times New Roman" panose="02020603050405020304" pitchFamily="18" charset="0"/>
              </a:rPr>
              <a:t>сразу</a:t>
            </a:r>
            <a:r>
              <a:rPr sz="2000" spc="-150" dirty="0">
                <a:solidFill>
                  <a:srgbClr val="2B2A29"/>
                </a:solidFill>
                <a:latin typeface="Times New Roman" panose="02020603050405020304" pitchFamily="18" charset="0"/>
                <a:cs typeface="Times New Roman" panose="02020603050405020304" pitchFamily="18" charset="0"/>
              </a:rPr>
              <a:t> </a:t>
            </a:r>
            <a:r>
              <a:rPr sz="2000" spc="-84" dirty="0">
                <a:solidFill>
                  <a:srgbClr val="2B2A29"/>
                </a:solidFill>
                <a:latin typeface="Times New Roman" panose="02020603050405020304" pitchFamily="18" charset="0"/>
                <a:cs typeface="Times New Roman" panose="02020603050405020304" pitchFamily="18" charset="0"/>
              </a:rPr>
              <a:t>же  </a:t>
            </a:r>
            <a:r>
              <a:rPr sz="2000" spc="-79" dirty="0">
                <a:solidFill>
                  <a:srgbClr val="2B2A29"/>
                </a:solidFill>
                <a:latin typeface="Times New Roman" panose="02020603050405020304" pitchFamily="18" charset="0"/>
                <a:cs typeface="Times New Roman" panose="02020603050405020304" pitchFamily="18" charset="0"/>
              </a:rPr>
              <a:t>вместе </a:t>
            </a:r>
            <a:r>
              <a:rPr sz="2000" spc="-138" dirty="0">
                <a:solidFill>
                  <a:srgbClr val="2B2A29"/>
                </a:solidFill>
                <a:latin typeface="Times New Roman" panose="02020603050405020304" pitchFamily="18" charset="0"/>
                <a:cs typeface="Times New Roman" panose="02020603050405020304" pitchFamily="18" charset="0"/>
              </a:rPr>
              <a:t>со </a:t>
            </a:r>
            <a:r>
              <a:rPr sz="2000" spc="-18" dirty="0">
                <a:solidFill>
                  <a:srgbClr val="2B2A29"/>
                </a:solidFill>
                <a:latin typeface="Times New Roman" panose="02020603050405020304" pitchFamily="18" charset="0"/>
                <a:cs typeface="Times New Roman" panose="02020603050405020304" pitchFamily="18" charset="0"/>
              </a:rPr>
              <a:t>вскрытой </a:t>
            </a:r>
            <a:r>
              <a:rPr sz="2000" spc="-48" dirty="0">
                <a:solidFill>
                  <a:srgbClr val="2B2A29"/>
                </a:solidFill>
                <a:latin typeface="Times New Roman" panose="02020603050405020304" pitchFamily="18" charset="0"/>
                <a:cs typeface="Times New Roman" panose="02020603050405020304" pitchFamily="18" charset="0"/>
              </a:rPr>
              <a:t>упаковкой</a:t>
            </a:r>
            <a:r>
              <a:rPr sz="2000" spc="-138" dirty="0">
                <a:solidFill>
                  <a:srgbClr val="2B2A29"/>
                </a:solidFill>
                <a:latin typeface="Times New Roman" panose="02020603050405020304" pitchFamily="18" charset="0"/>
                <a:cs typeface="Times New Roman" panose="02020603050405020304" pitchFamily="18" charset="0"/>
              </a:rPr>
              <a:t> </a:t>
            </a:r>
            <a:r>
              <a:rPr sz="2000" spc="-109" dirty="0">
                <a:solidFill>
                  <a:srgbClr val="2B2A29"/>
                </a:solidFill>
                <a:latin typeface="Times New Roman" panose="02020603050405020304" pitchFamily="18" charset="0"/>
                <a:cs typeface="Times New Roman" panose="02020603050405020304" pitchFamily="18" charset="0"/>
              </a:rPr>
              <a:t>шприца.</a:t>
            </a:r>
            <a:endParaRPr sz="2000" dirty="0">
              <a:latin typeface="Times New Roman" panose="02020603050405020304" pitchFamily="18" charset="0"/>
              <a:cs typeface="Times New Roman" panose="02020603050405020304" pitchFamily="18" charset="0"/>
            </a:endParaRPr>
          </a:p>
        </p:txBody>
      </p:sp>
      <p:sp>
        <p:nvSpPr>
          <p:cNvPr id="14" name="object 14"/>
          <p:cNvSpPr txBox="1"/>
          <p:nvPr/>
        </p:nvSpPr>
        <p:spPr>
          <a:xfrm>
            <a:off x="7589415" y="4730512"/>
            <a:ext cx="4604479" cy="375537"/>
          </a:xfrm>
          <a:prstGeom prst="rect">
            <a:avLst/>
          </a:prstGeom>
        </p:spPr>
        <p:txBody>
          <a:bodyPr vert="horz" wrap="square" lIns="0" tIns="6145" rIns="0" bIns="0" rtlCol="0">
            <a:spAutoFit/>
          </a:bodyPr>
          <a:lstStyle/>
          <a:p>
            <a:pPr marL="6468">
              <a:spcBef>
                <a:spcPts val="48"/>
              </a:spcBef>
            </a:pPr>
            <a:r>
              <a:rPr sz="2400" b="1" spc="135" dirty="0">
                <a:solidFill>
                  <a:srgbClr val="FF0000"/>
                </a:solidFill>
                <a:latin typeface="Times New Roman" panose="02020603050405020304" pitchFamily="18" charset="0"/>
                <a:cs typeface="Times New Roman" panose="02020603050405020304" pitchFamily="18" charset="0"/>
              </a:rPr>
              <a:t>ЗАПРЕЩЕНО</a:t>
            </a:r>
            <a:endParaRPr sz="17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77354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4666100-0C5A-487A-ACDA-B340BDD30594}"/>
              </a:ext>
            </a:extLst>
          </p:cNvPr>
          <p:cNvSpPr>
            <a:spLocks noGrp="1"/>
          </p:cNvSpPr>
          <p:nvPr>
            <p:ph type="title"/>
          </p:nvPr>
        </p:nvSpPr>
        <p:spPr>
          <a:xfrm>
            <a:off x="0" y="617537"/>
            <a:ext cx="12515283" cy="1143000"/>
          </a:xfrm>
        </p:spPr>
        <p:txBody>
          <a:bodyPr>
            <a:noAutofit/>
          </a:bodyPr>
          <a:lstStyle/>
          <a:p>
            <a:pPr algn="ctr"/>
            <a:r>
              <a:rPr lang="ru-RU" sz="2400" b="1" dirty="0">
                <a:latin typeface="Times New Roman" panose="02020603050405020304" pitchFamily="18" charset="0"/>
                <a:cs typeface="Times New Roman" panose="02020603050405020304" pitchFamily="18" charset="0"/>
              </a:rPr>
              <a:t>При сборе и перемещении необеззараженных медицинских отходов </a:t>
            </a:r>
            <a:br>
              <a:rPr lang="ru-RU" sz="2400" b="1" dirty="0">
                <a:latin typeface="Times New Roman" panose="02020603050405020304" pitchFamily="18" charset="0"/>
                <a:cs typeface="Times New Roman" panose="02020603050405020304" pitchFamily="18" charset="0"/>
              </a:rPr>
            </a:br>
            <a:r>
              <a:rPr lang="ru-RU" sz="2400" b="1" dirty="0">
                <a:latin typeface="Times New Roman" panose="02020603050405020304" pitchFamily="18" charset="0"/>
                <a:cs typeface="Times New Roman" panose="02020603050405020304" pitchFamily="18" charset="0"/>
              </a:rPr>
              <a:t>классов Б и В </a:t>
            </a:r>
            <a:r>
              <a:rPr lang="ru-RU" sz="2400" b="1" dirty="0" err="1">
                <a:latin typeface="Times New Roman" panose="02020603050405020304" pitchFamily="18" charset="0"/>
                <a:cs typeface="Times New Roman" panose="02020603050405020304" pitchFamily="18" charset="0"/>
              </a:rPr>
              <a:t>в</a:t>
            </a:r>
            <a:r>
              <a:rPr lang="ru-RU" sz="2400" b="1" dirty="0">
                <a:latin typeface="Times New Roman" panose="02020603050405020304" pitchFamily="18" charset="0"/>
                <a:cs typeface="Times New Roman" panose="02020603050405020304" pitchFamily="18" charset="0"/>
              </a:rPr>
              <a:t> случае возникновения аварийной ситуации </a:t>
            </a:r>
            <a:br>
              <a:rPr lang="ru-RU" sz="2400" b="1" dirty="0">
                <a:latin typeface="Times New Roman" panose="02020603050405020304" pitchFamily="18" charset="0"/>
                <a:cs typeface="Times New Roman" panose="02020603050405020304" pitchFamily="18" charset="0"/>
              </a:rPr>
            </a:br>
            <a:r>
              <a:rPr lang="ru-RU" sz="2400" b="1" dirty="0">
                <a:latin typeface="Times New Roman" panose="02020603050405020304" pitchFamily="18" charset="0"/>
                <a:cs typeface="Times New Roman" panose="02020603050405020304" pitchFamily="18" charset="0"/>
              </a:rPr>
              <a:t>(рассыпание, разливание отходов) должны быть выполнены следующие действия:</a:t>
            </a:r>
          </a:p>
        </p:txBody>
      </p:sp>
      <p:sp>
        <p:nvSpPr>
          <p:cNvPr id="3" name="Объект 2">
            <a:extLst>
              <a:ext uri="{FF2B5EF4-FFF2-40B4-BE49-F238E27FC236}">
                <a16:creationId xmlns:a16="http://schemas.microsoft.com/office/drawing/2014/main" id="{B407F9DB-DDF0-4E2A-A4E2-14D3B98CFCE7}"/>
              </a:ext>
            </a:extLst>
          </p:cNvPr>
          <p:cNvSpPr>
            <a:spLocks noGrp="1"/>
          </p:cNvSpPr>
          <p:nvPr>
            <p:ph idx="1"/>
          </p:nvPr>
        </p:nvSpPr>
        <p:spPr>
          <a:xfrm>
            <a:off x="143339" y="1806258"/>
            <a:ext cx="12048661" cy="4525963"/>
          </a:xfrm>
        </p:spPr>
        <p:txBody>
          <a:bodyPr>
            <a:normAutofit/>
          </a:bodyPr>
          <a:lstStyle/>
          <a:p>
            <a:pPr algn="just"/>
            <a:r>
              <a:rPr lang="ru-RU" sz="2400" dirty="0">
                <a:latin typeface="Times New Roman" panose="02020603050405020304" pitchFamily="18" charset="0"/>
                <a:cs typeface="Times New Roman" panose="02020603050405020304" pitchFamily="18" charset="0"/>
              </a:rPr>
              <a:t>персонал медицинской организации с использованием одноразовых средств индивидуальной защиты и уборочного инвентаря одноразового использования (щетки, ветошь) собирает отходы в другой одноразовый пакет или контейнер цвета, соответствующего классу опасности отходов;</a:t>
            </a:r>
          </a:p>
          <a:p>
            <a:pPr algn="just"/>
            <a:r>
              <a:rPr lang="ru-RU" sz="2400" dirty="0">
                <a:latin typeface="Times New Roman" panose="02020603050405020304" pitchFamily="18" charset="0"/>
                <a:cs typeface="Times New Roman" panose="02020603050405020304" pitchFamily="18" charset="0"/>
              </a:rPr>
              <a:t>закрывает и повторно маркирует упаковку;</a:t>
            </a:r>
          </a:p>
          <a:p>
            <a:pPr algn="just"/>
            <a:r>
              <a:rPr lang="ru-RU" sz="2400" dirty="0">
                <a:latin typeface="Times New Roman" panose="02020603050405020304" pitchFamily="18" charset="0"/>
                <a:cs typeface="Times New Roman" panose="02020603050405020304" pitchFamily="18" charset="0"/>
              </a:rPr>
              <a:t>доставляет ее к месту временного хранения (накопления) необеззараженных медицинских отходов или на участок обеззараживания, обезвреживания медицинских отходов.</a:t>
            </a:r>
          </a:p>
          <a:p>
            <a:pPr algn="just"/>
            <a:r>
              <a:rPr lang="ru-RU" sz="2400" dirty="0">
                <a:latin typeface="Times New Roman" panose="02020603050405020304" pitchFamily="18" charset="0"/>
                <a:cs typeface="Times New Roman" panose="02020603050405020304" pitchFamily="18" charset="0"/>
              </a:rPr>
              <a:t>поверхность в месте рассыпания медицинских отходов персоналом медицинской организации должна обрабатываться раствором дезинфицирующего средства согласно инструкции по его применению.</a:t>
            </a:r>
          </a:p>
        </p:txBody>
      </p:sp>
      <p:pic>
        <p:nvPicPr>
          <p:cNvPr id="14338" name="Picture 2" descr="https://pngimg.com/uploads/medical_gloves/medical_gloves_PNG131.png">
            <a:extLst>
              <a:ext uri="{FF2B5EF4-FFF2-40B4-BE49-F238E27FC236}">
                <a16:creationId xmlns:a16="http://schemas.microsoft.com/office/drawing/2014/main" id="{3E17DEE2-D35A-4A5B-AEDB-D10284AFFBE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25118" y="5318760"/>
            <a:ext cx="3390818" cy="1645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66727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ru-RU" sz="3200" b="1" dirty="0">
                <a:solidFill>
                  <a:srgbClr val="002060"/>
                </a:solidFill>
                <a:latin typeface="Times New Roman" panose="02020603050405020304" pitchFamily="18" charset="0"/>
                <a:cs typeface="Times New Roman" panose="02020603050405020304" pitchFamily="18" charset="0"/>
              </a:rPr>
              <a:t>Выполнение лабораторного исследования включает:</a:t>
            </a:r>
          </a:p>
        </p:txBody>
      </p:sp>
      <p:sp>
        <p:nvSpPr>
          <p:cNvPr id="6" name="Содержимое 5"/>
          <p:cNvSpPr>
            <a:spLocks noGrp="1"/>
          </p:cNvSpPr>
          <p:nvPr>
            <p:ph idx="1"/>
          </p:nvPr>
        </p:nvSpPr>
        <p:spPr/>
        <p:txBody>
          <a:bodyPr>
            <a:normAutofit/>
          </a:bodyPr>
          <a:lstStyle/>
          <a:p>
            <a:pPr algn="just"/>
            <a:r>
              <a:rPr lang="ru-RU" b="1" dirty="0" err="1">
                <a:latin typeface="Times New Roman" panose="02020603050405020304" pitchFamily="18" charset="0"/>
                <a:cs typeface="Times New Roman" panose="02020603050405020304" pitchFamily="18" charset="0"/>
              </a:rPr>
              <a:t>Преаналитический</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долабораторный</a:t>
            </a:r>
            <a:r>
              <a:rPr lang="ru-RU" b="1" dirty="0">
                <a:latin typeface="Times New Roman" panose="02020603050405020304" pitchFamily="18" charset="0"/>
                <a:cs typeface="Times New Roman" panose="02020603050405020304" pitchFamily="18" charset="0"/>
              </a:rPr>
              <a:t>) этап: </a:t>
            </a:r>
            <a:r>
              <a:rPr lang="ru-RU" dirty="0">
                <a:latin typeface="Times New Roman" panose="02020603050405020304" pitchFamily="18" charset="0"/>
                <a:cs typeface="Times New Roman" panose="02020603050405020304" pitchFamily="18" charset="0"/>
              </a:rPr>
              <a:t>включает комплекс мероприятий по подготовке пациента к обследованию, взятие, транспортировку и обработку биологического материала. </a:t>
            </a:r>
          </a:p>
          <a:p>
            <a:pPr algn="just"/>
            <a:r>
              <a:rPr lang="ru-RU" b="1" dirty="0">
                <a:latin typeface="Times New Roman" panose="02020603050405020304" pitchFamily="18" charset="0"/>
                <a:cs typeface="Times New Roman" panose="02020603050405020304" pitchFamily="18" charset="0"/>
              </a:rPr>
              <a:t>Аналитический (лабораторный) этап</a:t>
            </a:r>
            <a:r>
              <a:rPr lang="ru-RU" dirty="0">
                <a:latin typeface="Times New Roman" panose="02020603050405020304" pitchFamily="18" charset="0"/>
                <a:cs typeface="Times New Roman" panose="02020603050405020304" pitchFamily="18" charset="0"/>
              </a:rPr>
              <a:t> проведения анализа. </a:t>
            </a:r>
          </a:p>
          <a:p>
            <a:pPr algn="just"/>
            <a:r>
              <a:rPr lang="ru-RU" b="1" dirty="0" err="1">
                <a:latin typeface="Times New Roman" panose="02020603050405020304" pitchFamily="18" charset="0"/>
                <a:cs typeface="Times New Roman" panose="02020603050405020304" pitchFamily="18" charset="0"/>
              </a:rPr>
              <a:t>Постаналитический</a:t>
            </a:r>
            <a:r>
              <a:rPr lang="ru-RU" b="1" dirty="0">
                <a:latin typeface="Times New Roman" panose="02020603050405020304" pitchFamily="18" charset="0"/>
                <a:cs typeface="Times New Roman" panose="02020603050405020304" pitchFamily="18" charset="0"/>
              </a:rPr>
              <a:t> этап: </a:t>
            </a:r>
            <a:r>
              <a:rPr lang="ru-RU" dirty="0">
                <a:latin typeface="Times New Roman" panose="02020603050405020304" pitchFamily="18" charset="0"/>
                <a:cs typeface="Times New Roman" panose="02020603050405020304" pitchFamily="18" charset="0"/>
              </a:rPr>
              <a:t>выдача результатов анализа и его интерпретация.</a:t>
            </a:r>
          </a:p>
        </p:txBody>
      </p:sp>
    </p:spTree>
    <p:extLst>
      <p:ext uri="{BB962C8B-B14F-4D97-AF65-F5344CB8AC3E}">
        <p14:creationId xmlns:p14="http://schemas.microsoft.com/office/powerpoint/2010/main" val="34261096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6320" y="2361565"/>
            <a:ext cx="10515600" cy="1325563"/>
          </a:xfrm>
        </p:spPr>
        <p:txBody>
          <a:bodyPr>
            <a:normAutofit/>
          </a:bodyPr>
          <a:lstStyle/>
          <a:p>
            <a:pPr algn="ctr"/>
            <a:r>
              <a:rPr lang="ru-RU" sz="4000" b="1" dirty="0">
                <a:solidFill>
                  <a:srgbClr val="002060"/>
                </a:solidFill>
                <a:latin typeface="Times New Roman" panose="02020603050405020304" pitchFamily="18" charset="0"/>
                <a:cs typeface="Times New Roman" panose="02020603050405020304" pitchFamily="18" charset="0"/>
              </a:rPr>
              <a:t>ТЕХНИКА БЕЗОПАСНОСТИ ПРИ РАБОТЕ В КДЛ</a:t>
            </a:r>
          </a:p>
        </p:txBody>
      </p:sp>
    </p:spTree>
    <p:extLst>
      <p:ext uri="{BB962C8B-B14F-4D97-AF65-F5344CB8AC3E}">
        <p14:creationId xmlns:p14="http://schemas.microsoft.com/office/powerpoint/2010/main" val="33080390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533400"/>
            <a:ext cx="10134600" cy="1157288"/>
          </a:xfrm>
        </p:spPr>
        <p:txBody>
          <a:bodyPr>
            <a:noAutofit/>
          </a:bodyPr>
          <a:lstStyle/>
          <a:p>
            <a:pPr algn="ctr"/>
            <a:r>
              <a:rPr lang="ru-RU" sz="3200" b="1" dirty="0">
                <a:latin typeface="Times New Roman" panose="02020603050405020304" pitchFamily="18" charset="0"/>
                <a:cs typeface="Times New Roman" panose="02020603050405020304" pitchFamily="18" charset="0"/>
              </a:rPr>
              <a:t>Вредными факторами, действующими на персонал при работе в лаборатории, являются: </a:t>
            </a:r>
          </a:p>
        </p:txBody>
      </p:sp>
      <p:sp>
        <p:nvSpPr>
          <p:cNvPr id="4" name="Содержимое 3"/>
          <p:cNvSpPr>
            <a:spLocks noGrp="1"/>
          </p:cNvSpPr>
          <p:nvPr>
            <p:ph sz="half" idx="2"/>
          </p:nvPr>
        </p:nvSpPr>
        <p:spPr/>
        <p:txBody>
          <a:bodyPr>
            <a:normAutofit/>
          </a:bodyPr>
          <a:lstStyle/>
          <a:p>
            <a:r>
              <a:rPr lang="ru-RU" dirty="0">
                <a:latin typeface="Times New Roman" panose="02020603050405020304" pitchFamily="18" charset="0"/>
                <a:cs typeface="Times New Roman" panose="02020603050405020304" pitchFamily="18" charset="0"/>
              </a:rPr>
              <a:t>повышенное напряжение в электрической цепи, замыкание которой может произойти через тело человека; </a:t>
            </a:r>
          </a:p>
          <a:p>
            <a:endParaRPr lang="ru-RU" dirty="0"/>
          </a:p>
        </p:txBody>
      </p:sp>
      <p:sp>
        <p:nvSpPr>
          <p:cNvPr id="12" name="Содержимое 11"/>
          <p:cNvSpPr>
            <a:spLocks noGrp="1"/>
          </p:cNvSpPr>
          <p:nvPr>
            <p:ph sz="half" idx="1"/>
          </p:nvPr>
        </p:nvSpPr>
        <p:spPr/>
        <p:txBody>
          <a:bodyPr/>
          <a:lstStyle/>
          <a:p>
            <a:r>
              <a:rPr lang="ru-RU" dirty="0">
                <a:latin typeface="Times New Roman" panose="02020603050405020304" pitchFamily="18" charset="0"/>
                <a:cs typeface="Times New Roman" panose="02020603050405020304" pitchFamily="18" charset="0"/>
              </a:rPr>
              <a:t>опасность заражения персонала при контактах с инфицированным биологическим материалом; </a:t>
            </a:r>
          </a:p>
          <a:p>
            <a:endParaRPr lang="ru-RU" dirty="0">
              <a:latin typeface="Times New Roman" panose="02020603050405020304" pitchFamily="18" charset="0"/>
              <a:cs typeface="Times New Roman" panose="02020603050405020304" pitchFamily="18" charset="0"/>
            </a:endParaRPr>
          </a:p>
        </p:txBody>
      </p:sp>
      <p:pic>
        <p:nvPicPr>
          <p:cNvPr id="13" name="Рисунок 12" descr="depositphotos_6600504-Syringe-and-test-tube-with.jpg"/>
          <p:cNvPicPr>
            <a:picLocks noChangeAspect="1"/>
          </p:cNvPicPr>
          <p:nvPr/>
        </p:nvPicPr>
        <p:blipFill>
          <a:blip r:embed="rId3" cstate="print"/>
          <a:stretch>
            <a:fillRect/>
          </a:stretch>
        </p:blipFill>
        <p:spPr>
          <a:xfrm>
            <a:off x="1523968" y="4500571"/>
            <a:ext cx="4909757" cy="2069729"/>
          </a:xfrm>
          <a:prstGeom prst="rect">
            <a:avLst/>
          </a:prstGeom>
        </p:spPr>
      </p:pic>
    </p:spTree>
    <p:extLst>
      <p:ext uri="{BB962C8B-B14F-4D97-AF65-F5344CB8AC3E}">
        <p14:creationId xmlns:p14="http://schemas.microsoft.com/office/powerpoint/2010/main" val="2081832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350520"/>
            <a:ext cx="9692640" cy="2026920"/>
          </a:xfrm>
        </p:spPr>
        <p:txBody>
          <a:bodyPr>
            <a:normAutofit fontScale="90000"/>
          </a:bodyPr>
          <a:lstStyle/>
          <a:p>
            <a:pPr lvl="0"/>
            <a:r>
              <a:rPr lang="ru-RU" sz="3100" b="1" dirty="0">
                <a:solidFill>
                  <a:schemeClr val="tx1"/>
                </a:solidFill>
                <a:latin typeface="Times New Roman" panose="02020603050405020304" pitchFamily="18" charset="0"/>
                <a:cs typeface="Times New Roman" panose="02020603050405020304" pitchFamily="18" charset="0"/>
              </a:rPr>
              <a:t>КДЛ</a:t>
            </a:r>
            <a:r>
              <a:rPr lang="ru-RU" sz="3200" b="1" kern="50" dirty="0">
                <a:latin typeface="Times New Roman"/>
                <a:ea typeface="SimSun"/>
                <a:cs typeface="Mangal"/>
              </a:rPr>
              <a:t> (клинико-диагностическая лаборатория)</a:t>
            </a:r>
            <a:r>
              <a:rPr lang="ru-RU" sz="3100" b="1" dirty="0">
                <a:solidFill>
                  <a:schemeClr val="tx1"/>
                </a:solidFill>
                <a:latin typeface="Times New Roman" panose="02020603050405020304" pitchFamily="18" charset="0"/>
                <a:cs typeface="Times New Roman" panose="02020603050405020304" pitchFamily="18" charset="0"/>
              </a:rPr>
              <a:t> </a:t>
            </a:r>
            <a:r>
              <a:rPr lang="ru-RU" sz="3100" dirty="0">
                <a:solidFill>
                  <a:schemeClr val="tx1"/>
                </a:solidFill>
                <a:latin typeface="Times New Roman" panose="02020603050405020304" pitchFamily="18" charset="0"/>
                <a:cs typeface="Times New Roman" panose="02020603050405020304" pitchFamily="18" charset="0"/>
              </a:rPr>
              <a:t>является диагностическим подразделением учреждения, </a:t>
            </a:r>
            <a:br>
              <a:rPr lang="ru-RU" sz="3100" dirty="0">
                <a:solidFill>
                  <a:schemeClr val="tx1"/>
                </a:solidFill>
                <a:latin typeface="Times New Roman" panose="02020603050405020304" pitchFamily="18" charset="0"/>
                <a:cs typeface="Times New Roman" panose="02020603050405020304" pitchFamily="18" charset="0"/>
              </a:rPr>
            </a:br>
            <a:r>
              <a:rPr lang="ru-RU" sz="3100" dirty="0">
                <a:solidFill>
                  <a:schemeClr val="tx1"/>
                </a:solidFill>
                <a:latin typeface="Times New Roman" panose="02020603050405020304" pitchFamily="18" charset="0"/>
                <a:cs typeface="Times New Roman" panose="02020603050405020304" pitchFamily="18" charset="0"/>
              </a:rPr>
              <a:t>имеющего лицензию на оказание услуг по специальности </a:t>
            </a:r>
            <a:br>
              <a:rPr lang="ru-RU" sz="3100" dirty="0">
                <a:solidFill>
                  <a:schemeClr val="tx1"/>
                </a:solidFill>
                <a:latin typeface="Times New Roman" panose="02020603050405020304" pitchFamily="18" charset="0"/>
                <a:cs typeface="Times New Roman" panose="02020603050405020304" pitchFamily="18" charset="0"/>
              </a:rPr>
            </a:br>
            <a:r>
              <a:rPr lang="ru-RU" sz="3100" dirty="0">
                <a:solidFill>
                  <a:schemeClr val="tx1"/>
                </a:solidFill>
                <a:latin typeface="Times New Roman" panose="02020603050405020304" pitchFamily="18" charset="0"/>
                <a:cs typeface="Times New Roman" panose="02020603050405020304" pitchFamily="18" charset="0"/>
              </a:rPr>
              <a:t>"клиническая лабораторная диагностика»</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2697480" y="2468880"/>
            <a:ext cx="9214104" cy="3779520"/>
          </a:xfrm>
        </p:spPr>
        <p:txBody>
          <a:bodyPr>
            <a:normAutofit/>
          </a:bodyPr>
          <a:lstStyle/>
          <a:p>
            <a:pPr marL="596646" lvl="0" indent="-514350" algn="just">
              <a:buNone/>
            </a:pPr>
            <a:r>
              <a:rPr lang="ru-RU" sz="2600" dirty="0">
                <a:latin typeface="Times New Roman" panose="02020603050405020304" pitchFamily="18" charset="0"/>
                <a:cs typeface="Times New Roman" panose="02020603050405020304" pitchFamily="18" charset="0"/>
              </a:rPr>
              <a:t>КДЛ могут быть:</a:t>
            </a:r>
          </a:p>
          <a:p>
            <a:pPr marL="596646" indent="-514350" algn="just"/>
            <a:r>
              <a:rPr lang="ru-RU" sz="2600" b="1" dirty="0">
                <a:latin typeface="Times New Roman" panose="02020603050405020304" pitchFamily="18" charset="0"/>
                <a:cs typeface="Times New Roman" panose="02020603050405020304" pitchFamily="18" charset="0"/>
              </a:rPr>
              <a:t>Многопрофильными</a:t>
            </a:r>
            <a:r>
              <a:rPr lang="ru-RU" sz="2600" dirty="0">
                <a:latin typeface="Times New Roman" panose="02020603050405020304" pitchFamily="18" charset="0"/>
                <a:cs typeface="Times New Roman" panose="02020603050405020304" pitchFamily="18" charset="0"/>
              </a:rPr>
              <a:t> – для разных видов исследований,</a:t>
            </a:r>
          </a:p>
          <a:p>
            <a:pPr lvl="0" algn="just"/>
            <a:r>
              <a:rPr lang="ru-RU" sz="2600" b="1" dirty="0">
                <a:latin typeface="Times New Roman" panose="02020603050405020304" pitchFamily="18" charset="0"/>
                <a:cs typeface="Times New Roman" panose="02020603050405020304" pitchFamily="18" charset="0"/>
              </a:rPr>
              <a:t>Специализированная </a:t>
            </a:r>
            <a:r>
              <a:rPr lang="ru-RU" sz="2600" dirty="0">
                <a:latin typeface="Times New Roman" panose="02020603050405020304" pitchFamily="18" charset="0"/>
                <a:cs typeface="Times New Roman" panose="02020603050405020304" pitchFamily="18" charset="0"/>
              </a:rPr>
              <a:t>– для одного вида лабораторных исследований,</a:t>
            </a:r>
          </a:p>
          <a:p>
            <a:pPr lvl="0" algn="just"/>
            <a:r>
              <a:rPr lang="ru-RU" sz="2600" b="1" dirty="0">
                <a:latin typeface="Times New Roman" panose="02020603050405020304" pitchFamily="18" charset="0"/>
                <a:cs typeface="Times New Roman" panose="02020603050405020304" pitchFamily="18" charset="0"/>
              </a:rPr>
              <a:t>Централизованными</a:t>
            </a:r>
            <a:r>
              <a:rPr lang="ru-RU" sz="2600" dirty="0">
                <a:latin typeface="Times New Roman" panose="02020603050405020304" pitchFamily="18" charset="0"/>
                <a:cs typeface="Times New Roman" panose="02020603050405020304" pitchFamily="18" charset="0"/>
              </a:rPr>
              <a:t> – для выполнения исследований не только для учреждений здравоохранения, но и для других медицинских учреждений.</a:t>
            </a:r>
          </a:p>
          <a:p>
            <a:pPr marL="82550" indent="0">
              <a:buNone/>
            </a:pPr>
            <a:endParaRPr lang="ru-RU" dirty="0"/>
          </a:p>
        </p:txBody>
      </p:sp>
    </p:spTree>
    <p:extLst>
      <p:ext uri="{BB962C8B-B14F-4D97-AF65-F5344CB8AC3E}">
        <p14:creationId xmlns:p14="http://schemas.microsoft.com/office/powerpoint/2010/main" val="4495407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Рисунок 5" descr="Picture2.jpg"/>
          <p:cNvPicPr>
            <a:picLocks noChangeAspect="1"/>
          </p:cNvPicPr>
          <p:nvPr/>
        </p:nvPicPr>
        <p:blipFill>
          <a:blip r:embed="rId2" cstate="print"/>
          <a:srcRect/>
          <a:stretch>
            <a:fillRect/>
          </a:stretch>
        </p:blipFill>
        <p:spPr bwMode="auto">
          <a:xfrm>
            <a:off x="7632700" y="4076701"/>
            <a:ext cx="4064000" cy="23336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Прямоугольник 3"/>
          <p:cNvSpPr/>
          <p:nvPr/>
        </p:nvSpPr>
        <p:spPr>
          <a:xfrm>
            <a:off x="431800" y="549276"/>
            <a:ext cx="9984317" cy="3970318"/>
          </a:xfrm>
          <a:prstGeom prst="rect">
            <a:avLst/>
          </a:prstGeom>
        </p:spPr>
        <p:txBody>
          <a:bodyPr>
            <a:spAutoFit/>
          </a:bodyPr>
          <a:lstStyle/>
          <a:p>
            <a:pPr marL="457200" indent="-457200" algn="just" fontAlgn="auto">
              <a:spcAft>
                <a:spcPts val="0"/>
              </a:spcAft>
              <a:buFont typeface="Wingdings" panose="05000000000000000000" pitchFamily="2" charset="2"/>
              <a:buChar char="q"/>
              <a:defRPr/>
            </a:pPr>
            <a:r>
              <a:rPr lang="ru-RU" sz="2800" dirty="0">
                <a:latin typeface="Times New Roman" panose="02020603050405020304" pitchFamily="18" charset="0"/>
                <a:cs typeface="Times New Roman" panose="02020603050405020304" pitchFamily="18" charset="0"/>
              </a:rPr>
              <a:t>  Медицинскому персоналу клинико-диагностических лабораторий следует избегать контакта кожи и слизистых оболочек с кровью и другими биологическими жидкостями, для чего необходимо:</a:t>
            </a:r>
          </a:p>
          <a:p>
            <a:pPr marL="265176" indent="-265176" algn="just" fontAlgn="auto">
              <a:spcAft>
                <a:spcPts val="0"/>
              </a:spcAft>
              <a:buFont typeface="Wingdings 2"/>
              <a:buNone/>
              <a:defRPr/>
            </a:pPr>
            <a:endParaRPr lang="ru-RU" sz="2800" dirty="0">
              <a:latin typeface="Times New Roman" panose="02020603050405020304" pitchFamily="18" charset="0"/>
              <a:cs typeface="Times New Roman" panose="02020603050405020304" pitchFamily="18" charset="0"/>
            </a:endParaRPr>
          </a:p>
          <a:p>
            <a:pPr marL="457200" indent="-457200" algn="just" fontAlgn="auto">
              <a:spcAft>
                <a:spcPts val="0"/>
              </a:spcAft>
              <a:buFont typeface="Wingdings" panose="05000000000000000000" pitchFamily="2" charset="2"/>
              <a:buChar char="q"/>
              <a:defRPr/>
            </a:pPr>
            <a:r>
              <a:rPr lang="ru-RU" sz="2800" dirty="0">
                <a:latin typeface="Times New Roman" panose="02020603050405020304" pitchFamily="18" charset="0"/>
                <a:cs typeface="Times New Roman" panose="02020603050405020304" pitchFamily="18" charset="0"/>
              </a:rPr>
              <a:t>Работать в медицинских халатах, шапочках, сменной обуви, а при угрозе </a:t>
            </a:r>
            <a:r>
              <a:rPr lang="ru-RU" sz="2800" dirty="0" err="1">
                <a:latin typeface="Times New Roman" panose="02020603050405020304" pitchFamily="18" charset="0"/>
                <a:cs typeface="Times New Roman" panose="02020603050405020304" pitchFamily="18" charset="0"/>
              </a:rPr>
              <a:t>забрызгивания</a:t>
            </a:r>
            <a:r>
              <a:rPr lang="ru-RU" sz="2800" dirty="0">
                <a:latin typeface="Times New Roman" panose="02020603050405020304" pitchFamily="18" charset="0"/>
                <a:cs typeface="Times New Roman" panose="02020603050405020304" pitchFamily="18" charset="0"/>
              </a:rPr>
              <a:t> кровью или другими биологическими жидкостями, в масках, очках, клеенчатых фартуках.</a:t>
            </a:r>
          </a:p>
        </p:txBody>
      </p:sp>
    </p:spTree>
    <p:extLst>
      <p:ext uri="{BB962C8B-B14F-4D97-AF65-F5344CB8AC3E}">
        <p14:creationId xmlns:p14="http://schemas.microsoft.com/office/powerpoint/2010/main" val="4341065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09720" y="0"/>
            <a:ext cx="9997440" cy="714356"/>
          </a:xfrm>
        </p:spPr>
        <p:txBody>
          <a:bodyPr>
            <a:normAutofit/>
          </a:bodyPr>
          <a:lstStyle/>
          <a:p>
            <a:r>
              <a:rPr lang="ru-RU" sz="2800" b="1" dirty="0">
                <a:latin typeface="Times New Roman" panose="02020603050405020304" pitchFamily="18" charset="0"/>
                <a:cs typeface="Times New Roman" panose="02020603050405020304" pitchFamily="18" charset="0"/>
              </a:rPr>
              <a:t>В процессе работы персонал лаборатории обязан:</a:t>
            </a:r>
            <a:endParaRPr lang="ru-RU" sz="2800" b="1" dirty="0">
              <a:solidFill>
                <a:schemeClr val="tx1"/>
              </a:solidFill>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335280" y="642918"/>
            <a:ext cx="11567131" cy="6000768"/>
          </a:xfrm>
        </p:spPr>
        <p:txBody>
          <a:bodyPr>
            <a:noAutofit/>
          </a:bodyPr>
          <a:lstStyle/>
          <a:p>
            <a:pPr lvl="0" algn="just"/>
            <a:r>
              <a:rPr lang="ru-RU" dirty="0">
                <a:latin typeface="Times New Roman" panose="02020603050405020304" pitchFamily="18" charset="0"/>
                <a:cs typeface="Times New Roman" panose="02020603050405020304" pitchFamily="18" charset="0"/>
              </a:rPr>
              <a:t>соблюдать требования охраны труда;</a:t>
            </a:r>
          </a:p>
          <a:p>
            <a:pPr lvl="0" algn="just"/>
            <a:r>
              <a:rPr lang="ru-RU" dirty="0">
                <a:latin typeface="Times New Roman" panose="02020603050405020304" pitchFamily="18" charset="0"/>
                <a:cs typeface="Times New Roman" panose="02020603050405020304" pitchFamily="18" charset="0"/>
              </a:rPr>
              <a:t>правильно применять средства индивидуальной и коллективной защиты; </a:t>
            </a:r>
          </a:p>
          <a:p>
            <a:pPr lvl="0" algn="just"/>
            <a:r>
              <a:rPr lang="ru-RU" dirty="0">
                <a:latin typeface="Times New Roman" panose="02020603050405020304" pitchFamily="18" charset="0"/>
                <a:cs typeface="Times New Roman" panose="02020603050405020304" pitchFamily="18" charset="0"/>
              </a:rPr>
              <a:t>выполнять правила личной гигиены; </a:t>
            </a:r>
          </a:p>
          <a:p>
            <a:pPr lvl="0" algn="just"/>
            <a:r>
              <a:rPr lang="ru-RU" dirty="0">
                <a:latin typeface="Times New Roman" panose="02020603050405020304" pitchFamily="18" charset="0"/>
                <a:cs typeface="Times New Roman" panose="02020603050405020304" pitchFamily="18" charset="0"/>
              </a:rPr>
              <a:t>проходить обучение безопасным методам и приемам выполнения работ, инструктаж по охране труда, стажировку на рабочем месте и проверку знаний требований охраны труда;</a:t>
            </a:r>
          </a:p>
          <a:p>
            <a:pPr lvl="0" algn="just"/>
            <a:r>
              <a:rPr lang="ru-RU" dirty="0">
                <a:latin typeface="Times New Roman" panose="02020603050405020304" pitchFamily="18" charset="0"/>
                <a:cs typeface="Times New Roman" panose="02020603050405020304" pitchFamily="18" charset="0"/>
              </a:rPr>
              <a:t>немедленно извещать своего непосредственного руководителя о любой ситуации, угрожающей жизни и здоровью людей, о каждом несчастном случае, происшедшем на производстве, или об ухудшении состояния своего здоровья, в том числе о появлении признаков острого профессионального заболевания (отравления);</a:t>
            </a:r>
          </a:p>
        </p:txBody>
      </p:sp>
    </p:spTree>
    <p:extLst>
      <p:ext uri="{BB962C8B-B14F-4D97-AF65-F5344CB8AC3E}">
        <p14:creationId xmlns:p14="http://schemas.microsoft.com/office/powerpoint/2010/main" val="12013342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62000" y="1554480"/>
            <a:ext cx="10607040" cy="4401205"/>
          </a:xfrm>
          <a:prstGeom prst="rect">
            <a:avLst/>
          </a:prstGeom>
        </p:spPr>
        <p:txBody>
          <a:bodyPr wrap="square">
            <a:spAutoFit/>
          </a:bodyPr>
          <a:lstStyle/>
          <a:p>
            <a:pPr marL="285750" lvl="0" indent="-28575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проходить обязательные предварительные (при поступлении на работу) и периодические (в течение трудовой деятельности) медицинские осмотры (обследования);</a:t>
            </a:r>
          </a:p>
          <a:p>
            <a:pPr marL="285750" lvl="0" indent="-285750" algn="just">
              <a:buFont typeface="Arial" panose="020B0604020202020204" pitchFamily="34" charset="0"/>
              <a:buChar char="•"/>
            </a:pPr>
            <a:endParaRPr lang="ru-RU" sz="28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соблюдать правила пожарной, безопасности, знать места расположения средств пожаротушения;</a:t>
            </a:r>
          </a:p>
          <a:p>
            <a:pPr marL="285750" lvl="0" indent="-285750" algn="just">
              <a:buFont typeface="Arial" panose="020B0604020202020204" pitchFamily="34" charset="0"/>
              <a:buChar char="•"/>
            </a:pPr>
            <a:endParaRPr lang="ru-RU" sz="28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владеть навыками оказания первой медицинской помощи при. ожогах, отравлениях, поражении электрическим током и других травмах, знать местонахождение аптечки первой помощи, средств.</a:t>
            </a:r>
          </a:p>
        </p:txBody>
      </p:sp>
    </p:spTree>
    <p:extLst>
      <p:ext uri="{BB962C8B-B14F-4D97-AF65-F5344CB8AC3E}">
        <p14:creationId xmlns:p14="http://schemas.microsoft.com/office/powerpoint/2010/main" val="29939911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 y="0"/>
            <a:ext cx="10317480" cy="630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10813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0" y="56960"/>
            <a:ext cx="8503920" cy="6372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72275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Рисунок 3" descr="bornaja_r-r.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72168" y="576264"/>
            <a:ext cx="4500033"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Рисунок 4" descr="p3430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6451" y="608014"/>
            <a:ext cx="3704167" cy="277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Рисунок 1" descr="52.png"/>
          <p:cNvPicPr>
            <a:picLocks noChangeAspect="1"/>
          </p:cNvPicPr>
          <p:nvPr/>
        </p:nvPicPr>
        <p:blipFill>
          <a:blip r:embed="rId4" cstate="print"/>
          <a:srcRect/>
          <a:stretch>
            <a:fillRect/>
          </a:stretch>
        </p:blipFill>
        <p:spPr bwMode="auto">
          <a:xfrm rot="1049103">
            <a:off x="5231904" y="2892828"/>
            <a:ext cx="5952661" cy="310983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4341" name="Рисунок 2" descr="179711_w640_h640_imag0239.jpg"/>
          <p:cNvPicPr>
            <a:picLocks noChangeAspect="1"/>
          </p:cNvPicPr>
          <p:nvPr/>
        </p:nvPicPr>
        <p:blipFill>
          <a:blip r:embed="rId5" cstate="print"/>
          <a:srcRect/>
          <a:stretch>
            <a:fillRect/>
          </a:stretch>
        </p:blipFill>
        <p:spPr bwMode="auto">
          <a:xfrm rot="20399830">
            <a:off x="995185" y="3077775"/>
            <a:ext cx="3052233" cy="324008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9086389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09601" y="549275"/>
            <a:ext cx="11180233" cy="719138"/>
          </a:xfrm>
        </p:spPr>
        <p:txBody>
          <a:bodyPr>
            <a:noAutofit/>
          </a:bodyPr>
          <a:lstStyle/>
          <a:p>
            <a:pPr algn="ctr" eaLnBrk="1" fontAlgn="auto" hangingPunct="1">
              <a:spcAft>
                <a:spcPts val="0"/>
              </a:spcAft>
              <a:defRPr/>
            </a:pPr>
            <a:r>
              <a:rPr lang="ru-RU" sz="3200" b="1" dirty="0">
                <a:solidFill>
                  <a:srgbClr val="002060"/>
                </a:solidFill>
                <a:latin typeface="Times New Roman" panose="02020603050405020304" pitchFamily="18" charset="0"/>
                <a:cs typeface="Times New Roman" panose="02020603050405020304" pitchFamily="18" charset="0"/>
              </a:rPr>
              <a:t>Основные правила работы в КДЛ</a:t>
            </a:r>
            <a:br>
              <a:rPr lang="ru-RU" sz="3200" b="1" dirty="0">
                <a:solidFill>
                  <a:srgbClr val="002060"/>
                </a:solidFill>
                <a:latin typeface="Times New Roman" panose="02020603050405020304" pitchFamily="18" charset="0"/>
                <a:cs typeface="Times New Roman" panose="02020603050405020304" pitchFamily="18" charset="0"/>
              </a:rPr>
            </a:br>
            <a:endParaRPr lang="ru-RU" sz="3200" b="1" dirty="0">
              <a:solidFill>
                <a:srgbClr val="002060"/>
              </a:solidFill>
              <a:latin typeface="Times New Roman" panose="02020603050405020304" pitchFamily="18" charset="0"/>
              <a:cs typeface="Times New Roman" panose="02020603050405020304" pitchFamily="18" charset="0"/>
            </a:endParaRPr>
          </a:p>
        </p:txBody>
      </p:sp>
      <p:sp>
        <p:nvSpPr>
          <p:cNvPr id="5" name="Содержимое 4"/>
          <p:cNvSpPr>
            <a:spLocks noGrp="1"/>
          </p:cNvSpPr>
          <p:nvPr>
            <p:ph sz="half" idx="1"/>
          </p:nvPr>
        </p:nvSpPr>
        <p:spPr>
          <a:xfrm>
            <a:off x="814917" y="981076"/>
            <a:ext cx="10464800" cy="5040313"/>
          </a:xfrm>
        </p:spPr>
        <p:txBody>
          <a:bodyPr>
            <a:normAutofit/>
          </a:bodyPr>
          <a:lstStyle/>
          <a:p>
            <a:pPr marL="0" indent="0" algn="just" eaLnBrk="1" fontAlgn="auto" hangingPunct="1">
              <a:spcAft>
                <a:spcPts val="0"/>
              </a:spcAft>
              <a:buNone/>
              <a:defRPr/>
            </a:pPr>
            <a:r>
              <a:rPr lang="ru-RU" dirty="0">
                <a:latin typeface="Times New Roman" panose="02020603050405020304" pitchFamily="18" charset="0"/>
                <a:cs typeface="Times New Roman" panose="02020603050405020304" pitchFamily="18" charset="0"/>
              </a:rPr>
              <a:t>В случае загрязнения кожных покровов кровью или другими биологическими жидкостями следует немедленно обработать их в течение 2-х минут тампоном, обильно смоченным </a:t>
            </a:r>
            <a:r>
              <a:rPr lang="ru-RU" dirty="0">
                <a:solidFill>
                  <a:srgbClr val="C00000"/>
                </a:solidFill>
                <a:latin typeface="Times New Roman" panose="02020603050405020304" pitchFamily="18" charset="0"/>
                <a:cs typeface="Times New Roman" panose="02020603050405020304" pitchFamily="18" charset="0"/>
              </a:rPr>
              <a:t>70</a:t>
            </a:r>
            <a:r>
              <a:rPr lang="ru-RU" baseline="30000" dirty="0">
                <a:solidFill>
                  <a:srgbClr val="C00000"/>
                </a:solidFill>
                <a:latin typeface="Times New Roman" panose="02020603050405020304" pitchFamily="18" charset="0"/>
                <a:cs typeface="Times New Roman" panose="02020603050405020304" pitchFamily="18" charset="0"/>
              </a:rPr>
              <a:t>0</a:t>
            </a:r>
            <a:r>
              <a:rPr lang="ru-RU" dirty="0">
                <a:solidFill>
                  <a:srgbClr val="C00000"/>
                </a:solidFill>
                <a:latin typeface="Times New Roman" panose="02020603050405020304" pitchFamily="18" charset="0"/>
                <a:cs typeface="Times New Roman" panose="02020603050405020304" pitchFamily="18" charset="0"/>
              </a:rPr>
              <a:t> спиртом, вымыть под проточной водой с мылом и вытереть индивидуальным полотенцем</a:t>
            </a:r>
            <a:r>
              <a:rPr lang="ru-RU" dirty="0">
                <a:latin typeface="Times New Roman" panose="02020603050405020304" pitchFamily="18" charset="0"/>
                <a:cs typeface="Times New Roman" panose="02020603050405020304" pitchFamily="18" charset="0"/>
              </a:rPr>
              <a:t>. </a:t>
            </a:r>
          </a:p>
          <a:p>
            <a:pPr marL="0" indent="0" algn="just" eaLnBrk="1" fontAlgn="auto" hangingPunct="1">
              <a:spcAft>
                <a:spcPts val="0"/>
              </a:spcAft>
              <a:buNone/>
              <a:defRPr/>
            </a:pPr>
            <a:r>
              <a:rPr lang="ru-RU" dirty="0">
                <a:latin typeface="Times New Roman" panose="02020603050405020304" pitchFamily="18" charset="0"/>
                <a:cs typeface="Times New Roman" panose="02020603050405020304" pitchFamily="18" charset="0"/>
              </a:rPr>
              <a:t>При загрязнении перчаток кровью их протирают тампоном, </a:t>
            </a:r>
            <a:r>
              <a:rPr lang="ru-RU" dirty="0">
                <a:solidFill>
                  <a:srgbClr val="C00000"/>
                </a:solidFill>
                <a:latin typeface="Times New Roman" panose="02020603050405020304" pitchFamily="18" charset="0"/>
                <a:cs typeface="Times New Roman" panose="02020603050405020304" pitchFamily="18" charset="0"/>
              </a:rPr>
              <a:t>смоченным 3% раствором хлорамина, 6% раствором перекиси водорода.</a:t>
            </a:r>
          </a:p>
        </p:txBody>
      </p:sp>
    </p:spTree>
    <p:extLst>
      <p:ext uri="{BB962C8B-B14F-4D97-AF65-F5344CB8AC3E}">
        <p14:creationId xmlns:p14="http://schemas.microsoft.com/office/powerpoint/2010/main" val="29046438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0224" y="305118"/>
            <a:ext cx="9997440" cy="939784"/>
          </a:xfrm>
        </p:spPr>
        <p:txBody>
          <a:bodyPr>
            <a:normAutofit fontScale="90000"/>
          </a:bodyPr>
          <a:lstStyle/>
          <a:p>
            <a:r>
              <a:rPr lang="ru-RU" sz="3600" b="1" dirty="0">
                <a:solidFill>
                  <a:srgbClr val="002060"/>
                </a:solidFill>
                <a:latin typeface="Times New Roman" panose="02020603050405020304" pitchFamily="18" charset="0"/>
                <a:cs typeface="Times New Roman" panose="02020603050405020304" pitchFamily="18" charset="0"/>
              </a:rPr>
              <a:t>Требования безопасности до начала работы</a:t>
            </a:r>
            <a:br>
              <a:rPr lang="ru-RU" dirty="0"/>
            </a:br>
            <a:endParaRPr lang="ru-RU" dirty="0"/>
          </a:p>
        </p:txBody>
      </p:sp>
      <p:sp>
        <p:nvSpPr>
          <p:cNvPr id="3" name="Содержимое 2"/>
          <p:cNvSpPr>
            <a:spLocks noGrp="1"/>
          </p:cNvSpPr>
          <p:nvPr>
            <p:ph idx="1"/>
          </p:nvPr>
        </p:nvSpPr>
        <p:spPr>
          <a:xfrm>
            <a:off x="335280" y="1071546"/>
            <a:ext cx="11576304" cy="5176854"/>
          </a:xfrm>
        </p:spPr>
        <p:txBody>
          <a:bodyPr>
            <a:normAutofit/>
          </a:bodyPr>
          <a:lstStyle/>
          <a:p>
            <a:pPr algn="just"/>
            <a:r>
              <a:rPr lang="ru-RU" dirty="0">
                <a:latin typeface="Times New Roman" panose="02020603050405020304" pitchFamily="18" charset="0"/>
                <a:cs typeface="Times New Roman" panose="02020603050405020304" pitchFamily="18" charset="0"/>
              </a:rPr>
              <a:t>Перед началом работы персонал лаборатории должен надеть спецодежду, </a:t>
            </a:r>
            <a:r>
              <a:rPr lang="ru-RU" dirty="0" err="1">
                <a:latin typeface="Times New Roman" panose="02020603050405020304" pitchFamily="18" charset="0"/>
                <a:cs typeface="Times New Roman" panose="02020603050405020304" pitchFamily="18" charset="0"/>
              </a:rPr>
              <a:t>спецобувь</a:t>
            </a:r>
            <a:r>
              <a:rPr lang="ru-RU" dirty="0">
                <a:latin typeface="Times New Roman" panose="02020603050405020304" pitchFamily="18" charset="0"/>
                <a:cs typeface="Times New Roman" panose="02020603050405020304" pitchFamily="18" charset="0"/>
              </a:rPr>
              <a:t>, подготовить средства индивидуальной защиты: респираторы, очки, резиновые и трикотажные перчатки, фартуки.</a:t>
            </a:r>
          </a:p>
          <a:p>
            <a:pPr algn="just"/>
            <a:r>
              <a:rPr lang="ru-RU" dirty="0">
                <a:latin typeface="Times New Roman" panose="02020603050405020304" pitchFamily="18" charset="0"/>
                <a:cs typeface="Times New Roman" panose="02020603050405020304" pitchFamily="18" charset="0"/>
              </a:rPr>
              <a:t>Персонал лаборатории обязан подготовить свое рабочее место к безопасной работе, привести его в надлежащее санитарное состояние, при необходимости подвергнуть влажной уборке.</a:t>
            </a:r>
            <a:r>
              <a:rPr lang="ru-RU" dirty="0"/>
              <a:t> </a:t>
            </a:r>
            <a:r>
              <a:rPr lang="ru-RU" dirty="0">
                <a:latin typeface="Times New Roman" panose="02020603050405020304" pitchFamily="18" charset="0"/>
                <a:cs typeface="Times New Roman" panose="02020603050405020304" pitchFamily="18" charset="0"/>
              </a:rPr>
              <a:t>Вентиляция в лаборатории должна включаться за 30 минут до начала работы</a:t>
            </a:r>
          </a:p>
          <a:p>
            <a:pPr algn="just">
              <a:buNone/>
            </a:pPr>
            <a:endParaRPr lang="ru-RU" dirty="0">
              <a:latin typeface="Times New Roman" panose="02020603050405020304" pitchFamily="18" charset="0"/>
              <a:cs typeface="Times New Roman" panose="02020603050405020304" pitchFamily="18" charset="0"/>
            </a:endParaRPr>
          </a:p>
          <a:p>
            <a:pPr algn="just">
              <a:buNone/>
            </a:pPr>
            <a:endParaRPr lang="ru-RU" dirty="0">
              <a:latin typeface="Times New Roman" panose="02020603050405020304" pitchFamily="18" charset="0"/>
              <a:cs typeface="Times New Roman" panose="02020603050405020304" pitchFamily="18" charset="0"/>
            </a:endParaRPr>
          </a:p>
        </p:txBody>
      </p:sp>
      <p:pic>
        <p:nvPicPr>
          <p:cNvPr id="4" name="Рисунок 3" descr="images (1).jpg"/>
          <p:cNvPicPr>
            <a:picLocks noChangeAspect="1"/>
          </p:cNvPicPr>
          <p:nvPr/>
        </p:nvPicPr>
        <p:blipFill>
          <a:blip r:embed="rId3" cstate="print"/>
          <a:stretch>
            <a:fillRect/>
          </a:stretch>
        </p:blipFill>
        <p:spPr>
          <a:xfrm>
            <a:off x="6861821" y="3917314"/>
            <a:ext cx="4476739" cy="2234299"/>
          </a:xfrm>
          <a:prstGeom prst="rect">
            <a:avLst/>
          </a:prstGeom>
        </p:spPr>
      </p:pic>
      <p:pic>
        <p:nvPicPr>
          <p:cNvPr id="5" name="Рисунок 4" descr="working-laboratory-27842165.jpg"/>
          <p:cNvPicPr>
            <a:picLocks noChangeAspect="1"/>
          </p:cNvPicPr>
          <p:nvPr/>
        </p:nvPicPr>
        <p:blipFill>
          <a:blip r:embed="rId4" cstate="print"/>
          <a:stretch>
            <a:fillRect/>
          </a:stretch>
        </p:blipFill>
        <p:spPr>
          <a:xfrm>
            <a:off x="1493494" y="3917314"/>
            <a:ext cx="4540253" cy="2270127"/>
          </a:xfrm>
          <a:prstGeom prst="rect">
            <a:avLst/>
          </a:prstGeom>
        </p:spPr>
      </p:pic>
    </p:spTree>
    <p:extLst>
      <p:ext uri="{BB962C8B-B14F-4D97-AF65-F5344CB8AC3E}">
        <p14:creationId xmlns:p14="http://schemas.microsoft.com/office/powerpoint/2010/main" val="159881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14144" y="274638"/>
            <a:ext cx="9997440" cy="725470"/>
          </a:xfrm>
        </p:spPr>
        <p:txBody>
          <a:bodyPr>
            <a:noAutofit/>
          </a:bodyPr>
          <a:lstStyle/>
          <a:p>
            <a:r>
              <a:rPr lang="ru-RU" sz="3200" b="1" dirty="0">
                <a:solidFill>
                  <a:schemeClr val="tx1"/>
                </a:solidFill>
                <a:latin typeface="Times New Roman" panose="02020603050405020304" pitchFamily="18" charset="0"/>
                <a:cs typeface="Times New Roman" panose="02020603050405020304" pitchFamily="18" charset="0"/>
              </a:rPr>
              <a:t>Требования безопасности во время работы</a:t>
            </a:r>
            <a:br>
              <a:rPr lang="ru-RU" sz="3200" dirty="0">
                <a:latin typeface="Times New Roman" panose="02020603050405020304" pitchFamily="18" charset="0"/>
                <a:cs typeface="Times New Roman" panose="02020603050405020304" pitchFamily="18" charset="0"/>
              </a:rPr>
            </a:br>
            <a:endParaRPr lang="ru-RU" sz="3200"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701040" y="785794"/>
            <a:ext cx="11210544" cy="5462606"/>
          </a:xfrm>
        </p:spPr>
        <p:txBody>
          <a:bodyPr>
            <a:normAutofit/>
          </a:bodyPr>
          <a:lstStyle/>
          <a:p>
            <a:r>
              <a:rPr lang="ru-RU" dirty="0">
                <a:latin typeface="Times New Roman" panose="02020603050405020304" pitchFamily="18" charset="0"/>
                <a:cs typeface="Times New Roman" panose="02020603050405020304" pitchFamily="18" charset="0"/>
              </a:rPr>
              <a:t>С целью предупреждения инфицирования медицинскому персоналу лаборатории следует избегать контакта кожи и слизистых оболочек с кровью и другими  биологическими материалами</a:t>
            </a:r>
          </a:p>
          <a:p>
            <a:r>
              <a:rPr lang="ru-RU" dirty="0">
                <a:latin typeface="Times New Roman" panose="02020603050405020304" pitchFamily="18" charset="0"/>
                <a:cs typeface="Times New Roman" panose="02020603050405020304" pitchFamily="18" charset="0"/>
              </a:rPr>
              <a:t>При открывании пробирок с кровью или другими биологическими материалами следует не допускать разбрызгивания их содержимого. </a:t>
            </a:r>
          </a:p>
        </p:txBody>
      </p:sp>
      <p:pic>
        <p:nvPicPr>
          <p:cNvPr id="4" name="Рисунок 3" descr="mochevaya-komnata-laboratoriya-invitro.jpg"/>
          <p:cNvPicPr>
            <a:picLocks noChangeAspect="1"/>
          </p:cNvPicPr>
          <p:nvPr/>
        </p:nvPicPr>
        <p:blipFill>
          <a:blip r:embed="rId3" cstate="print"/>
          <a:stretch>
            <a:fillRect/>
          </a:stretch>
        </p:blipFill>
        <p:spPr>
          <a:xfrm>
            <a:off x="3809984" y="3071811"/>
            <a:ext cx="5905541" cy="3321867"/>
          </a:xfrm>
          <a:prstGeom prst="rect">
            <a:avLst/>
          </a:prstGeom>
        </p:spPr>
      </p:pic>
    </p:spTree>
    <p:extLst>
      <p:ext uri="{BB962C8B-B14F-4D97-AF65-F5344CB8AC3E}">
        <p14:creationId xmlns:p14="http://schemas.microsoft.com/office/powerpoint/2010/main" val="8502931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14144" y="274638"/>
            <a:ext cx="9997440" cy="796908"/>
          </a:xfrm>
        </p:spPr>
        <p:txBody>
          <a:bodyPr>
            <a:normAutofit fontScale="90000"/>
          </a:bodyPr>
          <a:lstStyle/>
          <a:p>
            <a:r>
              <a:rPr lang="ru-RU" dirty="0">
                <a:latin typeface="Times New Roman" panose="02020603050405020304" pitchFamily="18" charset="0"/>
                <a:cs typeface="Times New Roman" panose="02020603050405020304" pitchFamily="18" charset="0"/>
              </a:rPr>
              <a:t> </a:t>
            </a:r>
            <a:r>
              <a:rPr lang="ru-RU" sz="3100" b="1" dirty="0">
                <a:solidFill>
                  <a:schemeClr val="tx1"/>
                </a:solidFill>
                <a:latin typeface="Times New Roman" panose="02020603050405020304" pitchFamily="18" charset="0"/>
                <a:cs typeface="Times New Roman" panose="02020603050405020304" pitchFamily="18" charset="0"/>
              </a:rPr>
              <a:t>При эксплуатации центрифуг запрещается:</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5" name="Содержимое 4"/>
          <p:cNvSpPr>
            <a:spLocks noGrp="1"/>
          </p:cNvSpPr>
          <p:nvPr>
            <p:ph idx="1"/>
          </p:nvPr>
        </p:nvSpPr>
        <p:spPr>
          <a:xfrm>
            <a:off x="472440" y="857232"/>
            <a:ext cx="11439144" cy="4000528"/>
          </a:xfrm>
        </p:spPr>
        <p:txBody>
          <a:bodyPr>
            <a:normAutofit fontScale="92500" lnSpcReduction="20000"/>
          </a:bodyPr>
          <a:lstStyle/>
          <a:p>
            <a:pPr algn="just"/>
            <a:r>
              <a:rPr lang="ru-RU" sz="3000" dirty="0">
                <a:latin typeface="Times New Roman" panose="02020603050405020304" pitchFamily="18" charset="0"/>
                <a:cs typeface="Times New Roman" panose="02020603050405020304" pitchFamily="18" charset="0"/>
              </a:rPr>
              <a:t>включать центрифугу без ротора, работать без крышки и с открытой крышкой центрифуги, ротор и крышка должны быть тщательно закреплены,</a:t>
            </a:r>
          </a:p>
          <a:p>
            <a:pPr algn="just"/>
            <a:r>
              <a:rPr lang="ru-RU" sz="3000" dirty="0">
                <a:latin typeface="Times New Roman" panose="02020603050405020304" pitchFamily="18" charset="0"/>
                <a:cs typeface="Times New Roman" panose="02020603050405020304" pitchFamily="18" charset="0"/>
              </a:rPr>
              <a:t>открывать крышку ротора до полной остановки центрифуги,</a:t>
            </a:r>
          </a:p>
          <a:p>
            <a:pPr algn="just"/>
            <a:r>
              <a:rPr lang="ru-RU" sz="3000" dirty="0">
                <a:latin typeface="Times New Roman" panose="02020603050405020304" pitchFamily="18" charset="0"/>
                <a:cs typeface="Times New Roman" panose="02020603050405020304" pitchFamily="18" charset="0"/>
              </a:rPr>
              <a:t>несимметрично загружать ротор,</a:t>
            </a:r>
          </a:p>
          <a:p>
            <a:pPr algn="just"/>
            <a:r>
              <a:rPr lang="ru-RU" sz="3000" dirty="0">
                <a:latin typeface="Times New Roman" panose="02020603050405020304" pitchFamily="18" charset="0"/>
                <a:cs typeface="Times New Roman" panose="02020603050405020304" pitchFamily="18" charset="0"/>
              </a:rPr>
              <a:t>работать со стеклянными пробирками на частоте вращения ротора свыше </a:t>
            </a:r>
            <a:r>
              <a:rPr lang="ru-RU" sz="3000" dirty="0" err="1">
                <a:latin typeface="Times New Roman" panose="02020603050405020304" pitchFamily="18" charset="0"/>
                <a:cs typeface="Times New Roman" panose="02020603050405020304" pitchFamily="18" charset="0"/>
              </a:rPr>
              <a:t>свыше</a:t>
            </a:r>
            <a:r>
              <a:rPr lang="ru-RU" sz="3000" dirty="0">
                <a:latin typeface="Times New Roman" panose="02020603050405020304" pitchFamily="18" charset="0"/>
                <a:cs typeface="Times New Roman" panose="02020603050405020304" pitchFamily="18" charset="0"/>
              </a:rPr>
              <a:t> 2000 об./мин,</a:t>
            </a:r>
          </a:p>
          <a:p>
            <a:pPr algn="just"/>
            <a:r>
              <a:rPr lang="ru-RU" sz="3000" dirty="0">
                <a:latin typeface="Times New Roman" panose="02020603050405020304" pitchFamily="18" charset="0"/>
                <a:cs typeface="Times New Roman" panose="02020603050405020304" pitchFamily="18" charset="0"/>
              </a:rPr>
              <a:t>применять </a:t>
            </a:r>
            <a:r>
              <a:rPr lang="ru-RU" sz="3000" dirty="0" err="1">
                <a:latin typeface="Times New Roman" panose="02020603050405020304" pitchFamily="18" charset="0"/>
                <a:cs typeface="Times New Roman" panose="02020603050405020304" pitchFamily="18" charset="0"/>
              </a:rPr>
              <a:t>центрифугат</a:t>
            </a:r>
            <a:r>
              <a:rPr lang="ru-RU" sz="3000" dirty="0">
                <a:latin typeface="Times New Roman" panose="02020603050405020304" pitchFamily="18" charset="0"/>
                <a:cs typeface="Times New Roman" panose="02020603050405020304" pitchFamily="18" charset="0"/>
              </a:rPr>
              <a:t> с плотностью большей, чем указано в паспорте,</a:t>
            </a:r>
          </a:p>
          <a:p>
            <a:pPr algn="just"/>
            <a:r>
              <a:rPr lang="ru-RU" sz="3000" dirty="0">
                <a:latin typeface="Times New Roman" panose="02020603050405020304" pitchFamily="18" charset="0"/>
                <a:cs typeface="Times New Roman" panose="02020603050405020304" pitchFamily="18" charset="0"/>
              </a:rPr>
              <a:t>применять самодельные плавкие вставки, приспособления, нестандартные пробирки</a:t>
            </a:r>
          </a:p>
          <a:p>
            <a:pPr>
              <a:buNone/>
            </a:pPr>
            <a:endParaRPr lang="ru-RU" dirty="0"/>
          </a:p>
        </p:txBody>
      </p:sp>
      <p:pic>
        <p:nvPicPr>
          <p:cNvPr id="6" name="Рисунок 5" descr="LMC-4200R.jpg"/>
          <p:cNvPicPr>
            <a:picLocks noChangeAspect="1"/>
          </p:cNvPicPr>
          <p:nvPr/>
        </p:nvPicPr>
        <p:blipFill>
          <a:blip r:embed="rId3" cstate="print"/>
          <a:stretch>
            <a:fillRect/>
          </a:stretch>
        </p:blipFill>
        <p:spPr>
          <a:xfrm>
            <a:off x="4286238" y="4857760"/>
            <a:ext cx="5072081" cy="2000240"/>
          </a:xfrm>
          <a:prstGeom prst="rect">
            <a:avLst/>
          </a:prstGeom>
        </p:spPr>
      </p:pic>
    </p:spTree>
    <p:extLst>
      <p:ext uri="{BB962C8B-B14F-4D97-AF65-F5344CB8AC3E}">
        <p14:creationId xmlns:p14="http://schemas.microsoft.com/office/powerpoint/2010/main" val="758366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27381" y="332656"/>
            <a:ext cx="10972800" cy="6048672"/>
          </a:xfrm>
        </p:spPr>
        <p:txBody>
          <a:bodyPr>
            <a:normAutofit/>
          </a:bodyPr>
          <a:lstStyle/>
          <a:p>
            <a:pPr marL="64008" indent="0">
              <a:buNone/>
            </a:pPr>
            <a:endParaRPr lang="ru-RU" sz="2800" kern="50" dirty="0">
              <a:latin typeface="Times New Roman"/>
              <a:ea typeface="SimSun"/>
              <a:cs typeface="Mangal"/>
            </a:endParaRPr>
          </a:p>
          <a:p>
            <a:pPr marL="64008" indent="0">
              <a:buNone/>
            </a:pPr>
            <a:r>
              <a:rPr lang="ru-RU" sz="2800" kern="50" dirty="0">
                <a:latin typeface="Times New Roman"/>
                <a:ea typeface="SimSun"/>
                <a:cs typeface="Mangal"/>
              </a:rPr>
              <a:t> Клинико-диагностические лаборатории общего типа  обеспечивают проведение наиболее распространённых исследований, </a:t>
            </a:r>
            <a:r>
              <a:rPr lang="ru-RU" sz="2800" i="1" kern="50" dirty="0">
                <a:solidFill>
                  <a:srgbClr val="FF0000"/>
                </a:solidFill>
                <a:latin typeface="Times New Roman"/>
                <a:ea typeface="SimSun"/>
                <a:cs typeface="Mangal"/>
              </a:rPr>
              <a:t>экспресс-лаборатории</a:t>
            </a:r>
            <a:r>
              <a:rPr lang="ru-RU" sz="2800" kern="50" dirty="0">
                <a:latin typeface="Times New Roman"/>
                <a:ea typeface="SimSun"/>
                <a:cs typeface="Mangal"/>
              </a:rPr>
              <a:t> проводят экстренное выполнение анализов, </a:t>
            </a:r>
            <a:r>
              <a:rPr lang="ru-RU" sz="2800" i="1" kern="50" dirty="0">
                <a:solidFill>
                  <a:srgbClr val="FF0000"/>
                </a:solidFill>
                <a:latin typeface="Times New Roman"/>
                <a:ea typeface="SimSun"/>
                <a:cs typeface="Mangal"/>
              </a:rPr>
              <a:t>специализированные лаборатории </a:t>
            </a:r>
            <a:r>
              <a:rPr lang="ru-RU" sz="2800" kern="50" dirty="0">
                <a:latin typeface="Times New Roman"/>
                <a:ea typeface="SimSun"/>
                <a:cs typeface="Mangal"/>
              </a:rPr>
              <a:t>производят наиболее сложные исследования.</a:t>
            </a:r>
          </a:p>
          <a:p>
            <a:endParaRPr lang="ru-RU" sz="2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2160" y="2984398"/>
            <a:ext cx="8580120" cy="3300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93295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04971" y="0"/>
            <a:ext cx="9997440" cy="714356"/>
          </a:xfrm>
        </p:spPr>
        <p:txBody>
          <a:bodyPr>
            <a:normAutofit/>
          </a:bodyPr>
          <a:lstStyle/>
          <a:p>
            <a:r>
              <a:rPr lang="ru-RU" sz="3000" b="1" dirty="0">
                <a:solidFill>
                  <a:schemeClr val="tx1"/>
                </a:solidFill>
                <a:latin typeface="Times New Roman" panose="02020603050405020304" pitchFamily="18" charset="0"/>
                <a:cs typeface="Times New Roman" panose="02020603050405020304" pitchFamily="18" charset="0"/>
              </a:rPr>
              <a:t>В помещении лаборатории запрещается:</a:t>
            </a:r>
          </a:p>
        </p:txBody>
      </p:sp>
      <p:sp>
        <p:nvSpPr>
          <p:cNvPr id="5" name="Содержимое 4"/>
          <p:cNvSpPr>
            <a:spLocks noGrp="1"/>
          </p:cNvSpPr>
          <p:nvPr>
            <p:ph idx="1"/>
          </p:nvPr>
        </p:nvSpPr>
        <p:spPr>
          <a:xfrm>
            <a:off x="243840" y="714356"/>
            <a:ext cx="11667744" cy="4357718"/>
          </a:xfrm>
        </p:spPr>
        <p:txBody>
          <a:bodyPr>
            <a:normAutofit lnSpcReduction="10000"/>
          </a:bodyPr>
          <a:lstStyle/>
          <a:p>
            <a:pPr lvl="0"/>
            <a:r>
              <a:rPr lang="ru-RU" dirty="0">
                <a:latin typeface="Times New Roman" panose="02020603050405020304" pitchFamily="18" charset="0"/>
                <a:cs typeface="Times New Roman" panose="02020603050405020304" pitchFamily="18" charset="0"/>
              </a:rPr>
              <a:t>оставлять без присмотра зажженные горелки , держать вблизи горящих горелок ветошь, спирт и другие воспламеняющиеся вещества ;</a:t>
            </a:r>
          </a:p>
          <a:p>
            <a:pPr lvl="0"/>
            <a:r>
              <a:rPr lang="ru-RU" dirty="0">
                <a:latin typeface="Times New Roman" panose="02020603050405020304" pitchFamily="18" charset="0"/>
                <a:cs typeface="Times New Roman" panose="02020603050405020304" pitchFamily="18" charset="0"/>
              </a:rPr>
              <a:t>наливать в горящую спиртовку горючее, пользоваться спиртовкой, не имеющей металлической трубки и шайбы для сжатия фитиля; проводить работы с вредными веществами при неработающей или неисправной вентиляции;</a:t>
            </a:r>
          </a:p>
          <a:p>
            <a:pPr lvl="0"/>
            <a:r>
              <a:rPr lang="ru-RU" dirty="0">
                <a:latin typeface="Times New Roman" panose="02020603050405020304" pitchFamily="18" charset="0"/>
                <a:cs typeface="Times New Roman" panose="02020603050405020304" pitchFamily="18" charset="0"/>
              </a:rPr>
              <a:t>при работе в вытяжном шкафу держать голову под тягой, пробовать на вкус и вдыхать неизвестные вещества, наклонять голову над сосудом, в котором кипит какая—либо жидкость;</a:t>
            </a:r>
          </a:p>
          <a:p>
            <a:pPr lvl="0"/>
            <a:r>
              <a:rPr lang="ru-RU" dirty="0">
                <a:latin typeface="Times New Roman" panose="02020603050405020304" pitchFamily="18" charset="0"/>
                <a:cs typeface="Times New Roman" panose="02020603050405020304" pitchFamily="18" charset="0"/>
              </a:rPr>
              <a:t>хранить на рабочих столах и стеллажах запасы токсических, огне— и взрывоопасных веществ,</a:t>
            </a:r>
          </a:p>
          <a:p>
            <a:endParaRPr lang="ru-RU" dirty="0"/>
          </a:p>
        </p:txBody>
      </p:sp>
      <p:pic>
        <p:nvPicPr>
          <p:cNvPr id="6" name="Рисунок 5" descr="Bunsen burner shutterstock_71889391L.jpg"/>
          <p:cNvPicPr>
            <a:picLocks noChangeAspect="1"/>
          </p:cNvPicPr>
          <p:nvPr/>
        </p:nvPicPr>
        <p:blipFill>
          <a:blip r:embed="rId2" cstate="print"/>
          <a:stretch>
            <a:fillRect/>
          </a:stretch>
        </p:blipFill>
        <p:spPr>
          <a:xfrm>
            <a:off x="8286766" y="5000636"/>
            <a:ext cx="3507705" cy="1643050"/>
          </a:xfrm>
          <a:prstGeom prst="rect">
            <a:avLst/>
          </a:prstGeom>
        </p:spPr>
      </p:pic>
    </p:spTree>
    <p:extLst>
      <p:ext uri="{BB962C8B-B14F-4D97-AF65-F5344CB8AC3E}">
        <p14:creationId xmlns:p14="http://schemas.microsoft.com/office/powerpoint/2010/main" val="20017404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96240" y="0"/>
            <a:ext cx="11506171" cy="785794"/>
          </a:xfrm>
        </p:spPr>
        <p:txBody>
          <a:bodyPr>
            <a:normAutofit/>
          </a:bodyPr>
          <a:lstStyle/>
          <a:p>
            <a:pPr algn="ctr"/>
            <a:r>
              <a:rPr lang="ru-RU" sz="3000" b="1" dirty="0">
                <a:solidFill>
                  <a:schemeClr val="tx1"/>
                </a:solidFill>
                <a:latin typeface="Times New Roman" panose="02020603050405020304" pitchFamily="18" charset="0"/>
                <a:cs typeface="Times New Roman" panose="02020603050405020304" pitchFamily="18" charset="0"/>
              </a:rPr>
              <a:t>В помещении лаборатории запрещается:</a:t>
            </a:r>
            <a:endParaRPr lang="ru-RU" sz="3000" dirty="0">
              <a:latin typeface="Times New Roman" panose="02020603050405020304" pitchFamily="18" charset="0"/>
              <a:cs typeface="Times New Roman" panose="02020603050405020304" pitchFamily="18" charset="0"/>
            </a:endParaRPr>
          </a:p>
        </p:txBody>
      </p:sp>
      <p:sp>
        <p:nvSpPr>
          <p:cNvPr id="6" name="Содержимое 5"/>
          <p:cNvSpPr>
            <a:spLocks noGrp="1"/>
          </p:cNvSpPr>
          <p:nvPr>
            <p:ph idx="1"/>
          </p:nvPr>
        </p:nvSpPr>
        <p:spPr>
          <a:xfrm>
            <a:off x="426720" y="785794"/>
            <a:ext cx="11484865" cy="3929090"/>
          </a:xfrm>
        </p:spPr>
        <p:txBody>
          <a:bodyPr>
            <a:normAutofit/>
          </a:bodyPr>
          <a:lstStyle/>
          <a:p>
            <a:pPr lvl="0"/>
            <a:r>
              <a:rPr lang="ru-RU" dirty="0">
                <a:latin typeface="Times New Roman" panose="02020603050405020304" pitchFamily="18" charset="0"/>
                <a:cs typeface="Times New Roman" panose="02020603050405020304" pitchFamily="18" charset="0"/>
              </a:rPr>
              <a:t>хранить и применять реактивы без этикеток и с истекшим сроком годности, а также какие — либо вещества неизвестного происхождения;</a:t>
            </a:r>
          </a:p>
          <a:p>
            <a:pPr lvl="0"/>
            <a:r>
              <a:rPr lang="ru-RU" dirty="0">
                <a:latin typeface="Times New Roman" panose="02020603050405020304" pitchFamily="18" charset="0"/>
                <a:cs typeface="Times New Roman" panose="02020603050405020304" pitchFamily="18" charset="0"/>
              </a:rPr>
              <a:t>курить, а также хранить и принимать пищу, пользоваться косметикой в рабочих помещениях;</a:t>
            </a:r>
          </a:p>
          <a:p>
            <a:pPr lvl="0"/>
            <a:r>
              <a:rPr lang="ru-RU" dirty="0">
                <a:latin typeface="Times New Roman" panose="02020603050405020304" pitchFamily="18" charset="0"/>
                <a:cs typeface="Times New Roman" panose="02020603050405020304" pitchFamily="18" charset="0"/>
              </a:rPr>
              <a:t>выполнять работы, не связанные с заданием и не предусмотренные методиками проведения исследований;</a:t>
            </a:r>
          </a:p>
          <a:p>
            <a:pPr lvl="0"/>
            <a:r>
              <a:rPr lang="ru-RU" dirty="0">
                <a:latin typeface="Times New Roman" panose="02020603050405020304" pitchFamily="18" charset="0"/>
                <a:cs typeface="Times New Roman" panose="02020603050405020304" pitchFamily="18" charset="0"/>
              </a:rPr>
              <a:t>загромождать проходы и коридоры, а также подходы к средствам пожаротушения. </a:t>
            </a:r>
          </a:p>
          <a:p>
            <a:endParaRPr lang="ru-RU" dirty="0">
              <a:latin typeface="Times New Roman" panose="02020603050405020304" pitchFamily="18" charset="0"/>
              <a:cs typeface="Times New Roman" panose="02020603050405020304" pitchFamily="18" charset="0"/>
            </a:endParaRPr>
          </a:p>
        </p:txBody>
      </p:sp>
      <p:pic>
        <p:nvPicPr>
          <p:cNvPr id="7" name="Рисунок 6" descr="153a85898b69715d34ce0322affa6839 (1).gif"/>
          <p:cNvPicPr>
            <a:picLocks noChangeAspect="1"/>
          </p:cNvPicPr>
          <p:nvPr/>
        </p:nvPicPr>
        <p:blipFill>
          <a:blip r:embed="rId2" cstate="print"/>
          <a:stretch>
            <a:fillRect/>
          </a:stretch>
        </p:blipFill>
        <p:spPr>
          <a:xfrm>
            <a:off x="7239008" y="4286256"/>
            <a:ext cx="3937000" cy="2381250"/>
          </a:xfrm>
          <a:prstGeom prst="rect">
            <a:avLst/>
          </a:prstGeom>
        </p:spPr>
      </p:pic>
    </p:spTree>
    <p:extLst>
      <p:ext uri="{BB962C8B-B14F-4D97-AF65-F5344CB8AC3E}">
        <p14:creationId xmlns:p14="http://schemas.microsoft.com/office/powerpoint/2010/main" val="300161461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120" y="365125"/>
            <a:ext cx="11155680" cy="1325563"/>
          </a:xfrm>
        </p:spPr>
        <p:txBody>
          <a:bodyPr>
            <a:normAutofit/>
          </a:bodyPr>
          <a:lstStyle/>
          <a:p>
            <a:pPr algn="ctr"/>
            <a:r>
              <a:rPr lang="ru-RU" sz="3600" b="1" dirty="0">
                <a:solidFill>
                  <a:srgbClr val="002060"/>
                </a:solidFill>
                <a:latin typeface="Times New Roman" panose="02020603050405020304" pitchFamily="18" charset="0"/>
                <a:cs typeface="Times New Roman" panose="02020603050405020304" pitchFamily="18" charset="0"/>
              </a:rPr>
              <a:t>Требования безопасности при аварийных ситуациях</a:t>
            </a:r>
            <a:endParaRPr lang="ru-RU" sz="3600" dirty="0">
              <a:solidFill>
                <a:srgbClr val="002060"/>
              </a:solidFill>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p:txBody>
          <a:bodyPr>
            <a:normAutofit/>
          </a:bodyPr>
          <a:lstStyle/>
          <a:p>
            <a:pPr marL="82550" indent="0" algn="just">
              <a:buNone/>
            </a:pPr>
            <a:r>
              <a:rPr lang="ru-RU" sz="2800" dirty="0">
                <a:latin typeface="Times New Roman" panose="02020603050405020304" pitchFamily="18" charset="0"/>
                <a:cs typeface="Times New Roman" panose="02020603050405020304" pitchFamily="18" charset="0"/>
              </a:rPr>
              <a:t>При загрязнении кровью или другой биологической жидкостью спецодежды, ее следует немедленно снять, обработать участки загрязнения дезинфицирующим раствором, затем замочить в нем спецодежду. </a:t>
            </a:r>
          </a:p>
          <a:p>
            <a:pPr marL="82550" indent="0" algn="just">
              <a:buNone/>
            </a:pPr>
            <a:r>
              <a:rPr lang="ru-RU" sz="2800" dirty="0">
                <a:latin typeface="Times New Roman" panose="02020603050405020304" pitchFamily="18" charset="0"/>
                <a:cs typeface="Times New Roman" panose="02020603050405020304" pitchFamily="18" charset="0"/>
              </a:rPr>
              <a:t>При загрязнении кровью и другими жидкостями перчаток их протирают тампоном, смоченным 6-% раствором перекиси водорода или 3-% раствором хлорамина.</a:t>
            </a:r>
          </a:p>
        </p:txBody>
      </p:sp>
    </p:spTree>
    <p:extLst>
      <p:ext uri="{BB962C8B-B14F-4D97-AF65-F5344CB8AC3E}">
        <p14:creationId xmlns:p14="http://schemas.microsoft.com/office/powerpoint/2010/main" val="5635736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300" b="1" dirty="0">
                <a:solidFill>
                  <a:srgbClr val="002060"/>
                </a:solidFill>
                <a:latin typeface="Times New Roman" panose="02020603050405020304" pitchFamily="18" charset="0"/>
                <a:cs typeface="Times New Roman" panose="02020603050405020304" pitchFamily="18" charset="0"/>
              </a:rPr>
              <a:t>Требования безопасности по окончании работы:</a:t>
            </a:r>
            <a:br>
              <a:rPr lang="ru-RU" dirty="0">
                <a:solidFill>
                  <a:srgbClr val="002060"/>
                </a:solidFill>
                <a:latin typeface="Times New Roman" panose="02020603050405020304" pitchFamily="18" charset="0"/>
                <a:cs typeface="Times New Roman" panose="02020603050405020304" pitchFamily="18" charset="0"/>
              </a:rPr>
            </a:br>
            <a:endParaRPr lang="ru-RU" dirty="0">
              <a:solidFill>
                <a:srgbClr val="002060"/>
              </a:solidFill>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sz="half" idx="1"/>
          </p:nvPr>
        </p:nvSpPr>
        <p:spPr>
          <a:xfrm>
            <a:off x="838200" y="1825625"/>
            <a:ext cx="8503920" cy="4351338"/>
          </a:xfrm>
        </p:spPr>
        <p:txBody>
          <a:bodyPr>
            <a:noAutofit/>
          </a:bodyPr>
          <a:lstStyle/>
          <a:p>
            <a:r>
              <a:rPr lang="ru-RU" dirty="0">
                <a:latin typeface="Times New Roman" panose="02020603050405020304" pitchFamily="18" charset="0"/>
                <a:cs typeface="Times New Roman" panose="02020603050405020304" pitchFamily="18" charset="0"/>
              </a:rPr>
              <a:t>По окончании работы с инфекционным материалом используемые предметные стекла, пипетки, шпатели погружают на одни сутки в банки с дезинфицирующим раствором, затем моют и стерилизуют в соответствии с установленным регламентом;</a:t>
            </a:r>
          </a:p>
          <a:p>
            <a:r>
              <a:rPr lang="ru-RU" dirty="0">
                <a:latin typeface="Times New Roman" panose="02020603050405020304" pitchFamily="18" charset="0"/>
                <a:cs typeface="Times New Roman" panose="02020603050405020304" pitchFamily="18" charset="0"/>
              </a:rPr>
              <a:t>Поверхность рабочих столов должна подвергаться дезинфекции конце каждого рабочего дня, а при загрязнении в течении дня немедленно двукратно с интервалом 15 минут обрабатывается ветошью с дезинфицирующим раствором.</a:t>
            </a:r>
          </a:p>
        </p:txBody>
      </p:sp>
      <p:pic>
        <p:nvPicPr>
          <p:cNvPr id="10" name="Содержимое 9" descr="triloks-sprey1.jpg"/>
          <p:cNvPicPr>
            <a:picLocks noGrp="1" noChangeAspect="1"/>
          </p:cNvPicPr>
          <p:nvPr>
            <p:ph sz="half" idx="2"/>
          </p:nvPr>
        </p:nvPicPr>
        <p:blipFill>
          <a:blip r:embed="rId2" cstate="print"/>
          <a:stretch>
            <a:fillRect/>
          </a:stretch>
        </p:blipFill>
        <p:spPr>
          <a:xfrm>
            <a:off x="9139356" y="2834640"/>
            <a:ext cx="3422219" cy="2310456"/>
          </a:xfrm>
        </p:spPr>
      </p:pic>
    </p:spTree>
    <p:extLst>
      <p:ext uri="{BB962C8B-B14F-4D97-AF65-F5344CB8AC3E}">
        <p14:creationId xmlns:p14="http://schemas.microsoft.com/office/powerpoint/2010/main" val="36189543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solidFill>
                  <a:srgbClr val="002060"/>
                </a:solidFill>
                <a:latin typeface="Times New Roman" panose="02020603050405020304" pitchFamily="18" charset="0"/>
                <a:cs typeface="Times New Roman" panose="02020603050405020304" pitchFamily="18" charset="0"/>
              </a:rPr>
              <a:t>Тактика поведения в случае аварийной ситуации при оказании помощи ВИЧ-инфицированным</a:t>
            </a:r>
            <a:endParaRPr lang="ru-RU" sz="3200" dirty="0">
              <a:solidFill>
                <a:srgbClr val="002060"/>
              </a:solidFill>
              <a:latin typeface="Times New Roman" panose="02020603050405020304" pitchFamily="18" charset="0"/>
              <a:cs typeface="Times New Roman" panose="02020603050405020304" pitchFamily="18" charset="0"/>
            </a:endParaRPr>
          </a:p>
        </p:txBody>
      </p:sp>
      <p:sp>
        <p:nvSpPr>
          <p:cNvPr id="4" name="Содержимое 3"/>
          <p:cNvSpPr>
            <a:spLocks noGrp="1"/>
          </p:cNvSpPr>
          <p:nvPr>
            <p:ph idx="1"/>
          </p:nvPr>
        </p:nvSpPr>
        <p:spPr>
          <a:xfrm>
            <a:off x="381000" y="1615440"/>
            <a:ext cx="11490960" cy="4561523"/>
          </a:xfrm>
        </p:spPr>
        <p:txBody>
          <a:bodyPr>
            <a:noAutofit/>
          </a:bodyPr>
          <a:lstStyle/>
          <a:p>
            <a:pPr algn="just"/>
            <a:r>
              <a:rPr lang="ru-RU" sz="2400" dirty="0">
                <a:latin typeface="Times New Roman" panose="02020603050405020304" pitchFamily="18" charset="0"/>
                <a:cs typeface="Times New Roman" panose="02020603050405020304" pitchFamily="18" charset="0"/>
              </a:rPr>
              <a:t>в случае порезов и уколов немедленно снять перчатки, вымыть руки с мылом под проточной водой, обработать руки 70%-м спиртом, смазать ранку 5%-м спиртовым раствором йода;</a:t>
            </a:r>
          </a:p>
          <a:p>
            <a:pPr algn="just"/>
            <a:r>
              <a:rPr lang="ru-RU" sz="2400" dirty="0">
                <a:latin typeface="Times New Roman" panose="02020603050405020304" pitchFamily="18" charset="0"/>
                <a:cs typeface="Times New Roman" panose="02020603050405020304" pitchFamily="18" charset="0"/>
              </a:rPr>
              <a:t>при попадании крови или других биологических жидкостей на кожные покровы это место обрабатывают 70%-м спиртом, обмывают водой с мылом и повторно обрабатывают 70%-м спиртом;</a:t>
            </a:r>
          </a:p>
          <a:p>
            <a:pPr algn="just"/>
            <a:r>
              <a:rPr lang="ru-RU" sz="2400" dirty="0">
                <a:latin typeface="Times New Roman" panose="02020603050405020304" pitchFamily="18" charset="0"/>
                <a:cs typeface="Times New Roman" panose="02020603050405020304" pitchFamily="18" charset="0"/>
              </a:rPr>
              <a:t>при попадании крови и других биологических жидкостей пациента на слизистую глаз, носа и рта: ротовую полость промыть большим количеством воды и прополоскать 70% раствором этилового спирта, слизистую оболочку носа и глаза обильно промывают водой (не тереть);</a:t>
            </a:r>
          </a:p>
          <a:p>
            <a:pPr algn="just"/>
            <a:r>
              <a:rPr lang="ru-RU" sz="2400" dirty="0">
                <a:latin typeface="Times New Roman" panose="02020603050405020304" pitchFamily="18" charset="0"/>
                <a:cs typeface="Times New Roman" panose="02020603050405020304" pitchFamily="18" charset="0"/>
              </a:rPr>
              <a:t>как можно быстрее начать прием </a:t>
            </a:r>
            <a:r>
              <a:rPr lang="ru-RU" sz="2400" dirty="0" err="1">
                <a:latin typeface="Times New Roman" panose="02020603050405020304" pitchFamily="18" charset="0"/>
                <a:cs typeface="Times New Roman" panose="02020603050405020304" pitchFamily="18" charset="0"/>
              </a:rPr>
              <a:t>антиретровирусных</a:t>
            </a:r>
            <a:r>
              <a:rPr lang="ru-RU" sz="2400" dirty="0">
                <a:latin typeface="Times New Roman" panose="02020603050405020304" pitchFamily="18" charset="0"/>
                <a:cs typeface="Times New Roman" panose="02020603050405020304" pitchFamily="18" charset="0"/>
              </a:rPr>
              <a:t> препаратов в целях </a:t>
            </a:r>
            <a:r>
              <a:rPr lang="ru-RU" sz="2400" dirty="0" err="1">
                <a:latin typeface="Times New Roman" panose="02020603050405020304" pitchFamily="18" charset="0"/>
                <a:cs typeface="Times New Roman" panose="02020603050405020304" pitchFamily="18" charset="0"/>
              </a:rPr>
              <a:t>постконтактной</a:t>
            </a:r>
            <a:r>
              <a:rPr lang="ru-RU" sz="2400" dirty="0">
                <a:latin typeface="Times New Roman" panose="02020603050405020304" pitchFamily="18" charset="0"/>
                <a:cs typeface="Times New Roman" panose="02020603050405020304" pitchFamily="18" charset="0"/>
              </a:rPr>
              <a:t> профилактики заражения ВИЧ.</a:t>
            </a:r>
          </a:p>
          <a:p>
            <a:pPr algn="just"/>
            <a:r>
              <a:rPr lang="ru-RU" sz="2400" dirty="0">
                <a:latin typeface="Times New Roman" panose="02020603050405020304" pitchFamily="18" charset="0"/>
                <a:cs typeface="Times New Roman" panose="02020603050405020304" pitchFamily="18" charset="0"/>
              </a:rPr>
              <a:t>Оформление аварийной ситуации проводится в соответствии с установленными требованиями</a:t>
            </a:r>
          </a:p>
        </p:txBody>
      </p:sp>
    </p:spTree>
    <p:extLst>
      <p:ext uri="{BB962C8B-B14F-4D97-AF65-F5344CB8AC3E}">
        <p14:creationId xmlns:p14="http://schemas.microsoft.com/office/powerpoint/2010/main" val="34235035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400" b="1" dirty="0">
                <a:solidFill>
                  <a:srgbClr val="002060"/>
                </a:solidFill>
                <a:latin typeface="Times New Roman" panose="02020603050405020304" pitchFamily="18" charset="0"/>
                <a:cs typeface="Times New Roman" panose="02020603050405020304" pitchFamily="18" charset="0"/>
              </a:rPr>
              <a:t>Состав аптечки для экстренной профилактики </a:t>
            </a:r>
            <a:br>
              <a:rPr lang="ru-RU" sz="2400" b="1" dirty="0">
                <a:solidFill>
                  <a:srgbClr val="002060"/>
                </a:solidFill>
                <a:latin typeface="Times New Roman" panose="02020603050405020304" pitchFamily="18" charset="0"/>
                <a:cs typeface="Times New Roman" panose="02020603050405020304" pitchFamily="18" charset="0"/>
              </a:rPr>
            </a:br>
            <a:r>
              <a:rPr lang="ru-RU" sz="2400" b="1" dirty="0">
                <a:solidFill>
                  <a:srgbClr val="002060"/>
                </a:solidFill>
                <a:latin typeface="Times New Roman" panose="02020603050405020304" pitchFamily="18" charset="0"/>
                <a:cs typeface="Times New Roman" panose="02020603050405020304" pitchFamily="18" charset="0"/>
              </a:rPr>
              <a:t>парентеральных вирусных гепатитов и ВИЧ-инфекции </a:t>
            </a:r>
            <a:br>
              <a:rPr lang="ru-RU" sz="2400" b="1" dirty="0">
                <a:solidFill>
                  <a:srgbClr val="002060"/>
                </a:solidFill>
                <a:latin typeface="Times New Roman" panose="02020603050405020304" pitchFamily="18" charset="0"/>
                <a:cs typeface="Times New Roman" panose="02020603050405020304" pitchFamily="18" charset="0"/>
              </a:rPr>
            </a:br>
            <a:r>
              <a:rPr lang="ru-RU" sz="2400" b="1" dirty="0">
                <a:solidFill>
                  <a:srgbClr val="002060"/>
                </a:solidFill>
                <a:latin typeface="Times New Roman" panose="02020603050405020304" pitchFamily="18" charset="0"/>
                <a:cs typeface="Times New Roman" panose="02020603050405020304" pitchFamily="18" charset="0"/>
              </a:rPr>
              <a:t>(Аптечка «</a:t>
            </a:r>
            <a:r>
              <a:rPr lang="ru-RU" sz="2400" b="1" dirty="0" err="1">
                <a:solidFill>
                  <a:srgbClr val="002060"/>
                </a:solidFill>
                <a:latin typeface="Times New Roman" panose="02020603050405020304" pitchFamily="18" charset="0"/>
                <a:cs typeface="Times New Roman" panose="02020603050405020304" pitchFamily="18" charset="0"/>
              </a:rPr>
              <a:t>Анти-СПИД</a:t>
            </a:r>
            <a:r>
              <a:rPr lang="ru-RU" sz="2400" b="1" dirty="0">
                <a:solidFill>
                  <a:srgbClr val="002060"/>
                </a:solidFill>
                <a:latin typeface="Times New Roman" panose="02020603050405020304" pitchFamily="18" charset="0"/>
                <a:cs typeface="Times New Roman" panose="02020603050405020304" pitchFamily="18" charset="0"/>
              </a:rPr>
              <a:t>») </a:t>
            </a:r>
          </a:p>
        </p:txBody>
      </p:sp>
      <p:sp>
        <p:nvSpPr>
          <p:cNvPr id="3" name="Содержимое 2"/>
          <p:cNvSpPr>
            <a:spLocks noGrp="1"/>
          </p:cNvSpPr>
          <p:nvPr>
            <p:ph idx="1"/>
          </p:nvPr>
        </p:nvSpPr>
        <p:spPr>
          <a:xfrm>
            <a:off x="670560" y="1600200"/>
            <a:ext cx="11241024" cy="5257800"/>
          </a:xfrm>
        </p:spPr>
        <p:txBody>
          <a:bodyPr>
            <a:normAutofit fontScale="70000" lnSpcReduction="20000"/>
          </a:bodyPr>
          <a:lstStyle/>
          <a:p>
            <a:pPr marL="82550" indent="0">
              <a:buNone/>
            </a:pPr>
            <a:r>
              <a:rPr lang="ru-RU" dirty="0">
                <a:latin typeface="Times New Roman" panose="02020603050405020304" pitchFamily="18" charset="0"/>
                <a:cs typeface="Times New Roman" panose="02020603050405020304" pitchFamily="18" charset="0"/>
              </a:rPr>
              <a:t>1. Спирт этиловый 70% , 100 мл</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2. Раствор йода 5%, 1 флакон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3. Раствор борной кислоты 1%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4. Раствор протаргола 1%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5. Раствор </a:t>
            </a:r>
            <a:r>
              <a:rPr lang="ru-RU" dirty="0" err="1">
                <a:latin typeface="Times New Roman" panose="02020603050405020304" pitchFamily="18" charset="0"/>
                <a:cs typeface="Times New Roman" panose="02020603050405020304" pitchFamily="18" charset="0"/>
              </a:rPr>
              <a:t>марганцевокислого</a:t>
            </a:r>
            <a:r>
              <a:rPr lang="ru-RU" dirty="0">
                <a:latin typeface="Times New Roman" panose="02020603050405020304" pitchFamily="18" charset="0"/>
                <a:cs typeface="Times New Roman" panose="02020603050405020304" pitchFamily="18" charset="0"/>
              </a:rPr>
              <a:t> калия 0,05% (навески сухого </a:t>
            </a:r>
            <a:r>
              <a:rPr lang="ru-RU" dirty="0" err="1">
                <a:latin typeface="Times New Roman" panose="02020603050405020304" pitchFamily="18" charset="0"/>
                <a:cs typeface="Times New Roman" panose="02020603050405020304" pitchFamily="18" charset="0"/>
              </a:rPr>
              <a:t>марганцевокислого</a:t>
            </a:r>
            <a:r>
              <a:rPr lang="ru-RU" dirty="0">
                <a:latin typeface="Times New Roman" panose="02020603050405020304" pitchFamily="18" charset="0"/>
                <a:cs typeface="Times New Roman" panose="02020603050405020304" pitchFamily="18" charset="0"/>
              </a:rPr>
              <a:t> калия по 50 мг)</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6. Дистиллированная вода в емкостях по 100 мл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7. Пипетки стеклянные - 5 шт.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8. Ватные и марлевые тампоны - по 5 шт.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9. Лейкопластырь антисептический - 1 </a:t>
            </a:r>
            <a:r>
              <a:rPr lang="ru-RU" dirty="0" err="1">
                <a:latin typeface="Times New Roman" panose="02020603050405020304" pitchFamily="18" charset="0"/>
                <a:cs typeface="Times New Roman" panose="02020603050405020304" pitchFamily="18" charset="0"/>
              </a:rPr>
              <a:t>уп</a:t>
            </a:r>
            <a:r>
              <a:rPr lang="ru-RU" dirty="0">
                <a:latin typeface="Times New Roman" panose="02020603050405020304" pitchFamily="18" charset="0"/>
                <a:cs typeface="Times New Roman" panose="02020603050405020304" pitchFamily="18" charset="0"/>
              </a:rPr>
              <a:t>.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10. Ножницы металлические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11. Напальчники - 5 шт.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12. Туалетное мыло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13. Раствор хлорамина Б 3% или другой любой дезинфицирующий раствор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14. Промаркированный металлический ящик </a:t>
            </a:r>
            <a:br>
              <a:rPr lang="ru-RU" dirty="0">
                <a:latin typeface="Times New Roman" panose="02020603050405020304" pitchFamily="18" charset="0"/>
                <a:cs typeface="Times New Roman" panose="02020603050405020304" pitchFamily="18" charset="0"/>
              </a:rPr>
            </a:br>
            <a:br>
              <a:rPr lang="ru-RU" dirty="0">
                <a:latin typeface="Times New Roman" panose="02020603050405020304" pitchFamily="18" charset="0"/>
                <a:cs typeface="Times New Roman" panose="02020603050405020304" pitchFamily="18" charset="0"/>
              </a:rPr>
            </a:br>
            <a:r>
              <a:rPr lang="ru-RU" b="1" dirty="0" err="1">
                <a:latin typeface="Times New Roman" panose="02020603050405020304" pitchFamily="18" charset="0"/>
                <a:cs typeface="Times New Roman" panose="02020603050405020304" pitchFamily="18" charset="0"/>
              </a:rPr>
              <a:t>Антиретровирусные</a:t>
            </a:r>
            <a:r>
              <a:rPr lang="ru-RU" b="1" dirty="0">
                <a:latin typeface="Times New Roman" panose="02020603050405020304" pitchFamily="18" charset="0"/>
                <a:cs typeface="Times New Roman" panose="02020603050405020304" pitchFamily="18" charset="0"/>
              </a:rPr>
              <a:t> препараты: </a:t>
            </a:r>
            <a:br>
              <a:rPr lang="ru-RU" dirty="0">
                <a:latin typeface="Times New Roman" panose="02020603050405020304" pitchFamily="18" charset="0"/>
                <a:cs typeface="Times New Roman" panose="02020603050405020304" pitchFamily="18" charset="0"/>
              </a:rPr>
            </a:br>
            <a:br>
              <a:rPr lang="ru-RU" dirty="0">
                <a:latin typeface="Times New Roman" panose="02020603050405020304" pitchFamily="18" charset="0"/>
                <a:cs typeface="Times New Roman" panose="02020603050405020304" pitchFamily="18" charset="0"/>
              </a:rPr>
            </a:br>
            <a:r>
              <a:rPr lang="ru-RU" dirty="0" err="1">
                <a:latin typeface="Times New Roman" panose="02020603050405020304" pitchFamily="18" charset="0"/>
                <a:cs typeface="Times New Roman" panose="02020603050405020304" pitchFamily="18" charset="0"/>
              </a:rPr>
              <a:t>Азидотимидин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ретровир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зидовудин</a:t>
            </a:r>
            <a:r>
              <a:rPr lang="ru-RU" dirty="0">
                <a:latin typeface="Times New Roman" panose="02020603050405020304" pitchFamily="18" charset="0"/>
                <a:cs typeface="Times New Roman" panose="02020603050405020304" pitchFamily="18" charset="0"/>
              </a:rPr>
              <a:t>) </a:t>
            </a:r>
            <a:br>
              <a:rPr lang="ru-RU" dirty="0">
                <a:latin typeface="Times New Roman" panose="02020603050405020304" pitchFamily="18" charset="0"/>
                <a:cs typeface="Times New Roman" panose="02020603050405020304" pitchFamily="18" charset="0"/>
              </a:rPr>
            </a:br>
            <a:r>
              <a:rPr lang="ru-RU" dirty="0" err="1">
                <a:latin typeface="Times New Roman" panose="02020603050405020304" pitchFamily="18" charset="0"/>
                <a:cs typeface="Times New Roman" panose="02020603050405020304" pitchFamily="18" charset="0"/>
              </a:rPr>
              <a:t>Ламивудин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эливир</a:t>
            </a:r>
            <a:r>
              <a:rPr lang="ru-RU" dirty="0">
                <a:latin typeface="Times New Roman" panose="02020603050405020304" pitchFamily="18" charset="0"/>
                <a:cs typeface="Times New Roman" panose="02020603050405020304" pitchFamily="18" charset="0"/>
              </a:rPr>
              <a:t>) </a:t>
            </a:r>
            <a:br>
              <a:rPr lang="ru-RU" dirty="0">
                <a:latin typeface="Times New Roman" panose="02020603050405020304" pitchFamily="18" charset="0"/>
                <a:cs typeface="Times New Roman" panose="02020603050405020304" pitchFamily="18" charset="0"/>
              </a:rPr>
            </a:br>
            <a:r>
              <a:rPr lang="ru-RU" dirty="0" err="1">
                <a:latin typeface="Times New Roman" panose="02020603050405020304" pitchFamily="18" charset="0"/>
                <a:cs typeface="Times New Roman" panose="02020603050405020304" pitchFamily="18" charset="0"/>
              </a:rPr>
              <a:t>Лопинавир</a:t>
            </a:r>
            <a:r>
              <a:rPr lang="ru-RU" dirty="0">
                <a:latin typeface="Times New Roman" panose="02020603050405020304" pitchFamily="18" charset="0"/>
                <a:cs typeface="Times New Roman" panose="02020603050405020304" pitchFamily="18" charset="0"/>
              </a:rPr>
              <a:t>/</a:t>
            </a:r>
            <a:r>
              <a:rPr lang="ru-RU" dirty="0" err="1">
                <a:latin typeface="Times New Roman" panose="02020603050405020304" pitchFamily="18" charset="0"/>
                <a:cs typeface="Times New Roman" panose="02020603050405020304" pitchFamily="18" charset="0"/>
              </a:rPr>
              <a:t>ритонавир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калетра</a:t>
            </a:r>
            <a:r>
              <a:rPr lang="ru-RU" dirty="0">
                <a:latin typeface="Times New Roman" panose="02020603050405020304" pitchFamily="18" charset="0"/>
                <a:cs typeface="Times New Roman" panose="02020603050405020304" pitchFamily="18" charset="0"/>
              </a:rPr>
              <a:t>) </a:t>
            </a:r>
            <a:br>
              <a:rPr lang="ru-RU" dirty="0">
                <a:latin typeface="Times New Roman" panose="02020603050405020304" pitchFamily="18" charset="0"/>
                <a:cs typeface="Times New Roman" panose="02020603050405020304" pitchFamily="18" charset="0"/>
              </a:rPr>
            </a:br>
            <a:r>
              <a:rPr lang="ru-RU" dirty="0" err="1">
                <a:latin typeface="Times New Roman" panose="02020603050405020304" pitchFamily="18" charset="0"/>
                <a:cs typeface="Times New Roman" panose="02020603050405020304" pitchFamily="18" charset="0"/>
              </a:rPr>
              <a:t>Ламивудин+Зидовудин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комбивир</a:t>
            </a:r>
            <a:r>
              <a:rPr lang="ru-RU" dirty="0">
                <a:latin typeface="Times New Roman" panose="02020603050405020304" pitchFamily="18" charset="0"/>
                <a:cs typeface="Times New Roman" panose="02020603050405020304" pitchFamily="18" charset="0"/>
              </a:rPr>
              <a:t>) </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pic>
        <p:nvPicPr>
          <p:cNvPr id="4" name="Рисунок 3" descr="16392499-aptechka-profilaktiki-virusnogo-gepatita-i-vich-infekcii.jpg"/>
          <p:cNvPicPr>
            <a:picLocks noChangeAspect="1"/>
          </p:cNvPicPr>
          <p:nvPr/>
        </p:nvPicPr>
        <p:blipFill>
          <a:blip r:embed="rId2" cstate="print"/>
          <a:stretch>
            <a:fillRect/>
          </a:stretch>
        </p:blipFill>
        <p:spPr>
          <a:xfrm>
            <a:off x="8191516" y="4563382"/>
            <a:ext cx="4000485" cy="2294618"/>
          </a:xfrm>
          <a:prstGeom prst="rect">
            <a:avLst/>
          </a:prstGeom>
        </p:spPr>
      </p:pic>
    </p:spTree>
    <p:extLst>
      <p:ext uri="{BB962C8B-B14F-4D97-AF65-F5344CB8AC3E}">
        <p14:creationId xmlns:p14="http://schemas.microsoft.com/office/powerpoint/2010/main" val="97273815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b="1" dirty="0">
                <a:solidFill>
                  <a:schemeClr val="tx1"/>
                </a:solidFill>
              </a:rPr>
              <a:t>Основными причинами несоблюдения микробиологической безопасности являются:</a:t>
            </a:r>
          </a:p>
        </p:txBody>
      </p:sp>
      <p:sp>
        <p:nvSpPr>
          <p:cNvPr id="3" name="Содержимое 2"/>
          <p:cNvSpPr>
            <a:spLocks noGrp="1"/>
          </p:cNvSpPr>
          <p:nvPr>
            <p:ph idx="1"/>
          </p:nvPr>
        </p:nvSpPr>
        <p:spPr/>
        <p:txBody>
          <a:bodyPr>
            <a:normAutofit/>
          </a:bodyPr>
          <a:lstStyle/>
          <a:p>
            <a:pPr lvl="0"/>
            <a:r>
              <a:rPr lang="ru-RU" sz="2400" dirty="0"/>
              <a:t>Несоблюдении дезинфекционного режима</a:t>
            </a:r>
          </a:p>
          <a:p>
            <a:pPr lvl="0"/>
            <a:r>
              <a:rPr lang="ru-RU" sz="2400" dirty="0"/>
              <a:t>Плохая материально-техническая база лабораторий:</a:t>
            </a:r>
          </a:p>
          <a:p>
            <a:pPr marL="365125" lvl="0" indent="447675"/>
            <a:r>
              <a:rPr lang="ru-RU" sz="2400" dirty="0"/>
              <a:t>изношенность оборудования </a:t>
            </a:r>
          </a:p>
          <a:p>
            <a:pPr marL="365125" lvl="0" indent="447675"/>
            <a:r>
              <a:rPr lang="ru-RU" sz="2400" dirty="0"/>
              <a:t>отсутствует вентиляция с фильтрами </a:t>
            </a:r>
          </a:p>
        </p:txBody>
      </p:sp>
      <p:pic>
        <p:nvPicPr>
          <p:cNvPr id="4" name="Рисунок 3" descr="011.jpg"/>
          <p:cNvPicPr>
            <a:picLocks noChangeAspect="1"/>
          </p:cNvPicPr>
          <p:nvPr/>
        </p:nvPicPr>
        <p:blipFill>
          <a:blip r:embed="rId3" cstate="print"/>
          <a:stretch>
            <a:fillRect/>
          </a:stretch>
        </p:blipFill>
        <p:spPr>
          <a:xfrm>
            <a:off x="5619747" y="4500570"/>
            <a:ext cx="3013695" cy="2000240"/>
          </a:xfrm>
          <a:prstGeom prst="rect">
            <a:avLst/>
          </a:prstGeom>
        </p:spPr>
      </p:pic>
    </p:spTree>
    <p:extLst>
      <p:ext uri="{BB962C8B-B14F-4D97-AF65-F5344CB8AC3E}">
        <p14:creationId xmlns:p14="http://schemas.microsoft.com/office/powerpoint/2010/main" val="2567073124"/>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274638"/>
            <a:ext cx="10920984" cy="939784"/>
          </a:xfrm>
        </p:spPr>
        <p:txBody>
          <a:bodyPr>
            <a:noAutofit/>
          </a:bodyPr>
          <a:lstStyle/>
          <a:p>
            <a:r>
              <a:rPr lang="ru-RU" sz="2800" b="1" dirty="0">
                <a:solidFill>
                  <a:srgbClr val="002060"/>
                </a:solidFill>
                <a:latin typeface="Times New Roman" panose="02020603050405020304" pitchFamily="18" charset="0"/>
                <a:cs typeface="Times New Roman" panose="02020603050405020304" pitchFamily="18" charset="0"/>
              </a:rPr>
              <a:t>Требования к порядку действий по ликвидации аварий </a:t>
            </a:r>
            <a:br>
              <a:rPr lang="ru-RU" sz="2800" b="1" dirty="0">
                <a:solidFill>
                  <a:srgbClr val="002060"/>
                </a:solidFill>
                <a:latin typeface="Times New Roman" panose="02020603050405020304" pitchFamily="18" charset="0"/>
                <a:cs typeface="Times New Roman" panose="02020603050405020304" pitchFamily="18" charset="0"/>
              </a:rPr>
            </a:br>
            <a:r>
              <a:rPr lang="ru-RU" sz="2800" b="1" dirty="0">
                <a:solidFill>
                  <a:srgbClr val="002060"/>
                </a:solidFill>
                <a:latin typeface="Times New Roman" panose="02020603050405020304" pitchFamily="18" charset="0"/>
                <a:cs typeface="Times New Roman" panose="02020603050405020304" pitchFamily="18" charset="0"/>
              </a:rPr>
              <a:t>при работе с патогенными биологическими агентами:</a:t>
            </a:r>
          </a:p>
        </p:txBody>
      </p:sp>
      <p:sp>
        <p:nvSpPr>
          <p:cNvPr id="3" name="Содержимое 2"/>
          <p:cNvSpPr>
            <a:spLocks noGrp="1"/>
          </p:cNvSpPr>
          <p:nvPr>
            <p:ph idx="1"/>
          </p:nvPr>
        </p:nvSpPr>
        <p:spPr>
          <a:xfrm>
            <a:off x="1914144" y="1447800"/>
            <a:ext cx="9997440" cy="5410200"/>
          </a:xfrm>
        </p:spPr>
        <p:txBody>
          <a:bodyPr>
            <a:noAutofit/>
          </a:bodyPr>
          <a:lstStyle/>
          <a:p>
            <a:r>
              <a:rPr lang="ru-RU" sz="2300" dirty="0"/>
              <a:t>На случай аварии, при которой создается реальная или потенциальная возможность выделения патогенного биологического агента в воздух, где ведутся работы с ПБА, должен быть разработан план ликвидации аварийных ситуаций, создан запас лекарственных и дезинфицирующих средств, активных в отношении возбудителей, с которыми проводят исследования.</a:t>
            </a:r>
          </a:p>
        </p:txBody>
      </p:sp>
      <p:pic>
        <p:nvPicPr>
          <p:cNvPr id="4" name="Рисунок 3" descr="0512.jpg"/>
          <p:cNvPicPr>
            <a:picLocks noChangeAspect="1"/>
          </p:cNvPicPr>
          <p:nvPr/>
        </p:nvPicPr>
        <p:blipFill>
          <a:blip r:embed="rId3" cstate="print"/>
          <a:stretch>
            <a:fillRect/>
          </a:stretch>
        </p:blipFill>
        <p:spPr>
          <a:xfrm>
            <a:off x="4286237" y="4429133"/>
            <a:ext cx="5427488" cy="2259113"/>
          </a:xfrm>
          <a:prstGeom prst="rect">
            <a:avLst/>
          </a:prstGeom>
        </p:spPr>
      </p:pic>
    </p:spTree>
    <p:extLst>
      <p:ext uri="{BB962C8B-B14F-4D97-AF65-F5344CB8AC3E}">
        <p14:creationId xmlns:p14="http://schemas.microsoft.com/office/powerpoint/2010/main" val="29455645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74638"/>
            <a:ext cx="11073384" cy="1296974"/>
          </a:xfrm>
        </p:spPr>
        <p:txBody>
          <a:bodyPr>
            <a:normAutofit/>
          </a:bodyPr>
          <a:lstStyle/>
          <a:p>
            <a:r>
              <a:rPr lang="ru-RU" sz="3200" b="1" dirty="0">
                <a:solidFill>
                  <a:srgbClr val="002060"/>
                </a:solidFill>
                <a:latin typeface="Times New Roman" panose="02020603050405020304" pitchFamily="18" charset="0"/>
                <a:cs typeface="Times New Roman" panose="02020603050405020304" pitchFamily="18" charset="0"/>
              </a:rPr>
              <a:t>Виды аварий в микробиологической лаборатории:</a:t>
            </a:r>
          </a:p>
        </p:txBody>
      </p:sp>
      <p:sp>
        <p:nvSpPr>
          <p:cNvPr id="3" name="Содержимое 2"/>
          <p:cNvSpPr>
            <a:spLocks noGrp="1"/>
          </p:cNvSpPr>
          <p:nvPr>
            <p:ph idx="1"/>
          </p:nvPr>
        </p:nvSpPr>
        <p:spPr>
          <a:xfrm>
            <a:off x="533400" y="1447800"/>
            <a:ext cx="11378184" cy="5124472"/>
          </a:xfrm>
        </p:spPr>
        <p:txBody>
          <a:bodyPr>
            <a:normAutofit/>
          </a:bodyPr>
          <a:lstStyle/>
          <a:p>
            <a:pPr algn="just"/>
            <a:r>
              <a:rPr lang="ru-RU" dirty="0">
                <a:latin typeface="Times New Roman" panose="02020603050405020304" pitchFamily="18" charset="0"/>
                <a:cs typeface="Times New Roman" panose="02020603050405020304" pitchFamily="18" charset="0"/>
              </a:rPr>
              <a:t>авария с разбрызгиванием ПБА (кроме работ с применением </a:t>
            </a:r>
            <a:r>
              <a:rPr lang="ru-RU" dirty="0" err="1">
                <a:latin typeface="Times New Roman" panose="02020603050405020304" pitchFamily="18" charset="0"/>
                <a:cs typeface="Times New Roman" panose="02020603050405020304" pitchFamily="18" charset="0"/>
              </a:rPr>
              <a:t>пневмокостюмов</a:t>
            </a:r>
            <a:r>
              <a:rPr lang="ru-RU" dirty="0">
                <a:latin typeface="Times New Roman" panose="02020603050405020304" pitchFamily="18" charset="0"/>
                <a:cs typeface="Times New Roman" panose="02020603050405020304" pitchFamily="18" charset="0"/>
              </a:rPr>
              <a:t>), то есть с образованием аэрозоля;</a:t>
            </a:r>
          </a:p>
          <a:p>
            <a:pPr algn="just"/>
            <a:r>
              <a:rPr lang="ru-RU" dirty="0">
                <a:latin typeface="Times New Roman" panose="02020603050405020304" pitchFamily="18" charset="0"/>
                <a:cs typeface="Times New Roman" panose="02020603050405020304" pitchFamily="18" charset="0"/>
              </a:rPr>
              <a:t>авария без разбрызгивания ПБА (кроме работ с применением </a:t>
            </a:r>
            <a:r>
              <a:rPr lang="ru-RU" dirty="0" err="1">
                <a:latin typeface="Times New Roman" panose="02020603050405020304" pitchFamily="18" charset="0"/>
                <a:cs typeface="Times New Roman" panose="02020603050405020304" pitchFamily="18" charset="0"/>
              </a:rPr>
              <a:t>пневмокостюмов</a:t>
            </a:r>
            <a:r>
              <a:rPr lang="ru-RU" dirty="0">
                <a:latin typeface="Times New Roman" panose="02020603050405020304" pitchFamily="18" charset="0"/>
                <a:cs typeface="Times New Roman" panose="02020603050405020304" pitchFamily="18" charset="0"/>
              </a:rPr>
              <a:t>), то есть без образования аэрозоля;</a:t>
            </a:r>
          </a:p>
          <a:p>
            <a:pPr algn="just"/>
            <a:r>
              <a:rPr lang="ru-RU" dirty="0">
                <a:latin typeface="Times New Roman" panose="02020603050405020304" pitchFamily="18" charset="0"/>
                <a:cs typeface="Times New Roman" panose="02020603050405020304" pitchFamily="18" charset="0"/>
              </a:rPr>
              <a:t>авария, связанная с нарушением целости кожных покровов;</a:t>
            </a:r>
          </a:p>
          <a:p>
            <a:pPr algn="just"/>
            <a:r>
              <a:rPr lang="ru-RU" dirty="0">
                <a:latin typeface="Times New Roman" panose="02020603050405020304" pitchFamily="18" charset="0"/>
                <a:cs typeface="Times New Roman" panose="02020603050405020304" pitchFamily="18" charset="0"/>
              </a:rPr>
              <a:t>авария, связанная с нарушением целости изолирующего костюма или </a:t>
            </a:r>
            <a:r>
              <a:rPr lang="ru-RU" dirty="0" err="1">
                <a:latin typeface="Times New Roman" panose="02020603050405020304" pitchFamily="18" charset="0"/>
                <a:cs typeface="Times New Roman" panose="02020603050405020304" pitchFamily="18" charset="0"/>
              </a:rPr>
              <a:t>пневмокостюма</a:t>
            </a:r>
            <a:r>
              <a:rPr lang="ru-RU" dirty="0">
                <a:latin typeface="Times New Roman" panose="02020603050405020304" pitchFamily="18" charset="0"/>
                <a:cs typeface="Times New Roman" panose="02020603050405020304" pitchFamily="18" charset="0"/>
              </a:rPr>
              <a:t>.</a:t>
            </a:r>
          </a:p>
          <a:p>
            <a:pPr algn="just">
              <a:buNone/>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68415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a:solidFill>
                  <a:srgbClr val="002060"/>
                </a:solidFill>
                <a:latin typeface="Times New Roman" panose="02020603050405020304" pitchFamily="18" charset="0"/>
                <a:cs typeface="Times New Roman" panose="02020603050405020304" pitchFamily="18" charset="0"/>
              </a:rPr>
              <a:t>При аварии, связанной с нарушением целости кожных покровов:</a:t>
            </a:r>
          </a:p>
        </p:txBody>
      </p:sp>
      <p:sp>
        <p:nvSpPr>
          <p:cNvPr id="3" name="Содержимое 2"/>
          <p:cNvSpPr>
            <a:spLocks noGrp="1"/>
          </p:cNvSpPr>
          <p:nvPr>
            <p:ph idx="1"/>
          </p:nvPr>
        </p:nvSpPr>
        <p:spPr>
          <a:xfrm>
            <a:off x="685800" y="1447800"/>
            <a:ext cx="11225784" cy="5267348"/>
          </a:xfrm>
        </p:spPr>
        <p:txBody>
          <a:bodyPr>
            <a:normAutofit/>
          </a:bodyPr>
          <a:lstStyle/>
          <a:p>
            <a:pPr algn="just"/>
            <a:r>
              <a:rPr lang="ru-RU" sz="2400" dirty="0">
                <a:latin typeface="Times New Roman" panose="02020603050405020304" pitchFamily="18" charset="0"/>
                <a:cs typeface="Times New Roman" panose="02020603050405020304" pitchFamily="18" charset="0"/>
              </a:rPr>
              <a:t>работу прекращают; включают аварийную сигнализацию;</a:t>
            </a:r>
          </a:p>
          <a:p>
            <a:pPr algn="just"/>
            <a:r>
              <a:rPr lang="ru-RU" sz="2400" dirty="0">
                <a:latin typeface="Times New Roman" panose="02020603050405020304" pitchFamily="18" charset="0"/>
                <a:cs typeface="Times New Roman" panose="02020603050405020304" pitchFamily="18" charset="0"/>
              </a:rPr>
              <a:t>перчатки обрабатывают дезинфицирующим раствором, снимают перчатку и выдавливают из ранки кровь в дезинфицирующий раствор;</a:t>
            </a:r>
          </a:p>
          <a:p>
            <a:pPr algn="just"/>
            <a:r>
              <a:rPr lang="ru-RU" sz="2400" dirty="0">
                <a:latin typeface="Times New Roman" panose="02020603050405020304" pitchFamily="18" charset="0"/>
                <a:cs typeface="Times New Roman" panose="02020603050405020304" pitchFamily="18" charset="0"/>
              </a:rPr>
              <a:t>на место ранения ставят на 4-5 мин. компресс из дезинфицирующего раствора или 70%-й этилового спирта;</a:t>
            </a:r>
          </a:p>
          <a:p>
            <a:pPr algn="just"/>
            <a:r>
              <a:rPr lang="ru-RU" sz="2400" dirty="0">
                <a:latin typeface="Times New Roman" panose="02020603050405020304" pitchFamily="18" charset="0"/>
                <a:cs typeface="Times New Roman" panose="02020603050405020304" pitchFamily="18" charset="0"/>
              </a:rPr>
              <a:t>при </a:t>
            </a:r>
            <a:r>
              <a:rPr lang="ru-RU" sz="2400" b="1" dirty="0">
                <a:latin typeface="Times New Roman" panose="02020603050405020304" pitchFamily="18" charset="0"/>
                <a:cs typeface="Times New Roman" panose="02020603050405020304" pitchFamily="18" charset="0"/>
              </a:rPr>
              <a:t>работе с сибирской язвой </a:t>
            </a:r>
            <a:r>
              <a:rPr lang="ru-RU" sz="2400" dirty="0">
                <a:latin typeface="Times New Roman" panose="02020603050405020304" pitchFamily="18" charset="0"/>
                <a:cs typeface="Times New Roman" panose="02020603050405020304" pitchFamily="18" charset="0"/>
              </a:rPr>
              <a:t>место ранения тщательно промывают водой с мылом и смазывают 5%-й настойкой йода без применения дезинфицирующих растворов;</a:t>
            </a:r>
          </a:p>
          <a:p>
            <a:pPr algn="just"/>
            <a:r>
              <a:rPr lang="ru-RU" sz="2400" dirty="0">
                <a:latin typeface="Times New Roman" panose="02020603050405020304" pitchFamily="18" charset="0"/>
                <a:cs typeface="Times New Roman" panose="02020603050405020304" pitchFamily="18" charset="0"/>
              </a:rPr>
              <a:t>при </a:t>
            </a:r>
            <a:r>
              <a:rPr lang="ru-RU" sz="2400" b="1" dirty="0">
                <a:latin typeface="Times New Roman" panose="02020603050405020304" pitchFamily="18" charset="0"/>
                <a:cs typeface="Times New Roman" panose="02020603050405020304" pitchFamily="18" charset="0"/>
              </a:rPr>
              <a:t>работе с вирусами I-II групп кровь </a:t>
            </a:r>
            <a:r>
              <a:rPr lang="ru-RU" sz="2400" dirty="0">
                <a:latin typeface="Times New Roman" panose="02020603050405020304" pitchFamily="18" charset="0"/>
                <a:cs typeface="Times New Roman" panose="02020603050405020304" pitchFamily="18" charset="0"/>
              </a:rPr>
              <a:t>выдавливают в сухую стерильную салфетку и обрабатывают ранку 5%-й настойкой йода без применения дезинфицирующего раствора;</a:t>
            </a:r>
          </a:p>
          <a:p>
            <a:pPr algn="just"/>
            <a:r>
              <a:rPr lang="ru-RU" sz="2400" dirty="0">
                <a:latin typeface="Times New Roman" panose="02020603050405020304" pitchFamily="18" charset="0"/>
                <a:cs typeface="Times New Roman" panose="02020603050405020304" pitchFamily="18" charset="0"/>
              </a:rPr>
              <a:t>при работе с </a:t>
            </a:r>
            <a:r>
              <a:rPr lang="ru-RU" sz="2400" b="1" dirty="0">
                <a:latin typeface="Times New Roman" panose="02020603050405020304" pitchFamily="18" charset="0"/>
                <a:cs typeface="Times New Roman" panose="02020603050405020304" pitchFamily="18" charset="0"/>
              </a:rPr>
              <a:t>ботулиническим токсином </a:t>
            </a:r>
            <a:r>
              <a:rPr lang="ru-RU" sz="2400" dirty="0">
                <a:latin typeface="Times New Roman" panose="02020603050405020304" pitchFamily="18" charset="0"/>
                <a:cs typeface="Times New Roman" panose="02020603050405020304" pitchFamily="18" charset="0"/>
              </a:rPr>
              <a:t>место ранения промывают водой и разведенной антитоксической сывороткой (10 МЕ/мл).</a:t>
            </a:r>
          </a:p>
        </p:txBody>
      </p:sp>
    </p:spTree>
    <p:extLst>
      <p:ext uri="{BB962C8B-B14F-4D97-AF65-F5344CB8AC3E}">
        <p14:creationId xmlns:p14="http://schemas.microsoft.com/office/powerpoint/2010/main" val="327138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 y="650240"/>
            <a:ext cx="8237220" cy="5491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983130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a:solidFill>
                  <a:schemeClr val="tx1"/>
                </a:solidFill>
                <a:latin typeface="Times New Roman" panose="02020603050405020304" pitchFamily="18" charset="0"/>
                <a:cs typeface="Times New Roman" panose="02020603050405020304" pitchFamily="18" charset="0"/>
              </a:rPr>
              <a:t>Профессиональные заболевания персонала КДЛ:</a:t>
            </a:r>
          </a:p>
        </p:txBody>
      </p:sp>
      <p:sp>
        <p:nvSpPr>
          <p:cNvPr id="3" name="Содержимое 2"/>
          <p:cNvSpPr>
            <a:spLocks noGrp="1"/>
          </p:cNvSpPr>
          <p:nvPr>
            <p:ph idx="1"/>
          </p:nvPr>
        </p:nvSpPr>
        <p:spPr/>
        <p:txBody>
          <a:bodyPr/>
          <a:lstStyle/>
          <a:p>
            <a:r>
              <a:rPr lang="ru-RU" dirty="0">
                <a:latin typeface="Times New Roman" panose="02020603050405020304" pitchFamily="18" charset="0"/>
                <a:cs typeface="Times New Roman" panose="02020603050405020304" pitchFamily="18" charset="0"/>
              </a:rPr>
              <a:t>СПИД</a:t>
            </a:r>
          </a:p>
          <a:p>
            <a:r>
              <a:rPr lang="ru-RU" dirty="0">
                <a:latin typeface="Times New Roman" panose="02020603050405020304" pitchFamily="18" charset="0"/>
                <a:cs typeface="Times New Roman" panose="02020603050405020304" pitchFamily="18" charset="0"/>
              </a:rPr>
              <a:t>Гепатит</a:t>
            </a:r>
          </a:p>
          <a:p>
            <a:r>
              <a:rPr lang="ru-RU" dirty="0">
                <a:latin typeface="Times New Roman" panose="02020603050405020304" pitchFamily="18" charset="0"/>
                <a:cs typeface="Times New Roman" panose="02020603050405020304" pitchFamily="18" charset="0"/>
              </a:rPr>
              <a:t>Туберкулез</a:t>
            </a:r>
          </a:p>
          <a:p>
            <a:r>
              <a:rPr lang="ru-RU" dirty="0">
                <a:latin typeface="Times New Roman" panose="02020603050405020304" pitchFamily="18" charset="0"/>
                <a:cs typeface="Times New Roman" panose="02020603050405020304" pitchFamily="18" charset="0"/>
              </a:rPr>
              <a:t>Отслойка сетчатки</a:t>
            </a:r>
          </a:p>
          <a:p>
            <a:r>
              <a:rPr lang="ru-RU" dirty="0">
                <a:latin typeface="Times New Roman" panose="02020603050405020304" pitchFamily="18" charset="0"/>
                <a:cs typeface="Times New Roman" panose="02020603050405020304" pitchFamily="18" charset="0"/>
              </a:rPr>
              <a:t>Онкология</a:t>
            </a:r>
          </a:p>
          <a:p>
            <a:pPr>
              <a:buNone/>
            </a:pPr>
            <a:endParaRPr lang="ru-RU" dirty="0"/>
          </a:p>
        </p:txBody>
      </p:sp>
      <p:pic>
        <p:nvPicPr>
          <p:cNvPr id="4" name="Рисунок 3" descr="3.jpg"/>
          <p:cNvPicPr>
            <a:picLocks noChangeAspect="1"/>
          </p:cNvPicPr>
          <p:nvPr/>
        </p:nvPicPr>
        <p:blipFill>
          <a:blip r:embed="rId2" cstate="print"/>
          <a:stretch>
            <a:fillRect/>
          </a:stretch>
        </p:blipFill>
        <p:spPr>
          <a:xfrm>
            <a:off x="5842000" y="3771900"/>
            <a:ext cx="6350000" cy="3086100"/>
          </a:xfrm>
          <a:prstGeom prst="rect">
            <a:avLst/>
          </a:prstGeom>
        </p:spPr>
      </p:pic>
    </p:spTree>
    <p:extLst>
      <p:ext uri="{BB962C8B-B14F-4D97-AF65-F5344CB8AC3E}">
        <p14:creationId xmlns:p14="http://schemas.microsoft.com/office/powerpoint/2010/main" val="415315006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66800" y="1124744"/>
            <a:ext cx="9205664" cy="1176496"/>
          </a:xfrm>
        </p:spPr>
        <p:txBody>
          <a:bodyPr>
            <a:noAutofit/>
          </a:bodyPr>
          <a:lstStyle/>
          <a:p>
            <a:pPr algn="just">
              <a:buNone/>
            </a:pPr>
            <a:r>
              <a:rPr lang="ru-RU" sz="1800" b="1" dirty="0"/>
              <a:t>Как устроена современная клиническая лаборатория! Видео.</a:t>
            </a:r>
          </a:p>
          <a:p>
            <a:pPr algn="just">
              <a:buNone/>
            </a:pPr>
            <a:endParaRPr lang="ru-RU" sz="1800" b="1" dirty="0">
              <a:latin typeface="Times New Roman" pitchFamily="18" charset="0"/>
              <a:cs typeface="Times New Roman" pitchFamily="18"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E3C3A8-ECA6-4086-AE61-0AD9AD0B7386}"/>
              </a:ext>
            </a:extLst>
          </p:cNvPr>
          <p:cNvSpPr>
            <a:spLocks noGrp="1"/>
          </p:cNvSpPr>
          <p:nvPr>
            <p:ph type="title"/>
          </p:nvPr>
        </p:nvSpPr>
        <p:spPr>
          <a:xfrm>
            <a:off x="838200" y="767812"/>
            <a:ext cx="10515600" cy="1325563"/>
          </a:xfrm>
        </p:spPr>
        <p:txBody>
          <a:bodyPr>
            <a:normAutofit/>
          </a:bodyPr>
          <a:lstStyle/>
          <a:p>
            <a:pPr algn="ctr"/>
            <a:r>
              <a:rPr lang="ru-RU" sz="7200" b="1" dirty="0">
                <a:solidFill>
                  <a:srgbClr val="1E4590"/>
                </a:solidFill>
                <a:latin typeface="Cambria" panose="02040503050406030204" pitchFamily="18" charset="0"/>
                <a:ea typeface="Cambria" panose="02040503050406030204" pitchFamily="18" charset="0"/>
                <a:cs typeface="Calibri" panose="020F0502020204030204" pitchFamily="34" charset="0"/>
              </a:rPr>
              <a:t>Спасибо за внимание!</a:t>
            </a:r>
          </a:p>
        </p:txBody>
      </p:sp>
      <p:sp>
        <p:nvSpPr>
          <p:cNvPr id="6" name="Объект 5">
            <a:extLst>
              <a:ext uri="{FF2B5EF4-FFF2-40B4-BE49-F238E27FC236}">
                <a16:creationId xmlns:a16="http://schemas.microsoft.com/office/drawing/2014/main" id="{DE469232-9BE1-4FB5-9EE3-3D0254C5471C}"/>
              </a:ext>
            </a:extLst>
          </p:cNvPr>
          <p:cNvSpPr>
            <a:spLocks noGrp="1"/>
          </p:cNvSpPr>
          <p:nvPr>
            <p:ph idx="1"/>
          </p:nvPr>
        </p:nvSpPr>
        <p:spPr>
          <a:xfrm>
            <a:off x="730045" y="2093375"/>
            <a:ext cx="10515600" cy="2439296"/>
          </a:xfrm>
        </p:spPr>
        <p:txBody>
          <a:bodyPr>
            <a:normAutofit/>
          </a:bodyPr>
          <a:lstStyle/>
          <a:p>
            <a:pPr marL="0" indent="0">
              <a:buNone/>
            </a:pPr>
            <a:endParaRPr lang="en-US" sz="2000" b="1" dirty="0">
              <a:latin typeface="Times New Roman" panose="02020603050405020304" pitchFamily="18" charset="0"/>
              <a:cs typeface="Times New Roman" panose="02020603050405020304" pitchFamily="18" charset="0"/>
            </a:endParaRPr>
          </a:p>
          <a:p>
            <a:pPr marL="0" indent="0">
              <a:buNone/>
            </a:pPr>
            <a:endParaRPr lang="en-US" sz="2000" b="1" dirty="0">
              <a:latin typeface="Times New Roman" panose="02020603050405020304" pitchFamily="18" charset="0"/>
              <a:cs typeface="Times New Roman" panose="02020603050405020304" pitchFamily="18" charset="0"/>
            </a:endParaRPr>
          </a:p>
          <a:p>
            <a:pPr marL="0" indent="0">
              <a:buNone/>
            </a:pPr>
            <a:endParaRPr lang="en-US" sz="2000" b="1" dirty="0">
              <a:latin typeface="Times New Roman" panose="02020603050405020304" pitchFamily="18" charset="0"/>
              <a:cs typeface="Times New Roman" panose="02020603050405020304" pitchFamily="18" charset="0"/>
            </a:endParaRPr>
          </a:p>
          <a:p>
            <a:pPr marL="0" indent="0">
              <a:buNone/>
            </a:pPr>
            <a:endParaRPr lang="en-US" sz="2000" b="1" dirty="0">
              <a:latin typeface="Times New Roman" panose="02020603050405020304" pitchFamily="18" charset="0"/>
              <a:cs typeface="Times New Roman" panose="02020603050405020304" pitchFamily="18" charset="0"/>
            </a:endParaRPr>
          </a:p>
          <a:p>
            <a:pPr marL="0" indent="0">
              <a:buNone/>
            </a:pPr>
            <a:endParaRPr lang="ru-RU"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773292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6240" y="500042"/>
            <a:ext cx="11506171" cy="1511288"/>
          </a:xfrm>
        </p:spPr>
        <p:txBody>
          <a:bodyPr>
            <a:noAutofit/>
          </a:bodyPr>
          <a:lstStyle/>
          <a:p>
            <a:r>
              <a:rPr lang="ru-RU" sz="2800" b="1" dirty="0">
                <a:solidFill>
                  <a:schemeClr val="tx1"/>
                </a:solidFill>
                <a:latin typeface="Times New Roman" panose="02020603050405020304" pitchFamily="18" charset="0"/>
                <a:cs typeface="Times New Roman" panose="02020603050405020304" pitchFamily="18" charset="0"/>
              </a:rPr>
              <a:t>Клиническая лабораторная диагностика </a:t>
            </a:r>
            <a:r>
              <a:rPr lang="ru-RU" sz="2800" dirty="0">
                <a:solidFill>
                  <a:schemeClr val="tx1"/>
                </a:solidFill>
                <a:latin typeface="Times New Roman" panose="02020603050405020304" pitchFamily="18" charset="0"/>
                <a:cs typeface="Times New Roman" panose="02020603050405020304" pitchFamily="18" charset="0"/>
              </a:rPr>
              <a:t>является комплексной медицинской специальностью, включающей следующие основные </a:t>
            </a:r>
            <a:r>
              <a:rPr lang="ru-RU" sz="2800" dirty="0" err="1">
                <a:solidFill>
                  <a:schemeClr val="tx1"/>
                </a:solidFill>
                <a:latin typeface="Times New Roman" panose="02020603050405020304" pitchFamily="18" charset="0"/>
                <a:cs typeface="Times New Roman" panose="02020603050405020304" pitchFamily="18" charset="0"/>
              </a:rPr>
              <a:t>субдисциплины</a:t>
            </a:r>
            <a:r>
              <a:rPr lang="ru-RU" sz="2800" dirty="0">
                <a:solidFill>
                  <a:schemeClr val="tx1"/>
                </a:solidFill>
                <a:latin typeface="Times New Roman" panose="02020603050405020304" pitchFamily="18" charset="0"/>
                <a:cs typeface="Times New Roman" panose="02020603050405020304" pitchFamily="18" charset="0"/>
              </a:rPr>
              <a:t>:</a:t>
            </a:r>
            <a:br>
              <a:rPr lang="ru-RU" sz="2800" dirty="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1428717" y="2000240"/>
            <a:ext cx="10482867" cy="4248160"/>
          </a:xfrm>
        </p:spPr>
        <p:txBody>
          <a:bodyPr numCol="2">
            <a:noAutofit/>
          </a:bodyPr>
          <a:lstStyle/>
          <a:p>
            <a:pPr lvl="0"/>
            <a:r>
              <a:rPr lang="ru-RU" sz="2800" dirty="0">
                <a:latin typeface="Times New Roman" panose="02020603050405020304" pitchFamily="18" charset="0"/>
                <a:cs typeface="Times New Roman" panose="02020603050405020304" pitchFamily="18" charset="0"/>
              </a:rPr>
              <a:t>Клиническая биохимия</a:t>
            </a:r>
          </a:p>
          <a:p>
            <a:pPr lvl="0"/>
            <a:r>
              <a:rPr lang="ru-RU" sz="2800" dirty="0">
                <a:latin typeface="Times New Roman" panose="02020603050405020304" pitchFamily="18" charset="0"/>
                <a:cs typeface="Times New Roman" panose="02020603050405020304" pitchFamily="18" charset="0"/>
              </a:rPr>
              <a:t>Гематология</a:t>
            </a:r>
          </a:p>
          <a:p>
            <a:pPr lvl="0"/>
            <a:r>
              <a:rPr lang="ru-RU" sz="2800" dirty="0">
                <a:latin typeface="Times New Roman" panose="02020603050405020304" pitchFamily="18" charset="0"/>
                <a:cs typeface="Times New Roman" panose="02020603050405020304" pitchFamily="18" charset="0"/>
              </a:rPr>
              <a:t>Цитология</a:t>
            </a:r>
          </a:p>
          <a:p>
            <a:pPr lvl="0"/>
            <a:r>
              <a:rPr lang="ru-RU" sz="2800" dirty="0">
                <a:latin typeface="Times New Roman" panose="02020603050405020304" pitchFamily="18" charset="0"/>
                <a:cs typeface="Times New Roman" panose="02020603050405020304" pitchFamily="18" charset="0"/>
              </a:rPr>
              <a:t>Лабораторная генетика</a:t>
            </a:r>
          </a:p>
          <a:p>
            <a:pPr lvl="0"/>
            <a:r>
              <a:rPr lang="ru-RU" sz="2800" dirty="0" err="1">
                <a:latin typeface="Times New Roman" panose="02020603050405020304" pitchFamily="18" charset="0"/>
                <a:cs typeface="Times New Roman" panose="02020603050405020304" pitchFamily="18" charset="0"/>
              </a:rPr>
              <a:t>Общеклинические</a:t>
            </a:r>
            <a:r>
              <a:rPr lang="ru-RU" sz="2800" dirty="0">
                <a:latin typeface="Times New Roman" panose="02020603050405020304" pitchFamily="18" charset="0"/>
                <a:cs typeface="Times New Roman" panose="02020603050405020304" pitchFamily="18" charset="0"/>
              </a:rPr>
              <a:t> исследования</a:t>
            </a:r>
          </a:p>
          <a:p>
            <a:pPr lvl="0"/>
            <a:r>
              <a:rPr lang="ru-RU" sz="2800" dirty="0">
                <a:latin typeface="Times New Roman" panose="02020603050405020304" pitchFamily="18" charset="0"/>
                <a:cs typeface="Times New Roman" panose="02020603050405020304" pitchFamily="18" charset="0"/>
              </a:rPr>
              <a:t>Иммунология</a:t>
            </a:r>
          </a:p>
          <a:p>
            <a:pPr lvl="0"/>
            <a:r>
              <a:rPr lang="ru-RU" sz="2800" dirty="0" err="1">
                <a:latin typeface="Times New Roman" panose="02020603050405020304" pitchFamily="18" charset="0"/>
                <a:cs typeface="Times New Roman" panose="02020603050405020304" pitchFamily="18" charset="0"/>
              </a:rPr>
              <a:t>Изосерология</a:t>
            </a:r>
            <a:endParaRPr lang="ru-RU" sz="2800" dirty="0">
              <a:latin typeface="Times New Roman" panose="02020603050405020304" pitchFamily="18" charset="0"/>
              <a:cs typeface="Times New Roman" panose="02020603050405020304" pitchFamily="18" charset="0"/>
            </a:endParaRPr>
          </a:p>
          <a:p>
            <a:pPr lvl="0"/>
            <a:r>
              <a:rPr lang="ru-RU" sz="2800" dirty="0">
                <a:latin typeface="Times New Roman" panose="02020603050405020304" pitchFamily="18" charset="0"/>
                <a:cs typeface="Times New Roman" panose="02020603050405020304" pitchFamily="18" charset="0"/>
              </a:rPr>
              <a:t>Молекулярная биология</a:t>
            </a:r>
          </a:p>
          <a:p>
            <a:pPr lvl="0"/>
            <a:r>
              <a:rPr lang="ru-RU" sz="2800" dirty="0">
                <a:latin typeface="Times New Roman" panose="02020603050405020304" pitchFamily="18" charset="0"/>
                <a:cs typeface="Times New Roman" panose="02020603050405020304" pitchFamily="18" charset="0"/>
              </a:rPr>
              <a:t>Бактериология</a:t>
            </a:r>
          </a:p>
          <a:p>
            <a:pPr lvl="0"/>
            <a:r>
              <a:rPr lang="ru-RU" sz="2800" dirty="0">
                <a:latin typeface="Times New Roman" panose="02020603050405020304" pitchFamily="18" charset="0"/>
                <a:cs typeface="Times New Roman" panose="02020603050405020304" pitchFamily="18" charset="0"/>
              </a:rPr>
              <a:t>Вирусология</a:t>
            </a:r>
          </a:p>
          <a:p>
            <a:pPr lvl="0"/>
            <a:r>
              <a:rPr lang="ru-RU" sz="2800" dirty="0">
                <a:latin typeface="Times New Roman" panose="02020603050405020304" pitchFamily="18" charset="0"/>
                <a:cs typeface="Times New Roman" panose="02020603050405020304" pitchFamily="18" charset="0"/>
              </a:rPr>
              <a:t>Паразитология</a:t>
            </a:r>
          </a:p>
          <a:p>
            <a:pPr lvl="0"/>
            <a:r>
              <a:rPr lang="ru-RU" sz="2800" dirty="0">
                <a:latin typeface="Times New Roman" panose="02020603050405020304" pitchFamily="18" charset="0"/>
                <a:cs typeface="Times New Roman" panose="02020603050405020304" pitchFamily="18" charset="0"/>
              </a:rPr>
              <a:t>Токсикология</a:t>
            </a:r>
          </a:p>
          <a:p>
            <a:r>
              <a:rPr lang="ru-RU" sz="2800" dirty="0" err="1">
                <a:latin typeface="Times New Roman" panose="02020603050405020304" pitchFamily="18" charset="0"/>
                <a:cs typeface="Times New Roman" panose="02020603050405020304" pitchFamily="18" charset="0"/>
              </a:rPr>
              <a:t>Коагулогия</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435334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TotalTime>
  <Words>5668</Words>
  <Application>Microsoft Office PowerPoint</Application>
  <PresentationFormat>Широкоэкранный</PresentationFormat>
  <Paragraphs>390</Paragraphs>
  <Slides>82</Slides>
  <Notes>14</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82</vt:i4>
      </vt:variant>
    </vt:vector>
  </HeadingPairs>
  <TitlesOfParts>
    <vt:vector size="90" baseType="lpstr">
      <vt:lpstr>Arial</vt:lpstr>
      <vt:lpstr>Calibri</vt:lpstr>
      <vt:lpstr>Calibri Light</vt:lpstr>
      <vt:lpstr>Cambria</vt:lpstr>
      <vt:lpstr>Times New Roman</vt:lpstr>
      <vt:lpstr>Wingdings</vt:lpstr>
      <vt:lpstr>Wingdings 2</vt:lpstr>
      <vt:lpstr>Тема Office</vt:lpstr>
      <vt:lpstr>УСТРОЙСТВО МЕДИЦИНСКИХ ЛАБОРАТОРИЙ, ОРГАНИЗАЦИЯ РАБОТЫ </vt:lpstr>
      <vt:lpstr>Предмет лабораторной диагностики – </vt:lpstr>
      <vt:lpstr>Немного из истории </vt:lpstr>
      <vt:lpstr>Немного из истории</vt:lpstr>
      <vt:lpstr>Презентация PowerPoint</vt:lpstr>
      <vt:lpstr>КДЛ (клинико-диагностическая лаборатория) является диагностическим подразделением учреждения,  имеющего лицензию на оказание услуг по специальности  "клиническая лабораторная диагностика» </vt:lpstr>
      <vt:lpstr>Презентация PowerPoint</vt:lpstr>
      <vt:lpstr>Презентация PowerPoint</vt:lpstr>
      <vt:lpstr>Клиническая лабораторная диагностика является комплексной медицинской специальностью, включающей следующие основные субдисциплины: </vt:lpstr>
      <vt:lpstr>Презентация PowerPoint</vt:lpstr>
      <vt:lpstr>Презентация PowerPoint</vt:lpstr>
      <vt:lpstr>Презентация PowerPoint</vt:lpstr>
      <vt:lpstr>  В штат лаборатории могут быть внесены следующие должности:  </vt:lpstr>
      <vt:lpstr>Основная задачи КДЛ: </vt:lpstr>
      <vt:lpstr>Презентация PowerPoint</vt:lpstr>
      <vt:lpstr>Презентация PowerPoint</vt:lpstr>
      <vt:lpstr>Презентация PowerPoint</vt:lpstr>
      <vt:lpstr>Презентация PowerPoint</vt:lpstr>
      <vt:lpstr>Презентация PowerPoint</vt:lpstr>
      <vt:lpstr>Важные требования к медицинскому лабораторному технику.</vt:lpstr>
      <vt:lpstr>Нормативные документы, регламентирующие деятельность КДЛ. </vt:lpstr>
      <vt:lpstr>Презентация PowerPoint</vt:lpstr>
      <vt:lpstr>Презентация PowerPoint</vt:lpstr>
      <vt:lpstr>знак "Биологическая опасность» бактериальная опасность </vt:lpstr>
      <vt:lpstr>Презентация PowerPoint</vt:lpstr>
      <vt:lpstr>САНИТАРНО-ЭПИДЕМИОЛОГИЧЕСКИЕ ТРЕБОВАНИЯ К ОБРАЩЕНИЮ С МЕДИЦИНСКИМИ ОТХОДАМИ</vt:lpstr>
      <vt:lpstr>Презентация PowerPoint</vt:lpstr>
      <vt:lpstr>Презентация PowerPoint</vt:lpstr>
      <vt:lpstr>Презентация PowerPoint</vt:lpstr>
      <vt:lpstr>Основные правила работы в КДЛ </vt:lpstr>
      <vt:lpstr>Презентация PowerPoint</vt:lpstr>
      <vt:lpstr>Основные правила работы в КДЛ </vt:lpstr>
      <vt:lpstr>Презентация PowerPoint</vt:lpstr>
      <vt:lpstr>Основные правила работы в КДЛ </vt:lpstr>
      <vt:lpstr>«Санитарно-эпидемиологические требования к обращению с медицинскими отходами»    </vt:lpstr>
      <vt:lpstr>СанПиН 2.1.3684-21 «Санитарно-эпидемиологические требования к содержанию территорий городских и сельских поселений, к водным объектам, питьевой воде и питьевому водоснабжению населения, атмосферному воздуху, почвам, жилым помещениям, эксплуатации производственных, общественных помещений, организации и проведению санитарно-противоэпидемических (профилактических) мероприятий».» </vt:lpstr>
      <vt:lpstr>Презентация PowerPoint</vt:lpstr>
      <vt:lpstr>Презентация PowerPoint</vt:lpstr>
      <vt:lpstr>Презентация PowerPoint</vt:lpstr>
      <vt:lpstr>Презентация PowerPoint</vt:lpstr>
      <vt:lpstr>Изучить и законспектировать СанПин 2.1.3684- 21  раздел Х. Требования к обращению с отходами стр. 33 -52</vt:lpstr>
      <vt:lpstr> Схема обращения с медицинскими отходами, состоит из 5 этапов:</vt:lpstr>
      <vt:lpstr>Презентация PowerPoint</vt:lpstr>
      <vt:lpstr>Юридическая ответственность за правонарушения  в области обращения с отходами</vt:lpstr>
      <vt:lpstr>ОСНОВНЫЕ ТРЕБОВАНИЯ К ОБРАЩЕНИЮ  С ОТХОДАМИ КЛАСС А</vt:lpstr>
      <vt:lpstr>Презентация PowerPoint</vt:lpstr>
      <vt:lpstr>ОСНОВНЫЕ ТРЕБОВАНИЯ К ОБРАЩЕНИЮ С ОТХОДАМИ  КЛАСС Б</vt:lpstr>
      <vt:lpstr>ОСНОВНЫЕ ТРЕБОВАНИЯ К ОБРАЩЕНИЮ С ОТХОДАМИ  КЛАСС Б</vt:lpstr>
      <vt:lpstr>Презентация PowerPoint</vt:lpstr>
      <vt:lpstr>ОСНОВНЫЕ ТРЕБОВАНИЯ К ОБРАЩЕНИЮ С ОТХОДАМИ КЛАСС В</vt:lpstr>
      <vt:lpstr>ОСНОВНЫЕ ТРЕБОВАНИЯ К ОБРАЩЕНИЮ С ОТХОДАМИ КЛАСС Г</vt:lpstr>
      <vt:lpstr>ОСНОВНЫЕ ТРЕБОВАНИЯ К ОБРАЩЕНИЮ С ОТХОДАМИ КЛАСС Д</vt:lpstr>
      <vt:lpstr>Презентация PowerPoint</vt:lpstr>
      <vt:lpstr>Презентация PowerPoint</vt:lpstr>
      <vt:lpstr>СБОР ОСТРОГО ИНСТРУМЕНТАРИЯ (ИГЛЫ, ПЕРЬЯ), ОСУЩЕСТВЛЯЕТСЯ ОТДЕЛЬНО ОТ ДРУГИХ ВИДОВ ОТХОДОВ В ОДНОРАЗОВУЮ ТВЕРДУЮ УПАКОВКУ</vt:lpstr>
      <vt:lpstr>При сборе и перемещении необеззараженных медицинских отходов  классов Б и В в случае возникновения аварийной ситуации  (рассыпание, разливание отходов) должны быть выполнены следующие действия:</vt:lpstr>
      <vt:lpstr>Выполнение лабораторного исследования включает:</vt:lpstr>
      <vt:lpstr>ТЕХНИКА БЕЗОПАСНОСТИ ПРИ РАБОТЕ В КДЛ</vt:lpstr>
      <vt:lpstr>Вредными факторами, действующими на персонал при работе в лаборатории, являются: </vt:lpstr>
      <vt:lpstr>Презентация PowerPoint</vt:lpstr>
      <vt:lpstr>В процессе работы персонал лаборатории обязан:</vt:lpstr>
      <vt:lpstr>Презентация PowerPoint</vt:lpstr>
      <vt:lpstr>Презентация PowerPoint</vt:lpstr>
      <vt:lpstr>Презентация PowerPoint</vt:lpstr>
      <vt:lpstr>Презентация PowerPoint</vt:lpstr>
      <vt:lpstr>Основные правила работы в КДЛ </vt:lpstr>
      <vt:lpstr>Требования безопасности до начала работы </vt:lpstr>
      <vt:lpstr>Требования безопасности во время работы </vt:lpstr>
      <vt:lpstr> При эксплуатации центрифуг запрещается: </vt:lpstr>
      <vt:lpstr>В помещении лаборатории запрещается:</vt:lpstr>
      <vt:lpstr>В помещении лаборатории запрещается:</vt:lpstr>
      <vt:lpstr>Требования безопасности при аварийных ситуациях</vt:lpstr>
      <vt:lpstr>Требования безопасности по окончании работы: </vt:lpstr>
      <vt:lpstr>Тактика поведения в случае аварийной ситуации при оказании помощи ВИЧ-инфицированным</vt:lpstr>
      <vt:lpstr>Состав аптечки для экстренной профилактики  парентеральных вирусных гепатитов и ВИЧ-инфекции  (Аптечка «Анти-СПИД») </vt:lpstr>
      <vt:lpstr>Основными причинами несоблюдения микробиологической безопасности являются:</vt:lpstr>
      <vt:lpstr>Требования к порядку действий по ликвидации аварий  при работе с патогенными биологическими агентами:</vt:lpstr>
      <vt:lpstr>Виды аварий в микробиологической лаборатории:</vt:lpstr>
      <vt:lpstr>При аварии, связанной с нарушением целости кожных покровов:</vt:lpstr>
      <vt:lpstr>Профессиональные заболевания персонала КДЛ:</vt:lpstr>
      <vt:lpstr>Презентация PowerPoint</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Andrey PlP</dc:creator>
  <cp:lastModifiedBy>user</cp:lastModifiedBy>
  <cp:revision>98</cp:revision>
  <dcterms:created xsi:type="dcterms:W3CDTF">2020-04-25T15:42:47Z</dcterms:created>
  <dcterms:modified xsi:type="dcterms:W3CDTF">2024-01-16T06:01:31Z</dcterms:modified>
</cp:coreProperties>
</file>