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bookmarkIdSeed="2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843" r:id="rId2"/>
    <p:sldId id="845" r:id="rId3"/>
    <p:sldId id="867" r:id="rId4"/>
    <p:sldId id="871" r:id="rId5"/>
    <p:sldId id="863" r:id="rId6"/>
    <p:sldId id="874" r:id="rId7"/>
    <p:sldId id="865" r:id="rId8"/>
    <p:sldId id="861" r:id="rId9"/>
    <p:sldId id="862" r:id="rId10"/>
    <p:sldId id="859" r:id="rId11"/>
    <p:sldId id="866" r:id="rId12"/>
    <p:sldId id="877" r:id="rId13"/>
    <p:sldId id="882" r:id="rId14"/>
    <p:sldId id="881" r:id="rId15"/>
    <p:sldId id="880" r:id="rId16"/>
    <p:sldId id="879" r:id="rId17"/>
    <p:sldId id="878" r:id="rId18"/>
    <p:sldId id="870" r:id="rId19"/>
    <p:sldId id="868" r:id="rId20"/>
    <p:sldId id="869" r:id="rId21"/>
    <p:sldId id="875" r:id="rId22"/>
    <p:sldId id="876" r:id="rId23"/>
    <p:sldId id="872" r:id="rId24"/>
  </p:sldIdLst>
  <p:sldSz cx="9144000" cy="5715000" type="screen16x10"/>
  <p:notesSz cx="6805613" cy="99441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66"/>
    <a:srgbClr val="003399"/>
    <a:srgbClr val="DDF7FB"/>
    <a:srgbClr val="0000CC"/>
    <a:srgbClr val="FFFFCC"/>
    <a:srgbClr val="E0F9F8"/>
    <a:srgbClr val="796CDA"/>
    <a:srgbClr val="9E94E4"/>
    <a:srgbClr val="FFFFB7"/>
    <a:srgbClr val="FFD9D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125E5076-3810-47DD-B79F-674D7AD40C01}" styleName="深色样式 1 - 强调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8882" autoAdjust="0"/>
    <p:restoredTop sz="92652" autoAdjust="0"/>
  </p:normalViewPr>
  <p:slideViewPr>
    <p:cSldViewPr snapToGrid="0">
      <p:cViewPr>
        <p:scale>
          <a:sx n="125" d="100"/>
          <a:sy n="125" d="100"/>
        </p:scale>
        <p:origin x="-2094" y="-372"/>
      </p:cViewPr>
      <p:guideLst>
        <p:guide orient="horz" pos="819"/>
        <p:guide orient="horz" pos="3307"/>
        <p:guide pos="145"/>
        <p:guide pos="5632"/>
        <p:guide pos="554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howGuides="1">
      <p:cViewPr varScale="1">
        <p:scale>
          <a:sx n="58" d="100"/>
          <a:sy n="58" d="100"/>
        </p:scale>
        <p:origin x="-2141" y="-77"/>
      </p:cViewPr>
      <p:guideLst>
        <p:guide orient="horz" pos="3133"/>
        <p:guide pos="2144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oleObject" Target="file:///E:\&#1050;&#1091;&#1083;&#1072;&#1077;&#1074;\_______&#1044;&#1080;&#1072;&#1075;&#1088;&#1072;&#1084;&#1084;&#1072;%20%20&#1082;%20%20&#1087;&#1088;&#1077;&#1079;&#1077;&#1085;&#1090;&#1072;&#1094;&#1080;&#1080;____&#1054;&#1041;&#1065;&#1040;&#1071;__&#1089;&#1086;%20&#1074;&#1089;&#1077;&#1084;&#1080;%20%20&#1076;&#1072;&#1085;&#1085;&#1099;&#1084;&#1080;__&#1043;&#1054;&#1058;___&#1074;%20Microsoft%20Office%20PowerPoint.xlsx" TargetMode="External"/><Relationship Id="rId1" Type="http://schemas.openxmlformats.org/officeDocument/2006/relationships/themeOverride" Target="../theme/themeOverrid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>
        <c:manualLayout>
          <c:layoutTarget val="inner"/>
          <c:xMode val="edge"/>
          <c:yMode val="edge"/>
          <c:x val="7.1726450860309224E-2"/>
          <c:y val="4.8025871766029252E-2"/>
          <c:w val="0.81561046344371502"/>
          <c:h val="0.5974706286714166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Лист1!$C$1</c:f>
              <c:strCache>
                <c:ptCount val="1"/>
                <c:pt idx="0">
                  <c:v>% да</c:v>
                </c:pt>
              </c:strCache>
            </c:strRef>
          </c:tx>
          <c:invertIfNegative val="0"/>
          <c:cat>
            <c:strRef>
              <c:f>Лист1!$B$2:$B$12</c:f>
              <c:strCache>
                <c:ptCount val="11"/>
                <c:pt idx="0">
                  <c:v>Усвоение материала</c:v>
                </c:pt>
                <c:pt idx="1">
                  <c:v>Использование новых технологий</c:v>
                </c:pt>
                <c:pt idx="2">
                  <c:v>Знание ПК</c:v>
                </c:pt>
                <c:pt idx="3">
                  <c:v>Эффективность использования тренажеров</c:v>
                </c:pt>
                <c:pt idx="4">
                  <c:v>Оснащение МТБ</c:v>
                </c:pt>
                <c:pt idx="5">
                  <c:v>Связь с производством</c:v>
                </c:pt>
                <c:pt idx="6">
                  <c:v>Приемущества</c:v>
                </c:pt>
                <c:pt idx="7">
                  <c:v>Атмосфера при проведении занятий</c:v>
                </c:pt>
                <c:pt idx="8">
                  <c:v>Работа в группе</c:v>
                </c:pt>
                <c:pt idx="9">
                  <c:v>Сложности</c:v>
                </c:pt>
                <c:pt idx="10">
                  <c:v>Качество работы тренажеров</c:v>
                </c:pt>
              </c:strCache>
            </c:strRef>
          </c:cat>
          <c:val>
            <c:numRef>
              <c:f>Лист1!$C$2:$C$12</c:f>
              <c:numCache>
                <c:formatCode>0.0</c:formatCode>
                <c:ptCount val="11"/>
                <c:pt idx="0">
                  <c:v>100</c:v>
                </c:pt>
                <c:pt idx="1">
                  <c:v>100</c:v>
                </c:pt>
                <c:pt idx="2">
                  <c:v>31.25</c:v>
                </c:pt>
                <c:pt idx="3">
                  <c:v>68.75</c:v>
                </c:pt>
                <c:pt idx="4">
                  <c:v>37.5</c:v>
                </c:pt>
                <c:pt idx="5">
                  <c:v>54.166666666666622</c:v>
                </c:pt>
                <c:pt idx="6">
                  <c:v>68.75</c:v>
                </c:pt>
                <c:pt idx="7">
                  <c:v>100</c:v>
                </c:pt>
                <c:pt idx="8">
                  <c:v>81.25</c:v>
                </c:pt>
                <c:pt idx="9">
                  <c:v>12.5</c:v>
                </c:pt>
                <c:pt idx="10">
                  <c:v>18.75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E0B7-4D43-98B3-F946D0196ECF}"/>
            </c:ext>
          </c:extLst>
        </c:ser>
        <c:ser>
          <c:idx val="1"/>
          <c:order val="1"/>
          <c:tx>
            <c:strRef>
              <c:f>Лист1!$D$1</c:f>
              <c:strCache>
                <c:ptCount val="1"/>
                <c:pt idx="0">
                  <c:v>% нет</c:v>
                </c:pt>
              </c:strCache>
            </c:strRef>
          </c:tx>
          <c:invertIfNegative val="0"/>
          <c:cat>
            <c:strRef>
              <c:f>Лист1!$B$2:$B$12</c:f>
              <c:strCache>
                <c:ptCount val="11"/>
                <c:pt idx="0">
                  <c:v>Усвоение материала</c:v>
                </c:pt>
                <c:pt idx="1">
                  <c:v>Использование новых технологий</c:v>
                </c:pt>
                <c:pt idx="2">
                  <c:v>Знание ПК</c:v>
                </c:pt>
                <c:pt idx="3">
                  <c:v>Эффективность использования тренажеров</c:v>
                </c:pt>
                <c:pt idx="4">
                  <c:v>Оснащение МТБ</c:v>
                </c:pt>
                <c:pt idx="5">
                  <c:v>Связь с производством</c:v>
                </c:pt>
                <c:pt idx="6">
                  <c:v>Приемущества</c:v>
                </c:pt>
                <c:pt idx="7">
                  <c:v>Атмосфера при проведении занятий</c:v>
                </c:pt>
                <c:pt idx="8">
                  <c:v>Работа в группе</c:v>
                </c:pt>
                <c:pt idx="9">
                  <c:v>Сложности</c:v>
                </c:pt>
                <c:pt idx="10">
                  <c:v>Качество работы тренажеров</c:v>
                </c:pt>
              </c:strCache>
            </c:strRef>
          </c:cat>
          <c:val>
            <c:numRef>
              <c:f>Лист1!$D$2:$D$12</c:f>
              <c:numCache>
                <c:formatCode>0.0</c:formatCode>
                <c:ptCount val="11"/>
                <c:pt idx="0">
                  <c:v>0</c:v>
                </c:pt>
                <c:pt idx="1">
                  <c:v>0</c:v>
                </c:pt>
                <c:pt idx="2">
                  <c:v>68.75</c:v>
                </c:pt>
                <c:pt idx="3">
                  <c:v>31.25</c:v>
                </c:pt>
                <c:pt idx="4">
                  <c:v>62.5</c:v>
                </c:pt>
                <c:pt idx="5">
                  <c:v>45.833333333333329</c:v>
                </c:pt>
                <c:pt idx="6">
                  <c:v>31.25</c:v>
                </c:pt>
                <c:pt idx="7">
                  <c:v>0</c:v>
                </c:pt>
                <c:pt idx="8">
                  <c:v>18.75</c:v>
                </c:pt>
                <c:pt idx="9">
                  <c:v>87.5</c:v>
                </c:pt>
                <c:pt idx="10">
                  <c:v>81.25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E0B7-4D43-98B3-F946D0196EC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05628928"/>
        <c:axId val="205630464"/>
      </c:barChart>
      <c:catAx>
        <c:axId val="205628928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205630464"/>
        <c:crosses val="autoZero"/>
        <c:auto val="1"/>
        <c:lblAlgn val="ctr"/>
        <c:lblOffset val="100"/>
        <c:noMultiLvlLbl val="0"/>
      </c:catAx>
      <c:valAx>
        <c:axId val="205630464"/>
        <c:scaling>
          <c:orientation val="minMax"/>
        </c:scaling>
        <c:delete val="0"/>
        <c:axPos val="l"/>
        <c:majorGridlines/>
        <c:numFmt formatCode="0.0" sourceLinked="1"/>
        <c:majorTickMark val="out"/>
        <c:minorTickMark val="none"/>
        <c:tickLblPos val="nextTo"/>
        <c:crossAx val="205628928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9107927727509797"/>
          <c:y val="0.39296118066027508"/>
          <c:w val="8.1631395737967197E-2"/>
          <c:h val="0.14441445936781097"/>
        </c:manualLayout>
      </c:layout>
      <c:overlay val="0"/>
    </c:legend>
    <c:plotVisOnly val="1"/>
    <c:dispBlanksAs val="gap"/>
    <c:showDLblsOverMax val="0"/>
  </c:chart>
  <c:externalData r:id="rId2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9841" cy="497683"/>
          </a:xfrm>
          <a:prstGeom prst="rect">
            <a:avLst/>
          </a:prstGeom>
        </p:spPr>
        <p:txBody>
          <a:bodyPr vert="horz" lIns="91604" tIns="45803" rIns="91604" bIns="45803" rtlCol="0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54183" y="1"/>
            <a:ext cx="2949841" cy="497683"/>
          </a:xfrm>
          <a:prstGeom prst="rect">
            <a:avLst/>
          </a:prstGeom>
        </p:spPr>
        <p:txBody>
          <a:bodyPr vert="horz" lIns="91604" tIns="45803" rIns="91604" bIns="45803" rtlCol="0"/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76C58588-A131-45AA-AE4F-84F25C5C8618}" type="datetimeFigureOut">
              <a:rPr lang="ru-RU"/>
              <a:pPr>
                <a:defRPr/>
              </a:pPr>
              <a:t>15.03.2024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1" y="9444829"/>
            <a:ext cx="2949841" cy="497683"/>
          </a:xfrm>
          <a:prstGeom prst="rect">
            <a:avLst/>
          </a:prstGeom>
        </p:spPr>
        <p:txBody>
          <a:bodyPr vert="horz" lIns="91604" tIns="45803" rIns="91604" bIns="45803" rtlCol="0" anchor="b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54183" y="9444829"/>
            <a:ext cx="2949841" cy="497683"/>
          </a:xfrm>
          <a:prstGeom prst="rect">
            <a:avLst/>
          </a:prstGeom>
        </p:spPr>
        <p:txBody>
          <a:bodyPr vert="horz" lIns="91604" tIns="45803" rIns="91604" bIns="45803" rtlCol="0" anchor="b"/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3F47544A-8E15-4B43-B2AB-68FFA38F3D12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58682074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9841" cy="497683"/>
          </a:xfrm>
          <a:prstGeom prst="rect">
            <a:avLst/>
          </a:prstGeom>
        </p:spPr>
        <p:txBody>
          <a:bodyPr vert="horz" lIns="91592" tIns="45797" rIns="91592" bIns="45797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4183" y="1"/>
            <a:ext cx="2949841" cy="497683"/>
          </a:xfrm>
          <a:prstGeom prst="rect">
            <a:avLst/>
          </a:prstGeom>
        </p:spPr>
        <p:txBody>
          <a:bodyPr vert="horz" lIns="91592" tIns="45797" rIns="91592" bIns="45797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D78D81CE-865B-4786-8FC9-13576718B8F5}" type="datetimeFigureOut">
              <a:rPr lang="ru-RU"/>
              <a:pPr>
                <a:defRPr/>
              </a:pPr>
              <a:t>15.03.2024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19100" y="746125"/>
            <a:ext cx="5967413" cy="372903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592" tIns="45797" rIns="91592" bIns="45797" rtlCol="0" anchor="ctr"/>
          <a:lstStyle/>
          <a:p>
            <a:pPr lvl="0"/>
            <a:endParaRPr lang="ru-RU" noProof="0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0244" y="4724007"/>
            <a:ext cx="5445126" cy="4474368"/>
          </a:xfrm>
          <a:prstGeom prst="rect">
            <a:avLst/>
          </a:prstGeom>
        </p:spPr>
        <p:txBody>
          <a:bodyPr vert="horz" lIns="91592" tIns="45797" rIns="91592" bIns="45797" rtlCol="0">
            <a:normAutofit/>
          </a:bodyPr>
          <a:lstStyle/>
          <a:p>
            <a:pPr lvl="0"/>
            <a:r>
              <a:rPr lang="ru-RU" noProof="0"/>
              <a:t>Образец текста</a:t>
            </a:r>
          </a:p>
          <a:p>
            <a:pPr lvl="1"/>
            <a:r>
              <a:rPr lang="ru-RU" noProof="0"/>
              <a:t>Второй уровень</a:t>
            </a:r>
          </a:p>
          <a:p>
            <a:pPr lvl="2"/>
            <a:r>
              <a:rPr lang="ru-RU" noProof="0"/>
              <a:t>Третий уровень</a:t>
            </a:r>
          </a:p>
          <a:p>
            <a:pPr lvl="3"/>
            <a:r>
              <a:rPr lang="ru-RU" noProof="0"/>
              <a:t>Четвертый уровень</a:t>
            </a:r>
          </a:p>
          <a:p>
            <a:pPr lvl="4"/>
            <a:r>
              <a:rPr lang="ru-RU" noProof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4829"/>
            <a:ext cx="2949841" cy="497683"/>
          </a:xfrm>
          <a:prstGeom prst="rect">
            <a:avLst/>
          </a:prstGeom>
        </p:spPr>
        <p:txBody>
          <a:bodyPr vert="horz" lIns="91592" tIns="45797" rIns="91592" bIns="45797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4183" y="9444829"/>
            <a:ext cx="2949841" cy="497683"/>
          </a:xfrm>
          <a:prstGeom prst="rect">
            <a:avLst/>
          </a:prstGeom>
        </p:spPr>
        <p:txBody>
          <a:bodyPr vert="horz" lIns="91592" tIns="45797" rIns="91592" bIns="45797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D5673F61-A59E-44CD-9B76-48194057F03B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38065588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419100" y="746125"/>
            <a:ext cx="5967413" cy="3729038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BC7E81C-73C4-4B38-933D-74079A40522E}" type="slidenum">
              <a:rPr lang="ru-RU" smtClean="0"/>
              <a:pPr>
                <a:defRPr/>
              </a:pPr>
              <a:t>2</a:t>
            </a:fld>
            <a:endParaRPr lang="ru-RU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419100" y="746125"/>
            <a:ext cx="5967413" cy="3729038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342900" indent="-342900" eaLnBrk="1" hangingPunct="1">
              <a:buNone/>
            </a:pPr>
            <a:r>
              <a:rPr lang="ru-RU" sz="1200" b="1" dirty="0" err="1" smtClean="0"/>
              <a:t>Кальницкий</a:t>
            </a:r>
            <a:r>
              <a:rPr lang="ru-RU" sz="1200" b="1" baseline="0" dirty="0" smtClean="0"/>
              <a:t> А.С. - </a:t>
            </a:r>
            <a:r>
              <a:rPr lang="ru-RU" sz="1200" b="0" dirty="0" smtClean="0"/>
              <a:t>В</a:t>
            </a:r>
            <a:r>
              <a:rPr lang="ru-RU" sz="1200" b="0" baseline="0" dirty="0" smtClean="0"/>
              <a:t> конце нашего выступления хочется привести слова великого художника ЛЕОНАРДО ДА ВИНЧИ!</a:t>
            </a:r>
            <a:endParaRPr lang="ru-RU" sz="1200" b="0" dirty="0" smtClean="0"/>
          </a:p>
          <a:p>
            <a:pPr marL="342900" indent="-342900" eaLnBrk="1" hangingPunct="1">
              <a:buAutoNum type="arabicPeriod"/>
            </a:pPr>
            <a:endParaRPr lang="ru-RU" sz="1200" b="1" dirty="0" smtClean="0"/>
          </a:p>
          <a:p>
            <a:pPr marL="342900" marR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ru-RU" sz="12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ussianRail G Pro" pitchFamily="50" charset="-52"/>
              </a:rPr>
              <a:t>Природа так обо всем позаботилась, что повсюду ты находишь чему учиться</a:t>
            </a:r>
            <a:endParaRPr lang="ru-RU" sz="12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RussianRail G Pro" pitchFamily="50" charset="-52"/>
            </a:endParaRPr>
          </a:p>
          <a:p>
            <a:pPr marL="342900" marR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ru-RU" sz="1200" baseline="0" dirty="0" smtClean="0"/>
          </a:p>
          <a:p>
            <a:pPr marL="342900" marR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endParaRPr lang="ru-RU" sz="1200" baseline="0" dirty="0" smtClean="0"/>
          </a:p>
          <a:p>
            <a:pPr marL="342900" marR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endParaRPr lang="ru-RU" sz="1000" dirty="0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143000"/>
            <a:ext cx="8229600" cy="15240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endParaRPr lang="en-US" dirty="0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3BD805A-0AE4-4911-B9A1-EA444F9C41A0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2776416"/>
            <a:ext cx="6400800" cy="14605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3BD805A-0AE4-4911-B9A1-EA444F9C41A0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28866"/>
            <a:ext cx="2057400" cy="4876271"/>
          </a:xfrm>
        </p:spPr>
        <p:txBody>
          <a:bodyPr vert="eaVert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28866"/>
            <a:ext cx="6019800" cy="4876271"/>
          </a:xfrm>
        </p:spPr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3BD805A-0AE4-4911-B9A1-EA444F9C41A0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98322" y="2885851"/>
            <a:ext cx="5514509" cy="627116"/>
          </a:xfrm>
        </p:spPr>
        <p:txBody>
          <a:bodyPr/>
          <a:lstStyle>
            <a:lvl1pPr marL="0" marR="0" indent="0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defRPr baseline="0">
                <a:solidFill>
                  <a:srgbClr val="FFFFFF"/>
                </a:solidFill>
              </a:defRPr>
            </a:lvl1pPr>
          </a:lstStyle>
          <a:p>
            <a:pPr lvl="0"/>
            <a:r>
              <a:rPr lang="ru-RU" noProof="0"/>
              <a:t>Click to edit Master title style</a:t>
            </a:r>
            <a:endParaRPr lang="en-US" noProof="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98322" y="3819314"/>
            <a:ext cx="5514509" cy="943034"/>
          </a:xfrm>
        </p:spPr>
        <p:txBody>
          <a:bodyPr/>
          <a:lstStyle>
            <a:lvl1pPr marL="0" indent="0" algn="l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Click to edit Master subtitle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1"/>
          </p:nvPr>
        </p:nvSpPr>
        <p:spPr>
          <a:xfrm>
            <a:off x="902400" y="5023556"/>
            <a:ext cx="4193157" cy="423773"/>
          </a:xfrm>
        </p:spPr>
        <p:txBody>
          <a:bodyPr anchor="b">
            <a:normAutofit/>
          </a:bodyPr>
          <a:lstStyle>
            <a:lvl1pPr>
              <a:buNone/>
              <a:defRPr sz="1000" baseline="0"/>
            </a:lvl1pPr>
          </a:lstStyle>
          <a:p>
            <a:pPr lvl="0"/>
            <a:r>
              <a:rPr lang="ru-RU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3BD805A-0AE4-4911-B9A1-EA444F9C41A0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508000"/>
            <a:ext cx="7086600" cy="15240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089821"/>
            <a:ext cx="7086600" cy="1258093"/>
          </a:xfrm>
        </p:spPr>
        <p:txBody>
          <a:bodyPr anchor="t"/>
          <a:lstStyle>
            <a:lvl1pPr marL="73025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5347230"/>
            <a:ext cx="762000" cy="304271"/>
          </a:xfrm>
        </p:spPr>
        <p:txBody>
          <a:bodyPr/>
          <a:lstStyle/>
          <a:p>
            <a:pPr>
              <a:defRPr/>
            </a:pPr>
            <a:fld id="{43BD805A-0AE4-4911-B9A1-EA444F9C41A0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333501"/>
            <a:ext cx="4038600" cy="3771636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333501"/>
            <a:ext cx="4038600" cy="3771636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34EDAEB-6A19-4AB9-8F64-A91C1092B193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7542"/>
            <a:ext cx="8229600" cy="9525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79262"/>
            <a:ext cx="4040188" cy="625739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7" y="1279262"/>
            <a:ext cx="4041775" cy="625739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1968501"/>
            <a:ext cx="4040188" cy="313663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7" y="1968501"/>
            <a:ext cx="4041775" cy="313663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endParaRPr lang="en-US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3BD805A-0AE4-4911-B9A1-EA444F9C41A0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endParaRPr lang="en-US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3BD805A-0AE4-4911-B9A1-EA444F9C41A0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FE1614-65CE-407F-ADC2-1BA66FA67629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2" y="227541"/>
            <a:ext cx="3008313" cy="968376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2" y="1270001"/>
            <a:ext cx="3008313" cy="3835136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3575050" y="227543"/>
            <a:ext cx="5111750" cy="4877594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endParaRPr lang="en-US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3BD805A-0AE4-4911-B9A1-EA444F9C41A0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508000"/>
            <a:ext cx="5486400" cy="435240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526646"/>
            <a:ext cx="5486400" cy="33020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dirty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972322"/>
            <a:ext cx="5486400" cy="441960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endParaRPr lang="en-US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3BD805A-0AE4-4911-B9A1-EA444F9C41A0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28864"/>
            <a:ext cx="8229600" cy="9525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333500"/>
            <a:ext cx="8229600" cy="392430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/>
              <a:t>Образец текста</a:t>
            </a:r>
          </a:p>
          <a:p>
            <a:pPr lvl="1" eaLnBrk="1" latinLnBrk="0" hangingPunct="1"/>
            <a:r>
              <a:rPr kumimoji="0" lang="ru-RU"/>
              <a:t>Второй уровень</a:t>
            </a:r>
          </a:p>
          <a:p>
            <a:pPr lvl="2" eaLnBrk="1" latinLnBrk="0" hangingPunct="1"/>
            <a:r>
              <a:rPr kumimoji="0" lang="ru-RU"/>
              <a:t>Третий уровень</a:t>
            </a:r>
          </a:p>
          <a:p>
            <a:pPr lvl="3" eaLnBrk="1" latinLnBrk="0" hangingPunct="1"/>
            <a:r>
              <a:rPr kumimoji="0" lang="ru-RU"/>
              <a:t>Четвертый уровень</a:t>
            </a:r>
          </a:p>
          <a:p>
            <a:pPr lvl="4" eaLnBrk="1" latinLnBrk="0" hangingPunct="1"/>
            <a:r>
              <a:rPr kumimoji="0" lang="ru-RU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5347230"/>
            <a:ext cx="2133600" cy="304271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pPr eaLnBrk="1" latinLnBrk="0" hangingPunct="1"/>
            <a:endParaRPr lang="en-US" dirty="0">
              <a:solidFill>
                <a:schemeClr val="tx1">
                  <a:shade val="50000"/>
                </a:scheme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5347230"/>
            <a:ext cx="2895600" cy="304271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kumimoji="0" lang="en-US" dirty="0">
              <a:solidFill>
                <a:schemeClr val="tx1">
                  <a:shade val="50000"/>
                </a:schemeClr>
              </a:solidFill>
            </a:endParaRPr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5347230"/>
            <a:ext cx="762000" cy="304271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pPr>
              <a:defRPr/>
            </a:pPr>
            <a:fld id="{43BD805A-0AE4-4911-B9A1-EA444F9C41A0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  <p:sp>
        <p:nvSpPr>
          <p:cNvPr id="7" name="Rectangle 16"/>
          <p:cNvSpPr>
            <a:spLocks noChangeArrowheads="1"/>
          </p:cNvSpPr>
          <p:nvPr userDrawn="1"/>
        </p:nvSpPr>
        <p:spPr bwMode="auto">
          <a:xfrm>
            <a:off x="0" y="5"/>
            <a:ext cx="9144000" cy="1145646"/>
          </a:xfrm>
          <a:prstGeom prst="rect">
            <a:avLst/>
          </a:prstGeom>
          <a:solidFill>
            <a:srgbClr val="BFC5CE"/>
          </a:solidFill>
          <a:ln w="9525">
            <a:noFill/>
            <a:miter lim="800000"/>
          </a:ln>
          <a:effectLst>
            <a:outerShdw dist="23000" dir="5400000" rotWithShape="0">
              <a:srgbClr val="808080">
                <a:alpha val="34999"/>
              </a:srgbClr>
            </a:outerShdw>
          </a:effectLst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200" dirty="0">
              <a:solidFill>
                <a:schemeClr val="lt1"/>
              </a:solidFill>
              <a:latin typeface="Verdana" panose="020B0604030504040204" pitchFamily="34" charset="0"/>
            </a:endParaRPr>
          </a:p>
        </p:txBody>
      </p:sp>
      <p:sp>
        <p:nvSpPr>
          <p:cNvPr id="8" name="Rectangle 17"/>
          <p:cNvSpPr>
            <a:spLocks noChangeArrowheads="1"/>
          </p:cNvSpPr>
          <p:nvPr userDrawn="1"/>
        </p:nvSpPr>
        <p:spPr bwMode="auto">
          <a:xfrm>
            <a:off x="0" y="5422637"/>
            <a:ext cx="9144000" cy="292364"/>
          </a:xfrm>
          <a:prstGeom prst="rect">
            <a:avLst/>
          </a:prstGeom>
          <a:solidFill>
            <a:srgbClr val="BFC5CE"/>
          </a:solidFill>
          <a:ln w="9525">
            <a:noFill/>
            <a:miter lim="800000"/>
          </a:ln>
          <a:effectLst>
            <a:outerShdw dist="23000" dir="5400000" rotWithShape="0">
              <a:srgbClr val="808080">
                <a:alpha val="34999"/>
              </a:srgbClr>
            </a:outerShdw>
          </a:effectLst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schemeClr val="lt1"/>
              </a:solidFill>
              <a:latin typeface="+mn-lt"/>
            </a:endParaRPr>
          </a:p>
        </p:txBody>
      </p:sp>
      <p:pic>
        <p:nvPicPr>
          <p:cNvPr id="9" name="Picture 17" descr="rzd_logo.png"/>
          <p:cNvPicPr>
            <a:picLocks noChangeAspect="1"/>
          </p:cNvPicPr>
          <p:nvPr userDrawn="1"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8280400" y="5425285"/>
            <a:ext cx="573088" cy="289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hdr="0" ftr="0" dt="0"/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 panose="05020102010507070707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210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 panose="05020102010507070707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4110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 panose="05000000000000000000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185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 panose="05040102010807070707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590" indent="-182880" algn="l" rtl="0" eaLnBrk="1" latinLnBrk="0" hangingPunct="1">
        <a:spcBef>
          <a:spcPct val="20000"/>
        </a:spcBef>
        <a:buClr>
          <a:schemeClr val="tx1"/>
        </a:buClr>
        <a:buFont typeface="Wingdings 2" panose="05020102010507070707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665" indent="-182880" algn="l" rtl="0" eaLnBrk="1" latinLnBrk="0" hangingPunct="1">
        <a:spcBef>
          <a:spcPct val="20000"/>
        </a:spcBef>
        <a:buClr>
          <a:schemeClr val="tx1"/>
        </a:buClr>
        <a:buFont typeface="Wingdings 3" panose="05040102010807070707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 panose="05020102010507070707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255" indent="-182880" algn="l" rtl="0" eaLnBrk="1" latinLnBrk="0" hangingPunct="1">
        <a:spcBef>
          <a:spcPct val="20000"/>
        </a:spcBef>
        <a:buClr>
          <a:schemeClr val="tx1"/>
        </a:buClr>
        <a:buFont typeface="Wingdings 2" panose="05020102010507070707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550" indent="-182880" algn="l" rtl="0" eaLnBrk="1" latinLnBrk="0" hangingPunct="1">
        <a:spcBef>
          <a:spcPct val="20000"/>
        </a:spcBef>
        <a:buClr>
          <a:schemeClr val="tx1"/>
        </a:buClr>
        <a:buFont typeface="Wingdings 2" panose="05020102010507070707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19.jpeg"/><Relationship Id="rId7" Type="http://schemas.openxmlformats.org/officeDocument/2006/relationships/image" Target="../media/image25.pn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2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8.png"/><Relationship Id="rId4" Type="http://schemas.openxmlformats.org/officeDocument/2006/relationships/image" Target="../media/image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9.png"/><Relationship Id="rId4" Type="http://schemas.openxmlformats.org/officeDocument/2006/relationships/image" Target="../media/image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0.png"/><Relationship Id="rId4" Type="http://schemas.openxmlformats.org/officeDocument/2006/relationships/image" Target="../media/image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1.png"/><Relationship Id="rId4" Type="http://schemas.openxmlformats.org/officeDocument/2006/relationships/image" Target="../media/image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2.png"/><Relationship Id="rId4" Type="http://schemas.openxmlformats.org/officeDocument/2006/relationships/image" Target="../media/image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3.png"/><Relationship Id="rId4" Type="http://schemas.openxmlformats.org/officeDocument/2006/relationships/image" Target="../media/image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4.png"/><Relationship Id="rId4" Type="http://schemas.openxmlformats.org/officeDocument/2006/relationships/image" Target="../media/image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5" Type="http://schemas.openxmlformats.org/officeDocument/2006/relationships/chart" Target="../charts/chart1.xml"/><Relationship Id="rId4" Type="http://schemas.openxmlformats.org/officeDocument/2006/relationships/image" Target="../media/image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5.png"/><Relationship Id="rId4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7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22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C:\Users\семён\Desktop\630895b893f7e735c7d7c1f4878cba.jpg"/>
          <p:cNvPicPr>
            <a:picLocks noChangeAspect="1" noChangeArrowheads="1"/>
          </p:cNvPicPr>
          <p:nvPr/>
        </p:nvPicPr>
        <p:blipFill>
          <a:blip r:embed="rId2" cstate="print">
            <a:lum bright="30000" contrast="-30000"/>
          </a:blip>
          <a:srcRect/>
          <a:stretch>
            <a:fillRect/>
          </a:stretch>
        </p:blipFill>
        <p:spPr bwMode="auto">
          <a:xfrm>
            <a:off x="0" y="1"/>
            <a:ext cx="9144000" cy="4286250"/>
          </a:xfrm>
          <a:prstGeom prst="rect">
            <a:avLst/>
          </a:prstGeom>
          <a:noFill/>
        </p:spPr>
      </p:pic>
      <p:pic>
        <p:nvPicPr>
          <p:cNvPr id="3075" name="Picture 4" descr="cover_2.png"/>
          <p:cNvPicPr>
            <a:picLocks noChangeAspect="1"/>
          </p:cNvPicPr>
          <p:nvPr/>
        </p:nvPicPr>
        <p:blipFill>
          <a:blip r:embed="rId3" cstate="print"/>
          <a:srcRect t="48518"/>
          <a:stretch>
            <a:fillRect/>
          </a:stretch>
        </p:blipFill>
        <p:spPr bwMode="auto">
          <a:xfrm>
            <a:off x="0" y="2772833"/>
            <a:ext cx="9144000" cy="29421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4036" name="Title 5"/>
          <p:cNvSpPr/>
          <p:nvPr/>
        </p:nvSpPr>
        <p:spPr bwMode="auto">
          <a:xfrm>
            <a:off x="577851" y="2828396"/>
            <a:ext cx="6432550" cy="762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algn="ctr" eaLnBrk="0" hangingPunct="0">
              <a:defRPr/>
            </a:pPr>
            <a:r>
              <a:rPr lang="ru-RU" sz="1750" b="1" dirty="0">
                <a:solidFill>
                  <a:schemeClr val="bg1"/>
                </a:solidFill>
                <a:latin typeface="+mn-lt"/>
              </a:rPr>
              <a:t>   </a:t>
            </a:r>
            <a:endParaRPr lang="en-US" sz="1750" b="1" dirty="0">
              <a:latin typeface="Verdana основной"/>
            </a:endParaRPr>
          </a:p>
        </p:txBody>
      </p:sp>
      <p:sp>
        <p:nvSpPr>
          <p:cNvPr id="3077" name="Text Box 5"/>
          <p:cNvSpPr txBox="1">
            <a:spLocks noChangeArrowheads="1"/>
          </p:cNvSpPr>
          <p:nvPr/>
        </p:nvSpPr>
        <p:spPr bwMode="auto">
          <a:xfrm>
            <a:off x="359765" y="3644450"/>
            <a:ext cx="7465100" cy="9233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ru-RU" altLang="ru-RU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Тема мастер-класса: «Развитие коммуникативной компетенции обучающихся при проведении самостоятельных работ на практике»</a:t>
            </a:r>
            <a:endParaRPr lang="ru-RU" altLang="ru-RU" dirty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3078" name="Text Box 6"/>
          <p:cNvSpPr txBox="1">
            <a:spLocks noChangeArrowheads="1"/>
          </p:cNvSpPr>
          <p:nvPr/>
        </p:nvSpPr>
        <p:spPr bwMode="auto">
          <a:xfrm>
            <a:off x="3763034" y="5016500"/>
            <a:ext cx="1225015" cy="41549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ctr"/>
            <a:r>
              <a:rPr lang="ru-RU" altLang="ru-RU" sz="1050" dirty="0" smtClean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Калуга</a:t>
            </a:r>
            <a:endParaRPr lang="en-US" altLang="ru-RU" sz="1050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algn="ctr"/>
            <a:r>
              <a:rPr lang="ru-RU" altLang="ru-RU" sz="1050" dirty="0" smtClean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апрель 2022 </a:t>
            </a:r>
            <a:r>
              <a:rPr lang="ru-RU" altLang="ru-RU" sz="105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г.</a:t>
            </a:r>
          </a:p>
        </p:txBody>
      </p:sp>
      <p:sp>
        <p:nvSpPr>
          <p:cNvPr id="10" name="Text Box 5"/>
          <p:cNvSpPr txBox="1">
            <a:spLocks noChangeArrowheads="1"/>
          </p:cNvSpPr>
          <p:nvPr/>
        </p:nvSpPr>
        <p:spPr bwMode="auto">
          <a:xfrm>
            <a:off x="693029" y="2828395"/>
            <a:ext cx="6307378" cy="30777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400" dirty="0" smtClean="0">
                <a:latin typeface="Verdana" panose="020B0604030504040204" pitchFamily="34" charset="0"/>
                <a:ea typeface="Verdana" panose="020B0604030504040204" pitchFamily="34" charset="0"/>
              </a:rPr>
              <a:t>МАСТЕР-КЛАСС</a:t>
            </a:r>
            <a:endParaRPr lang="ru-RU" altLang="ru-RU" sz="1400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34000"/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" descr="C:\Users\семён\Desktop\landscape-sky-sun-track-railway-sunset-field-train-transport-vehicle-metal-lighting-clouds-rusted-railways-seemed-leave-abendstimmung-stainless-rail-transport-gleise-rail-traffic-railway-line-rural-area-railroad-trac.jpg"/>
          <p:cNvPicPr>
            <a:picLocks noChangeAspect="1" noChangeArrowheads="1"/>
          </p:cNvPicPr>
          <p:nvPr/>
        </p:nvPicPr>
        <p:blipFill>
          <a:blip r:embed="rId3" cstate="print">
            <a:lum bright="40000" contrast="-40000"/>
          </a:blip>
          <a:srcRect/>
          <a:stretch>
            <a:fillRect/>
          </a:stretch>
        </p:blipFill>
        <p:spPr bwMode="auto">
          <a:xfrm>
            <a:off x="0" y="992012"/>
            <a:ext cx="9144000" cy="4286250"/>
          </a:xfrm>
          <a:prstGeom prst="rect">
            <a:avLst/>
          </a:prstGeom>
          <a:noFill/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243" y="1114578"/>
            <a:ext cx="2093085" cy="13859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526" y="5302251"/>
            <a:ext cx="9134475" cy="41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8" name="Picture 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0"/>
            <a:ext cx="9144000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 Box 6"/>
          <p:cNvSpPr txBox="1">
            <a:spLocks noChangeArrowheads="1"/>
          </p:cNvSpPr>
          <p:nvPr/>
        </p:nvSpPr>
        <p:spPr bwMode="auto">
          <a:xfrm>
            <a:off x="497840" y="139309"/>
            <a:ext cx="8188960" cy="8309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  <a:latin typeface="Verdana основной"/>
              </a:rPr>
              <a:t>Наличие полигона или специального места на территории подразделения ОАО «РЖД»</a:t>
            </a:r>
            <a:endParaRPr lang="ru-RU" sz="2400" b="1" dirty="0">
              <a:solidFill>
                <a:srgbClr val="FF0000"/>
              </a:solidFill>
              <a:latin typeface="Verdana основной"/>
            </a:endParaRPr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6758899" y="5369443"/>
            <a:ext cx="946731" cy="282059"/>
          </a:xfrm>
        </p:spPr>
        <p:txBody>
          <a:bodyPr/>
          <a:lstStyle/>
          <a:p>
            <a:pPr>
              <a:defRPr/>
            </a:pPr>
            <a:fld id="{94FE1614-65CE-407F-ADC2-1BA66FA67629}" type="slidenum">
              <a:rPr lang="ru-RU" smtClean="0">
                <a:solidFill>
                  <a:schemeClr val="bg1"/>
                </a:solidFill>
              </a:rPr>
              <a:pPr>
                <a:defRPr/>
              </a:pPr>
              <a:t>10</a:t>
            </a:fld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13" name="CustomShape 3"/>
          <p:cNvSpPr/>
          <p:nvPr/>
        </p:nvSpPr>
        <p:spPr>
          <a:xfrm>
            <a:off x="4669654" y="1253162"/>
            <a:ext cx="4305300" cy="1574807"/>
          </a:xfrm>
          <a:prstGeom prst="roundRect">
            <a:avLst>
              <a:gd name="adj" fmla="val 9623"/>
            </a:avLst>
          </a:prstGeom>
          <a:gradFill rotWithShape="0">
            <a:gsLst>
              <a:gs pos="87000">
                <a:srgbClr val="D3F6F5"/>
              </a:gs>
              <a:gs pos="100000">
                <a:srgbClr val="5E9EFF"/>
              </a:gs>
            </a:gsLst>
            <a:lin ang="5400000"/>
          </a:gradFill>
          <a:ln w="9360">
            <a:solidFill>
              <a:srgbClr val="425B6E"/>
            </a:solidFill>
            <a:miter/>
          </a:ln>
          <a:effectLst>
            <a:outerShdw dist="23040" dir="16200000" algn="ctr" rotWithShape="0">
              <a:schemeClr val="accent2">
                <a:lumMod val="40000"/>
                <a:lumOff val="60000"/>
                <a:alpha val="36000"/>
              </a:schemeClr>
            </a:outerShdw>
          </a:effectLst>
          <a:scene3d>
            <a:camera prst="orthographicFront"/>
            <a:lightRig rig="threePt" dir="t"/>
          </a:scene3d>
          <a:sp3d>
            <a:bevelT w="127000" h="127000" prst="artDeco"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ctr"/>
          <a:lstStyle/>
          <a:p>
            <a:pPr algn="ctr"/>
            <a:r>
              <a:rPr lang="ru-RU" sz="2000" dirty="0" smtClean="0">
                <a:solidFill>
                  <a:srgbClr val="003399"/>
                </a:solidFill>
                <a:latin typeface="Verdana основной"/>
              </a:rPr>
              <a:t>Полигон, тренажер учебного центра для проведения практических занятий </a:t>
            </a:r>
            <a:endParaRPr lang="ru-RU" sz="2000" dirty="0">
              <a:solidFill>
                <a:srgbClr val="003399"/>
              </a:solidFill>
              <a:latin typeface="Verdana основной"/>
            </a:endParaRPr>
          </a:p>
        </p:txBody>
      </p:sp>
      <p:sp>
        <p:nvSpPr>
          <p:cNvPr id="14" name="CustomShape 3"/>
          <p:cNvSpPr/>
          <p:nvPr/>
        </p:nvSpPr>
        <p:spPr>
          <a:xfrm>
            <a:off x="4658261" y="3422335"/>
            <a:ext cx="4305300" cy="1574807"/>
          </a:xfrm>
          <a:prstGeom prst="roundRect">
            <a:avLst>
              <a:gd name="adj" fmla="val 9623"/>
            </a:avLst>
          </a:prstGeom>
          <a:gradFill rotWithShape="0">
            <a:gsLst>
              <a:gs pos="83000">
                <a:srgbClr val="D3F6F5"/>
              </a:gs>
              <a:gs pos="100000">
                <a:srgbClr val="5E9EFF"/>
              </a:gs>
            </a:gsLst>
            <a:lin ang="16200000" scaled="0"/>
          </a:gradFill>
          <a:ln w="9360">
            <a:solidFill>
              <a:srgbClr val="425B6E"/>
            </a:solidFill>
            <a:miter/>
          </a:ln>
          <a:effectLst>
            <a:outerShdw dist="23040" dir="16200000" algn="ctr" rotWithShape="0">
              <a:schemeClr val="accent2">
                <a:lumMod val="40000"/>
                <a:lumOff val="60000"/>
                <a:alpha val="36000"/>
              </a:schemeClr>
            </a:outerShdw>
          </a:effectLst>
          <a:scene3d>
            <a:camera prst="orthographicFront"/>
            <a:lightRig rig="threePt" dir="t"/>
          </a:scene3d>
          <a:sp3d>
            <a:bevelT w="127000" h="127000" prst="artDeco"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ctr"/>
          <a:lstStyle/>
          <a:p>
            <a:pPr algn="ctr"/>
            <a:r>
              <a:rPr lang="ru-RU" sz="2000" dirty="0" smtClean="0">
                <a:solidFill>
                  <a:srgbClr val="003399"/>
                </a:solidFill>
                <a:latin typeface="Verdana основной"/>
              </a:rPr>
              <a:t>Специальные рабочие места на территории подразделений ОАО «РЖД» для проведения практических занятий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489916" y="2093651"/>
            <a:ext cx="2990929" cy="17905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34275" y="3602854"/>
            <a:ext cx="2717007" cy="15908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___ОБУЧ____РАПС___________с 17-05  по  28-05\_____ПРЕЗЕНТАЦИИ_____см\рис  к  презентации\______ФОН_____25---05____208250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140918"/>
            <a:ext cx="9144000" cy="4165717"/>
          </a:xfrm>
          <a:prstGeom prst="rect">
            <a:avLst/>
          </a:prstGeom>
          <a:noFill/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526" y="5302251"/>
            <a:ext cx="9134475" cy="41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8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44000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 Box 6"/>
          <p:cNvSpPr txBox="1">
            <a:spLocks noChangeArrowheads="1"/>
          </p:cNvSpPr>
          <p:nvPr/>
        </p:nvSpPr>
        <p:spPr bwMode="auto">
          <a:xfrm>
            <a:off x="497840" y="250281"/>
            <a:ext cx="8188960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Анкетирование</a:t>
            </a:r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6758899" y="5369443"/>
            <a:ext cx="946731" cy="282059"/>
          </a:xfrm>
        </p:spPr>
        <p:txBody>
          <a:bodyPr/>
          <a:lstStyle/>
          <a:p>
            <a:pPr>
              <a:defRPr/>
            </a:pPr>
            <a:fld id="{94FE1614-65CE-407F-ADC2-1BA66FA67629}" type="slidenum">
              <a:rPr lang="ru-RU" smtClean="0">
                <a:solidFill>
                  <a:schemeClr val="bg1"/>
                </a:solidFill>
              </a:rPr>
              <a:pPr>
                <a:defRPr/>
              </a:pPr>
              <a:t>11</a:t>
            </a:fld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12" name="CustomShape 3"/>
          <p:cNvSpPr/>
          <p:nvPr/>
        </p:nvSpPr>
        <p:spPr>
          <a:xfrm>
            <a:off x="515620" y="1285265"/>
            <a:ext cx="3482340" cy="1491802"/>
          </a:xfrm>
          <a:prstGeom prst="roundRect">
            <a:avLst>
              <a:gd name="adj" fmla="val 9623"/>
            </a:avLst>
          </a:prstGeom>
          <a:gradFill rotWithShape="0">
            <a:gsLst>
              <a:gs pos="85000">
                <a:srgbClr val="FFD9D9"/>
              </a:gs>
              <a:gs pos="100000">
                <a:srgbClr val="5E9EFF"/>
              </a:gs>
            </a:gsLst>
            <a:lin ang="16200000" scaled="0"/>
          </a:gradFill>
          <a:ln w="9360">
            <a:solidFill>
              <a:srgbClr val="425B6E"/>
            </a:solidFill>
            <a:miter/>
          </a:ln>
          <a:effectLst>
            <a:outerShdw dist="23040" dir="16200000" algn="ctr" rotWithShape="0">
              <a:schemeClr val="accent2">
                <a:lumMod val="40000"/>
                <a:lumOff val="60000"/>
                <a:alpha val="36000"/>
              </a:schemeClr>
            </a:outerShdw>
          </a:effectLst>
          <a:scene3d>
            <a:camera prst="orthographicFront"/>
            <a:lightRig rig="threePt" dir="t"/>
          </a:scene3d>
          <a:sp3d>
            <a:bevelT w="127000" h="127000" prst="artDeco"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ctr"/>
          <a:lstStyle/>
          <a:p>
            <a:pPr algn="ctr"/>
            <a:r>
              <a:rPr lang="ru-RU" dirty="0" smtClean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Анкета </a:t>
            </a:r>
          </a:p>
          <a:p>
            <a:pPr algn="ctr"/>
            <a:r>
              <a:rPr lang="ru-RU" dirty="0" smtClean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«Выявление проблемных мест при проведении практических занятий»</a:t>
            </a:r>
          </a:p>
        </p:txBody>
      </p:sp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968240" y="1180681"/>
            <a:ext cx="3198817" cy="41030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3" name="CustomShape 3"/>
          <p:cNvSpPr/>
          <p:nvPr/>
        </p:nvSpPr>
        <p:spPr>
          <a:xfrm>
            <a:off x="492760" y="3441725"/>
            <a:ext cx="4384040" cy="1491802"/>
          </a:xfrm>
          <a:prstGeom prst="roundRect">
            <a:avLst>
              <a:gd name="adj" fmla="val 9623"/>
            </a:avLst>
          </a:prstGeom>
          <a:gradFill rotWithShape="0">
            <a:gsLst>
              <a:gs pos="85000">
                <a:srgbClr val="FFD9D9"/>
              </a:gs>
              <a:gs pos="100000">
                <a:srgbClr val="5E9EFF"/>
              </a:gs>
            </a:gsLst>
            <a:lin ang="16200000" scaled="0"/>
          </a:gradFill>
          <a:ln w="9360">
            <a:solidFill>
              <a:srgbClr val="425B6E"/>
            </a:solidFill>
            <a:miter/>
          </a:ln>
          <a:effectLst>
            <a:outerShdw dist="23040" dir="16200000" algn="ctr" rotWithShape="0">
              <a:schemeClr val="accent2">
                <a:lumMod val="40000"/>
                <a:lumOff val="60000"/>
                <a:alpha val="36000"/>
              </a:schemeClr>
            </a:outerShdw>
          </a:effectLst>
          <a:scene3d>
            <a:camera prst="orthographicFront"/>
            <a:lightRig rig="threePt" dir="t"/>
          </a:scene3d>
          <a:sp3d>
            <a:bevelT w="127000" h="127000" prst="artDeco"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ctr"/>
          <a:lstStyle/>
          <a:p>
            <a:r>
              <a:rPr lang="ru-RU" sz="1400" u="sng" dirty="0" smtClean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Опрошенные группы</a:t>
            </a:r>
            <a:r>
              <a:rPr lang="ru-RU" sz="1400" dirty="0" smtClean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:</a:t>
            </a:r>
          </a:p>
          <a:p>
            <a:r>
              <a:rPr lang="ru-RU" sz="1400" dirty="0" smtClean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Машинист тепловоза (МТ) – 17 человек</a:t>
            </a:r>
          </a:p>
          <a:p>
            <a:r>
              <a:rPr lang="ru-RU" sz="1400" dirty="0" smtClean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Машинист железнодорожно-строительных машин (ЖДСМ) – 15 человек</a:t>
            </a:r>
          </a:p>
          <a:p>
            <a:r>
              <a:rPr lang="ru-RU" sz="1400" dirty="0" smtClean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Бригадир пути (ПДБ) – 16 человек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___ОБУЧ____РАПС___________с 17-05  по  28-05\_____ПРЕЗЕНТАЦИИ_____см\рис  к  презентации\______ФОН_____25---05____208250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140918"/>
            <a:ext cx="9144000" cy="4165717"/>
          </a:xfrm>
          <a:prstGeom prst="rect">
            <a:avLst/>
          </a:prstGeom>
          <a:noFill/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526" y="5302251"/>
            <a:ext cx="9134475" cy="41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8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44000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 Box 6"/>
          <p:cNvSpPr txBox="1">
            <a:spLocks noChangeArrowheads="1"/>
          </p:cNvSpPr>
          <p:nvPr/>
        </p:nvSpPr>
        <p:spPr bwMode="auto">
          <a:xfrm>
            <a:off x="497840" y="250281"/>
            <a:ext cx="8188960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Результаты опроса обучающихся</a:t>
            </a:r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6758899" y="5369443"/>
            <a:ext cx="946731" cy="282059"/>
          </a:xfrm>
        </p:spPr>
        <p:txBody>
          <a:bodyPr/>
          <a:lstStyle/>
          <a:p>
            <a:pPr>
              <a:defRPr/>
            </a:pPr>
            <a:fld id="{94FE1614-65CE-407F-ADC2-1BA66FA67629}" type="slidenum">
              <a:rPr lang="ru-RU" smtClean="0">
                <a:solidFill>
                  <a:schemeClr val="bg1"/>
                </a:solidFill>
              </a:rPr>
              <a:pPr>
                <a:defRPr/>
              </a:pPr>
              <a:t>12</a:t>
            </a:fld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 cstate="print"/>
          <a:srcRect l="21261" t="22003" r="20685" b="12219"/>
          <a:stretch>
            <a:fillRect/>
          </a:stretch>
        </p:blipFill>
        <p:spPr bwMode="auto">
          <a:xfrm>
            <a:off x="1440180" y="1219199"/>
            <a:ext cx="6263640" cy="39920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___ОБУЧ____РАПС___________с 17-05  по  28-05\_____ПРЕЗЕНТАЦИИ_____см\рис  к  презентации\______ФОН_____25---05____208250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140918"/>
            <a:ext cx="9144000" cy="4165717"/>
          </a:xfrm>
          <a:prstGeom prst="rect">
            <a:avLst/>
          </a:prstGeom>
          <a:noFill/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526" y="5302251"/>
            <a:ext cx="9134475" cy="41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8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44000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 Box 6"/>
          <p:cNvSpPr txBox="1">
            <a:spLocks noChangeArrowheads="1"/>
          </p:cNvSpPr>
          <p:nvPr/>
        </p:nvSpPr>
        <p:spPr bwMode="auto">
          <a:xfrm>
            <a:off x="497840" y="250281"/>
            <a:ext cx="8188960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Результаты опроса обучающихся</a:t>
            </a:r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6758899" y="5369443"/>
            <a:ext cx="946731" cy="282059"/>
          </a:xfrm>
        </p:spPr>
        <p:txBody>
          <a:bodyPr/>
          <a:lstStyle/>
          <a:p>
            <a:pPr>
              <a:defRPr/>
            </a:pPr>
            <a:fld id="{94FE1614-65CE-407F-ADC2-1BA66FA67629}" type="slidenum">
              <a:rPr lang="ru-RU" smtClean="0">
                <a:solidFill>
                  <a:schemeClr val="bg1"/>
                </a:solidFill>
              </a:rPr>
              <a:pPr>
                <a:defRPr/>
              </a:pPr>
              <a:t>13</a:t>
            </a:fld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5" cstate="print"/>
          <a:srcRect l="20439" t="19050" r="20228" b="13922"/>
          <a:stretch>
            <a:fillRect/>
          </a:stretch>
        </p:blipFill>
        <p:spPr bwMode="auto">
          <a:xfrm>
            <a:off x="1430612" y="1234440"/>
            <a:ext cx="6282777" cy="399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___ОБУЧ____РАПС___________с 17-05  по  28-05\_____ПРЕЗЕНТАЦИИ_____см\рис  к  презентации\______ФОН_____25---05____208250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140918"/>
            <a:ext cx="9144000" cy="4165717"/>
          </a:xfrm>
          <a:prstGeom prst="rect">
            <a:avLst/>
          </a:prstGeom>
          <a:noFill/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526" y="5302251"/>
            <a:ext cx="9134475" cy="41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8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44000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 Box 6"/>
          <p:cNvSpPr txBox="1">
            <a:spLocks noChangeArrowheads="1"/>
          </p:cNvSpPr>
          <p:nvPr/>
        </p:nvSpPr>
        <p:spPr bwMode="auto">
          <a:xfrm>
            <a:off x="497840" y="250281"/>
            <a:ext cx="8188960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Результаты опроса обучающихся</a:t>
            </a:r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6758899" y="5369443"/>
            <a:ext cx="946731" cy="282059"/>
          </a:xfrm>
        </p:spPr>
        <p:txBody>
          <a:bodyPr/>
          <a:lstStyle/>
          <a:p>
            <a:pPr>
              <a:defRPr/>
            </a:pPr>
            <a:fld id="{94FE1614-65CE-407F-ADC2-1BA66FA67629}" type="slidenum">
              <a:rPr lang="ru-RU" smtClean="0">
                <a:solidFill>
                  <a:schemeClr val="bg1"/>
                </a:solidFill>
              </a:rPr>
              <a:pPr>
                <a:defRPr/>
              </a:pPr>
              <a:t>14</a:t>
            </a:fld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5" cstate="print"/>
          <a:srcRect l="20836" t="22401" r="20526" b="11629"/>
          <a:stretch>
            <a:fillRect/>
          </a:stretch>
        </p:blipFill>
        <p:spPr bwMode="auto">
          <a:xfrm>
            <a:off x="1417577" y="1257300"/>
            <a:ext cx="6308846" cy="399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___ОБУЧ____РАПС___________с 17-05  по  28-05\_____ПРЕЗЕНТАЦИИ_____см\рис  к  презентации\______ФОН_____25---05____208250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140918"/>
            <a:ext cx="9144000" cy="4165717"/>
          </a:xfrm>
          <a:prstGeom prst="rect">
            <a:avLst/>
          </a:prstGeom>
          <a:noFill/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526" y="5302251"/>
            <a:ext cx="9134475" cy="41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8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44000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 Box 6"/>
          <p:cNvSpPr txBox="1">
            <a:spLocks noChangeArrowheads="1"/>
          </p:cNvSpPr>
          <p:nvPr/>
        </p:nvSpPr>
        <p:spPr bwMode="auto">
          <a:xfrm>
            <a:off x="497840" y="250281"/>
            <a:ext cx="8188960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Результаты опроса обучающихся</a:t>
            </a:r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6758899" y="5369443"/>
            <a:ext cx="946731" cy="282059"/>
          </a:xfrm>
        </p:spPr>
        <p:txBody>
          <a:bodyPr/>
          <a:lstStyle/>
          <a:p>
            <a:pPr>
              <a:defRPr/>
            </a:pPr>
            <a:fld id="{94FE1614-65CE-407F-ADC2-1BA66FA67629}" type="slidenum">
              <a:rPr lang="ru-RU" smtClean="0">
                <a:solidFill>
                  <a:schemeClr val="bg1"/>
                </a:solidFill>
              </a:rPr>
              <a:pPr>
                <a:defRPr/>
              </a:pPr>
              <a:t>15</a:t>
            </a:fld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5" cstate="print"/>
          <a:srcRect l="20836" t="19226" r="20427" b="14628"/>
          <a:stretch>
            <a:fillRect/>
          </a:stretch>
        </p:blipFill>
        <p:spPr bwMode="auto">
          <a:xfrm>
            <a:off x="1420666" y="1226820"/>
            <a:ext cx="6302669" cy="399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___ОБУЧ____РАПС___________с 17-05  по  28-05\_____ПРЕЗЕНТАЦИИ_____см\рис  к  презентации\______ФОН_____25---05____208250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140918"/>
            <a:ext cx="9144000" cy="4165717"/>
          </a:xfrm>
          <a:prstGeom prst="rect">
            <a:avLst/>
          </a:prstGeom>
          <a:noFill/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526" y="5302251"/>
            <a:ext cx="9134475" cy="41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8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44000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 Box 6"/>
          <p:cNvSpPr txBox="1">
            <a:spLocks noChangeArrowheads="1"/>
          </p:cNvSpPr>
          <p:nvPr/>
        </p:nvSpPr>
        <p:spPr bwMode="auto">
          <a:xfrm>
            <a:off x="497840" y="250281"/>
            <a:ext cx="8188960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Результаты опроса обучающихся</a:t>
            </a:r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6758899" y="5369443"/>
            <a:ext cx="946731" cy="282059"/>
          </a:xfrm>
        </p:spPr>
        <p:txBody>
          <a:bodyPr/>
          <a:lstStyle/>
          <a:p>
            <a:pPr>
              <a:defRPr/>
            </a:pPr>
            <a:fld id="{94FE1614-65CE-407F-ADC2-1BA66FA67629}" type="slidenum">
              <a:rPr lang="ru-RU" smtClean="0">
                <a:solidFill>
                  <a:schemeClr val="bg1"/>
                </a:solidFill>
              </a:rPr>
              <a:pPr>
                <a:defRPr/>
              </a:pPr>
              <a:t>16</a:t>
            </a:fld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5" cstate="print"/>
          <a:srcRect l="20737" t="21872" r="20625" b="11629"/>
          <a:stretch>
            <a:fillRect/>
          </a:stretch>
        </p:blipFill>
        <p:spPr bwMode="auto">
          <a:xfrm>
            <a:off x="1442679" y="1211580"/>
            <a:ext cx="6258643" cy="399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___ОБУЧ____РАПС___________с 17-05  по  28-05\_____ПРЕЗЕНТАЦИИ_____см\рис  к  презентации\______ФОН_____25---05____208250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140918"/>
            <a:ext cx="9144000" cy="4165717"/>
          </a:xfrm>
          <a:prstGeom prst="rect">
            <a:avLst/>
          </a:prstGeom>
          <a:noFill/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526" y="5302251"/>
            <a:ext cx="9134475" cy="41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8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44000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 Box 6"/>
          <p:cNvSpPr txBox="1">
            <a:spLocks noChangeArrowheads="1"/>
          </p:cNvSpPr>
          <p:nvPr/>
        </p:nvSpPr>
        <p:spPr bwMode="auto">
          <a:xfrm>
            <a:off x="497840" y="250281"/>
            <a:ext cx="8188960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Результаты опроса обучающихся</a:t>
            </a:r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6758899" y="5369443"/>
            <a:ext cx="946731" cy="282059"/>
          </a:xfrm>
        </p:spPr>
        <p:txBody>
          <a:bodyPr/>
          <a:lstStyle/>
          <a:p>
            <a:pPr>
              <a:defRPr/>
            </a:pPr>
            <a:fld id="{94FE1614-65CE-407F-ADC2-1BA66FA67629}" type="slidenum">
              <a:rPr lang="ru-RU" smtClean="0">
                <a:solidFill>
                  <a:schemeClr val="bg1"/>
                </a:solidFill>
              </a:rPr>
              <a:pPr>
                <a:defRPr/>
              </a:pPr>
              <a:t>17</a:t>
            </a:fld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5" cstate="print"/>
          <a:srcRect l="21034" t="23460" r="20526" b="40028"/>
          <a:stretch>
            <a:fillRect/>
          </a:stretch>
        </p:blipFill>
        <p:spPr bwMode="auto">
          <a:xfrm>
            <a:off x="1498957" y="1524000"/>
            <a:ext cx="6146087" cy="216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___ОБУЧ____РАПС___________с 17-05  по  28-05\_____ПРЕЗЕНТАЦИИ_____см\рис  к  презентации\______ФОН____ГОТ____23--05___й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123422"/>
            <a:ext cx="9144000" cy="4182772"/>
          </a:xfrm>
          <a:prstGeom prst="rect">
            <a:avLst/>
          </a:prstGeom>
          <a:noFill/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526" y="5302251"/>
            <a:ext cx="9134475" cy="41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8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1"/>
            <a:ext cx="9144000" cy="11214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 Box 6"/>
          <p:cNvSpPr txBox="1">
            <a:spLocks noChangeArrowheads="1"/>
          </p:cNvSpPr>
          <p:nvPr/>
        </p:nvSpPr>
        <p:spPr bwMode="auto">
          <a:xfrm>
            <a:off x="497840" y="279035"/>
            <a:ext cx="8188960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Диаграмма результатов опроса</a:t>
            </a:r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6758899" y="5369443"/>
            <a:ext cx="946731" cy="282059"/>
          </a:xfrm>
        </p:spPr>
        <p:txBody>
          <a:bodyPr/>
          <a:lstStyle/>
          <a:p>
            <a:pPr>
              <a:defRPr/>
            </a:pPr>
            <a:fld id="{94FE1614-65CE-407F-ADC2-1BA66FA67629}" type="slidenum">
              <a:rPr lang="ru-RU" smtClean="0">
                <a:solidFill>
                  <a:schemeClr val="bg1"/>
                </a:solidFill>
              </a:rPr>
              <a:pPr>
                <a:defRPr/>
              </a:pPr>
              <a:t>18</a:t>
            </a:fld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640727" y="1196340"/>
            <a:ext cx="598914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600" dirty="0" smtClean="0">
                <a:solidFill>
                  <a:srgbClr val="C0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По вертикали - % ответов на вопросы анкетирования</a:t>
            </a:r>
            <a:endParaRPr lang="ru-RU" sz="1600" dirty="0">
              <a:solidFill>
                <a:srgbClr val="C000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graphicFrame>
        <p:nvGraphicFramePr>
          <p:cNvPr id="12" name="Диаграмма 11"/>
          <p:cNvGraphicFramePr/>
          <p:nvPr/>
        </p:nvGraphicFramePr>
        <p:xfrm>
          <a:off x="1255254" y="1588770"/>
          <a:ext cx="6633493" cy="362331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___ОБУЧ____РАПС___________с 17-05  по  28-05\_____ПРЕЗЕНТАЦИИ_____см\___КОРП___ФОН___к  презентации\_____ФОН____3___24--05____4133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151075"/>
            <a:ext cx="9144000" cy="4148977"/>
          </a:xfrm>
          <a:prstGeom prst="rect">
            <a:avLst/>
          </a:prstGeom>
          <a:noFill/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526" y="5302251"/>
            <a:ext cx="9134475" cy="41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8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44000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 Box 6"/>
          <p:cNvSpPr txBox="1">
            <a:spLocks noChangeArrowheads="1"/>
          </p:cNvSpPr>
          <p:nvPr/>
        </p:nvSpPr>
        <p:spPr bwMode="auto">
          <a:xfrm>
            <a:off x="497840" y="250281"/>
            <a:ext cx="8188960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Выявленные проблемы</a:t>
            </a:r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6758899" y="5369443"/>
            <a:ext cx="946731" cy="282059"/>
          </a:xfrm>
        </p:spPr>
        <p:txBody>
          <a:bodyPr/>
          <a:lstStyle/>
          <a:p>
            <a:pPr>
              <a:defRPr/>
            </a:pPr>
            <a:fld id="{94FE1614-65CE-407F-ADC2-1BA66FA67629}" type="slidenum">
              <a:rPr lang="ru-RU" smtClean="0">
                <a:solidFill>
                  <a:schemeClr val="bg1"/>
                </a:solidFill>
              </a:rPr>
              <a:pPr>
                <a:defRPr/>
              </a:pPr>
              <a:t>19</a:t>
            </a:fld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57316" y="1663320"/>
            <a:ext cx="1671485" cy="14626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CustomShape 3"/>
          <p:cNvSpPr/>
          <p:nvPr/>
        </p:nvSpPr>
        <p:spPr>
          <a:xfrm>
            <a:off x="2004060" y="1693275"/>
            <a:ext cx="6997700" cy="2935169"/>
          </a:xfrm>
          <a:prstGeom prst="roundRect">
            <a:avLst>
              <a:gd name="adj" fmla="val 5415"/>
            </a:avLst>
          </a:prstGeom>
          <a:gradFill rotWithShape="0">
            <a:gsLst>
              <a:gs pos="85000">
                <a:srgbClr val="FFD9D9"/>
              </a:gs>
              <a:gs pos="100000">
                <a:srgbClr val="5E9EFF"/>
              </a:gs>
            </a:gsLst>
            <a:lin ang="16200000" scaled="0"/>
          </a:gradFill>
          <a:ln w="9360">
            <a:solidFill>
              <a:srgbClr val="425B6E"/>
            </a:solidFill>
            <a:miter/>
          </a:ln>
          <a:effectLst>
            <a:outerShdw dist="23040" dir="16200000" algn="ctr" rotWithShape="0">
              <a:schemeClr val="accent2">
                <a:lumMod val="40000"/>
                <a:lumOff val="60000"/>
                <a:alpha val="36000"/>
              </a:schemeClr>
            </a:outerShdw>
          </a:effectLst>
          <a:scene3d>
            <a:camera prst="orthographicFront"/>
            <a:lightRig rig="threePt" dir="t"/>
          </a:scene3d>
          <a:sp3d>
            <a:bevelT w="127000" h="127000" prst="artDeco"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ctr"/>
          <a:lstStyle/>
          <a:p>
            <a:pPr marL="342900" indent="-342900">
              <a:buFont typeface="+mj-lt"/>
              <a:buAutoNum type="arabicPeriod"/>
            </a:pPr>
            <a:r>
              <a:rPr lang="ru-RU" sz="17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sym typeface="+mn-ea"/>
              </a:rPr>
              <a:t>Низкий уровень владения ПК</a:t>
            </a:r>
            <a:endParaRPr lang="ru-RU" sz="1700" dirty="0" smtClean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342900" indent="-342900">
              <a:buFont typeface="+mj-lt"/>
              <a:buAutoNum type="arabicPeriod"/>
            </a:pPr>
            <a:r>
              <a:rPr lang="ru-RU" sz="17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sym typeface="+mn-ea"/>
              </a:rPr>
              <a:t>МТБ полигонов недостаточно оснащена техническими средствами, инструментом, измерительными приборами</a:t>
            </a:r>
            <a:endParaRPr lang="ru-RU" sz="1700" dirty="0" smtClean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342900" indent="-342900">
              <a:buFont typeface="+mj-lt"/>
              <a:buAutoNum type="arabicPeriod"/>
            </a:pPr>
            <a:r>
              <a:rPr lang="ru-RU" sz="17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sym typeface="+mn-ea"/>
              </a:rPr>
              <a:t>Распределение времени при производстве самостоятельных работ на практике </a:t>
            </a:r>
            <a:endParaRPr lang="ru-RU" sz="1700" dirty="0" smtClean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342900" indent="-342900">
              <a:buFont typeface="+mj-lt"/>
              <a:buAutoNum type="arabicPeriod"/>
            </a:pPr>
            <a:r>
              <a:rPr lang="ru-RU" sz="17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sym typeface="+mn-ea"/>
              </a:rPr>
              <a:t>Качество работы тренажеров УЦПК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alphaModFix amt="50000"/>
            <a:lum/>
          </a:blip>
          <a:srcRect/>
          <a:stretch>
            <a:fillRect l="-10000" t="19000" r="-10000" b="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___ОБУЧ____РАПС___________с 17-05  по  28-05\_____ПРЕЗЕНТАЦИИ_____см\рис  к  презентации\______ФОН____ГОТ____23--05___й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1165901"/>
            <a:ext cx="9144000" cy="4127413"/>
          </a:xfrm>
          <a:prstGeom prst="rect">
            <a:avLst/>
          </a:prstGeom>
          <a:noFill/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526" y="5302251"/>
            <a:ext cx="9134475" cy="41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4" name="Picture 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0"/>
            <a:ext cx="9144000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5" name="Дата 13"/>
          <p:cNvSpPr txBox="1">
            <a:spLocks noGrp="1"/>
          </p:cNvSpPr>
          <p:nvPr/>
        </p:nvSpPr>
        <p:spPr bwMode="auto">
          <a:xfrm>
            <a:off x="381000" y="5397500"/>
            <a:ext cx="2133600" cy="3175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endParaRPr lang="ru-RU" altLang="ru-RU" sz="1400" dirty="0"/>
          </a:p>
        </p:txBody>
      </p:sp>
      <p:sp>
        <p:nvSpPr>
          <p:cNvPr id="5126" name="Text Box 6"/>
          <p:cNvSpPr txBox="1">
            <a:spLocks noChangeArrowheads="1"/>
          </p:cNvSpPr>
          <p:nvPr/>
        </p:nvSpPr>
        <p:spPr bwMode="auto">
          <a:xfrm>
            <a:off x="1083758" y="321734"/>
            <a:ext cx="6505763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2400" b="1" dirty="0" smtClean="0">
                <a:solidFill>
                  <a:srgbClr val="FF0000"/>
                </a:solidFill>
                <a:latin typeface="Verdana" panose="020B0604030504040204"/>
              </a:rPr>
              <a:t>Цель мастер-класса</a:t>
            </a:r>
            <a:endParaRPr lang="ru-RU" altLang="ru-RU" sz="2400" b="1" dirty="0">
              <a:solidFill>
                <a:srgbClr val="FF0000"/>
              </a:solidFill>
              <a:latin typeface="Verdana" panose="020B0604030504040204"/>
            </a:endParaRPr>
          </a:p>
        </p:txBody>
      </p:sp>
      <p:sp>
        <p:nvSpPr>
          <p:cNvPr id="5127" name="Содержимое 1"/>
          <p:cNvSpPr/>
          <p:nvPr/>
        </p:nvSpPr>
        <p:spPr bwMode="auto">
          <a:xfrm>
            <a:off x="257274" y="1295400"/>
            <a:ext cx="8610600" cy="423615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457200" indent="-457200" defTabSz="457200" eaLnBrk="0" hangingPunct="0">
              <a:spcBef>
                <a:spcPct val="20000"/>
              </a:spcBef>
              <a:buFont typeface="Wingdings" panose="05000000000000000000" pitchFamily="2" charset="2"/>
              <a:buChar char="Ø"/>
            </a:pPr>
            <a:r>
              <a:rPr lang="ru-RU" sz="1700" b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Выявить </a:t>
            </a:r>
            <a:r>
              <a:rPr lang="ru-RU" sz="1700" b="1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особенности </a:t>
            </a:r>
            <a:r>
              <a:rPr lang="ru-RU" altLang="ru-RU" sz="1700" b="1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при </a:t>
            </a:r>
            <a:r>
              <a:rPr lang="ru-RU" altLang="ru-RU" sz="1700" b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проведении практических занятий</a:t>
            </a:r>
          </a:p>
          <a:p>
            <a:pPr marL="457200" indent="-457200" defTabSz="457200" eaLnBrk="0" hangingPunct="0">
              <a:spcBef>
                <a:spcPct val="20000"/>
              </a:spcBef>
              <a:buFont typeface="Wingdings" panose="05000000000000000000" pitchFamily="2" charset="2"/>
              <a:buChar char="Ø"/>
            </a:pPr>
            <a:r>
              <a:rPr lang="ru-RU" altLang="ru-RU" sz="1700" b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Проанализировать</a:t>
            </a:r>
            <a:r>
              <a:rPr lang="ru-RU" sz="1700" b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наиболее значимые проблемы, возникающие </a:t>
            </a:r>
            <a:r>
              <a:rPr lang="ru-RU" altLang="ru-RU" sz="1700" b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при проведении практических занятий</a:t>
            </a:r>
          </a:p>
          <a:p>
            <a:pPr marL="457200" indent="-457200" defTabSz="457200" eaLnBrk="0" hangingPunct="0">
              <a:spcBef>
                <a:spcPct val="20000"/>
              </a:spcBef>
              <a:buFont typeface="Wingdings" panose="05000000000000000000" pitchFamily="2" charset="2"/>
              <a:buChar char="Ø"/>
            </a:pPr>
            <a:r>
              <a:rPr lang="ru-RU" altLang="ru-RU" sz="1700" b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Разработать пути решения проблем</a:t>
            </a:r>
          </a:p>
          <a:p>
            <a:pPr marL="457200" indent="-457200" algn="just" defTabSz="457200" eaLnBrk="0" hangingPunct="0">
              <a:spcBef>
                <a:spcPct val="20000"/>
              </a:spcBef>
            </a:pPr>
            <a:endParaRPr lang="ru-RU" altLang="ru-RU" sz="2000" b="1" dirty="0">
              <a:solidFill>
                <a:schemeClr val="bg1"/>
              </a:solidFill>
              <a:latin typeface="Verdana основной"/>
            </a:endParaRPr>
          </a:p>
          <a:p>
            <a:pPr defTabSz="457200" eaLnBrk="0" hangingPunct="0">
              <a:spcBef>
                <a:spcPct val="20000"/>
              </a:spcBef>
            </a:pPr>
            <a:endParaRPr lang="ru-RU" altLang="ru-RU" sz="2000" b="1" dirty="0"/>
          </a:p>
          <a:p>
            <a:pPr defTabSz="457200" eaLnBrk="0" hangingPunct="0">
              <a:spcBef>
                <a:spcPct val="20000"/>
              </a:spcBef>
            </a:pPr>
            <a:endParaRPr lang="ru-RU" altLang="ru-RU" sz="2000" b="1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2" y="5334001"/>
            <a:ext cx="825795" cy="317500"/>
          </a:xfrm>
        </p:spPr>
        <p:txBody>
          <a:bodyPr/>
          <a:lstStyle/>
          <a:p>
            <a:pPr>
              <a:defRPr/>
            </a:pPr>
            <a:fld id="{94FE1614-65CE-407F-ADC2-1BA66FA67629}" type="slidenum">
              <a:rPr lang="ru-RU" smtClean="0">
                <a:solidFill>
                  <a:schemeClr val="bg1"/>
                </a:solidFill>
              </a:rPr>
              <a:pPr>
                <a:defRPr/>
              </a:pPr>
              <a:t>2</a:t>
            </a:fld>
            <a:endParaRPr lang="ru-RU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526" y="5302251"/>
            <a:ext cx="9134475" cy="41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8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 Box 6"/>
          <p:cNvSpPr txBox="1">
            <a:spLocks noChangeArrowheads="1"/>
          </p:cNvSpPr>
          <p:nvPr/>
        </p:nvSpPr>
        <p:spPr bwMode="auto">
          <a:xfrm>
            <a:off x="497840" y="250281"/>
            <a:ext cx="8188960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Предлагаемые пути решения проблем</a:t>
            </a:r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6758899" y="5369443"/>
            <a:ext cx="946731" cy="282059"/>
          </a:xfrm>
        </p:spPr>
        <p:txBody>
          <a:bodyPr/>
          <a:lstStyle/>
          <a:p>
            <a:pPr>
              <a:defRPr/>
            </a:pPr>
            <a:fld id="{94FE1614-65CE-407F-ADC2-1BA66FA67629}" type="slidenum">
              <a:rPr lang="ru-RU" smtClean="0">
                <a:solidFill>
                  <a:schemeClr val="bg1"/>
                </a:solidFill>
              </a:rPr>
              <a:pPr>
                <a:defRPr/>
              </a:pPr>
              <a:t>20</a:t>
            </a:fld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13" name="CustomShape 3"/>
          <p:cNvSpPr/>
          <p:nvPr/>
        </p:nvSpPr>
        <p:spPr>
          <a:xfrm>
            <a:off x="156066" y="1257300"/>
            <a:ext cx="8821934" cy="3893154"/>
          </a:xfrm>
          <a:prstGeom prst="roundRect">
            <a:avLst>
              <a:gd name="adj" fmla="val 6178"/>
            </a:avLst>
          </a:prstGeom>
          <a:gradFill rotWithShape="0">
            <a:gsLst>
              <a:gs pos="86000">
                <a:srgbClr val="FFD9D9"/>
              </a:gs>
              <a:gs pos="100000">
                <a:srgbClr val="5E9EFF"/>
              </a:gs>
            </a:gsLst>
            <a:lin ang="5400000"/>
          </a:gradFill>
          <a:ln w="9360">
            <a:solidFill>
              <a:srgbClr val="425B6E"/>
            </a:solidFill>
            <a:miter/>
          </a:ln>
          <a:effectLst>
            <a:outerShdw dist="23040" dir="16200000" algn="ctr" rotWithShape="0">
              <a:schemeClr val="accent2">
                <a:lumMod val="40000"/>
                <a:lumOff val="60000"/>
                <a:alpha val="36000"/>
              </a:schemeClr>
            </a:outerShdw>
          </a:effectLst>
          <a:scene3d>
            <a:camera prst="orthographicFront"/>
            <a:lightRig rig="threePt" dir="t"/>
          </a:scene3d>
          <a:sp3d>
            <a:bevelT w="127000" h="127000" prst="artDeco"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ctr"/>
          <a:lstStyle/>
          <a:p>
            <a:pPr marL="457200" indent="-457200">
              <a:buAutoNum type="arabicPeriod"/>
            </a:pPr>
            <a:r>
              <a:rPr lang="ru-RU" dirty="0" smtClean="0">
                <a:solidFill>
                  <a:srgbClr val="000066"/>
                </a:solidFill>
                <a:latin typeface="Verdana" panose="020B0604030504040204" pitchFamily="34" charset="0"/>
                <a:ea typeface="Verdana" panose="020B0604030504040204" pitchFamily="34" charset="0"/>
                <a:sym typeface="+mn-ea"/>
              </a:rPr>
              <a:t>Приведение тренировочных полигонов к единым требованиям.</a:t>
            </a:r>
            <a:endParaRPr lang="ru-RU" dirty="0" smtClean="0">
              <a:solidFill>
                <a:srgbClr val="000066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457200" indent="-457200">
              <a:buAutoNum type="arabicPeriod"/>
            </a:pPr>
            <a:r>
              <a:rPr lang="ru-RU" dirty="0" smtClean="0">
                <a:solidFill>
                  <a:srgbClr val="000066"/>
                </a:solidFill>
                <a:latin typeface="Verdana" panose="020B0604030504040204" pitchFamily="34" charset="0"/>
                <a:ea typeface="Verdana" panose="020B0604030504040204" pitchFamily="34" charset="0"/>
                <a:sym typeface="+mn-ea"/>
              </a:rPr>
              <a:t>Планирование рабочего времени при выполнения трудовых действий в соответствии со спецификой профессии и местными условиями. </a:t>
            </a:r>
            <a:endParaRPr lang="ru-RU" dirty="0" smtClean="0">
              <a:solidFill>
                <a:srgbClr val="000066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457200" indent="-457200">
              <a:buAutoNum type="arabicPeriod"/>
            </a:pPr>
            <a:r>
              <a:rPr lang="ru-RU" dirty="0" smtClean="0">
                <a:solidFill>
                  <a:srgbClr val="000066"/>
                </a:solidFill>
                <a:latin typeface="Verdana" panose="020B0604030504040204" pitchFamily="34" charset="0"/>
                <a:ea typeface="Verdana" panose="020B0604030504040204" pitchFamily="34" charset="0"/>
                <a:sym typeface="+mn-ea"/>
              </a:rPr>
              <a:t>Доработка программного обеспечения действующих тренажеров. </a:t>
            </a:r>
            <a:endParaRPr lang="ru-RU" dirty="0" smtClean="0">
              <a:solidFill>
                <a:srgbClr val="000066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0" indent="0">
              <a:buNone/>
            </a:pPr>
            <a:r>
              <a:rPr lang="ru-RU" dirty="0" smtClean="0">
                <a:solidFill>
                  <a:srgbClr val="000066"/>
                </a:solidFill>
                <a:latin typeface="Verdana" panose="020B0604030504040204" pitchFamily="34" charset="0"/>
                <a:ea typeface="Verdana" panose="020B0604030504040204" pitchFamily="34" charset="0"/>
                <a:sym typeface="+mn-ea"/>
              </a:rPr>
              <a:t>4.   Применение на учебно-тренировочных полигонах </a:t>
            </a:r>
            <a:r>
              <a:rPr lang="en-US" dirty="0" smtClean="0">
                <a:solidFill>
                  <a:srgbClr val="000066"/>
                </a:solidFill>
                <a:latin typeface="Verdana" panose="020B0604030504040204" pitchFamily="34" charset="0"/>
                <a:ea typeface="Verdana" panose="020B0604030504040204" pitchFamily="34" charset="0"/>
                <a:sym typeface="+mn-ea"/>
              </a:rPr>
              <a:t>VR</a:t>
            </a:r>
            <a:r>
              <a:rPr lang="ru-RU" dirty="0" smtClean="0">
                <a:solidFill>
                  <a:srgbClr val="000066"/>
                </a:solidFill>
                <a:latin typeface="Verdana" panose="020B0604030504040204" pitchFamily="34" charset="0"/>
                <a:ea typeface="Verdana" panose="020B0604030504040204" pitchFamily="34" charset="0"/>
                <a:sym typeface="+mn-ea"/>
              </a:rPr>
              <a:t> (</a:t>
            </a:r>
            <a:r>
              <a:rPr lang="en-US" dirty="0" smtClean="0">
                <a:solidFill>
                  <a:srgbClr val="000066"/>
                </a:solidFill>
                <a:latin typeface="Verdana" panose="020B0604030504040204" pitchFamily="34" charset="0"/>
                <a:ea typeface="Verdana" panose="020B0604030504040204" pitchFamily="34" charset="0"/>
                <a:sym typeface="+mn-ea"/>
              </a:rPr>
              <a:t>AR</a:t>
            </a:r>
            <a:r>
              <a:rPr lang="ru-RU" dirty="0" smtClean="0">
                <a:solidFill>
                  <a:srgbClr val="000066"/>
                </a:solidFill>
                <a:latin typeface="Verdana" panose="020B0604030504040204" pitchFamily="34" charset="0"/>
                <a:ea typeface="Verdana" panose="020B0604030504040204" pitchFamily="34" charset="0"/>
                <a:sym typeface="+mn-ea"/>
              </a:rPr>
              <a:t>)   </a:t>
            </a:r>
            <a:endParaRPr lang="ru-RU" dirty="0" smtClean="0">
              <a:solidFill>
                <a:srgbClr val="000066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0" indent="0">
              <a:buNone/>
            </a:pPr>
            <a:r>
              <a:rPr lang="ru-RU" dirty="0" smtClean="0">
                <a:solidFill>
                  <a:srgbClr val="000066"/>
                </a:solidFill>
                <a:latin typeface="Verdana" panose="020B0604030504040204" pitchFamily="34" charset="0"/>
                <a:ea typeface="Verdana" panose="020B0604030504040204" pitchFamily="34" charset="0"/>
                <a:sym typeface="+mn-ea"/>
              </a:rPr>
              <a:t>      технологий для повышения эффективности процесса </a:t>
            </a:r>
          </a:p>
          <a:p>
            <a:pPr marL="0" indent="0">
              <a:buNone/>
            </a:pPr>
            <a:r>
              <a:rPr lang="ru-RU" dirty="0" smtClean="0">
                <a:solidFill>
                  <a:srgbClr val="000066"/>
                </a:solidFill>
                <a:latin typeface="Verdana" panose="020B0604030504040204" pitchFamily="34" charset="0"/>
                <a:ea typeface="Verdana" panose="020B0604030504040204" pitchFamily="34" charset="0"/>
                <a:sym typeface="+mn-ea"/>
              </a:rPr>
              <a:t>      формирования профессиональных компетенций.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526" y="5302251"/>
            <a:ext cx="9134475" cy="41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0" y="273051"/>
            <a:ext cx="91440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Модель профессиональных компетенций</a:t>
            </a:r>
            <a:endParaRPr lang="ru-RU" sz="2000" b="1" dirty="0">
              <a:solidFill>
                <a:srgbClr val="FF0000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2"/>
          </p:nvPr>
        </p:nvSpPr>
        <p:spPr>
          <a:xfrm>
            <a:off x="4880344" y="5325140"/>
            <a:ext cx="2434856" cy="334943"/>
          </a:xfrm>
        </p:spPr>
        <p:txBody>
          <a:bodyPr/>
          <a:lstStyle/>
          <a:p>
            <a:pPr>
              <a:defRPr/>
            </a:pPr>
            <a:fld id="{B34EDAEB-6A19-4AB9-8F64-A91C1092B193}" type="slidenum">
              <a:rPr lang="ru-RU" smtClean="0">
                <a:solidFill>
                  <a:schemeClr val="bg1"/>
                </a:solidFill>
              </a:rPr>
              <a:pPr>
                <a:defRPr/>
              </a:pPr>
              <a:t>21</a:t>
            </a:fld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79299" y="1268512"/>
            <a:ext cx="288752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b="1" dirty="0" smtClean="0">
                <a:solidFill>
                  <a:srgbClr val="FFFF00"/>
                </a:solidFill>
                <a:latin typeface="Verdana" panose="020B0604030504040204"/>
              </a:rPr>
              <a:t>Принципы андрогогики</a:t>
            </a:r>
            <a:endParaRPr lang="ru-RU" b="1" dirty="0">
              <a:solidFill>
                <a:srgbClr val="FFFF00"/>
              </a:solidFill>
              <a:latin typeface="Verdana" panose="020B0604030504040204"/>
            </a:endParaRPr>
          </a:p>
        </p:txBody>
      </p:sp>
      <p:graphicFrame>
        <p:nvGraphicFramePr>
          <p:cNvPr id="8" name="Таблица 5"/>
          <p:cNvGraphicFramePr>
            <a:graphicFrameLocks noGrp="1"/>
          </p:cNvGraphicFramePr>
          <p:nvPr/>
        </p:nvGraphicFramePr>
        <p:xfrm>
          <a:off x="30162" y="1158877"/>
          <a:ext cx="9094788" cy="420159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93888"/>
                <a:gridCol w="4655820"/>
                <a:gridCol w="2545080"/>
              </a:tblGrid>
              <a:tr h="403249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rgbClr val="002060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Наименование компетенции</a:t>
                      </a:r>
                    </a:p>
                  </a:txBody>
                  <a:tcPr marL="91438" marR="91438" marT="38100" marB="3810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rgbClr val="002060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Индикаторы компетенции</a:t>
                      </a:r>
                      <a:endParaRPr lang="ru-RU" sz="1100" dirty="0">
                        <a:solidFill>
                          <a:srgbClr val="002060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marL="91438" marR="91438" marT="38100" marB="3810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rgbClr val="002060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Знания, умения и навыки</a:t>
                      </a:r>
                      <a:endParaRPr lang="ru-RU" sz="1100" dirty="0">
                        <a:solidFill>
                          <a:srgbClr val="002060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marL="91438" marR="91438" marT="38100" marB="3810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1224683">
                <a:tc>
                  <a:txBody>
                    <a:bodyPr/>
                    <a:lstStyle/>
                    <a:p>
                      <a:pPr marL="450850" indent="-450850" algn="l"/>
                      <a:r>
                        <a:rPr lang="ru-RU" sz="1100" dirty="0" smtClean="0">
                          <a:solidFill>
                            <a:srgbClr val="002060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ПК </a:t>
                      </a:r>
                      <a:r>
                        <a:rPr lang="en-US" sz="1100" dirty="0" smtClean="0">
                          <a:solidFill>
                            <a:srgbClr val="002060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6.</a:t>
                      </a:r>
                      <a:r>
                        <a:rPr lang="en-US" sz="1100" baseline="0" dirty="0" smtClean="0">
                          <a:solidFill>
                            <a:srgbClr val="002060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 </a:t>
                      </a:r>
                      <a:r>
                        <a:rPr lang="ru-RU" sz="1100" dirty="0" smtClean="0">
                          <a:solidFill>
                            <a:srgbClr val="002060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Проведение </a:t>
                      </a:r>
                      <a:r>
                        <a:rPr lang="ru-RU" sz="1100" dirty="0">
                          <a:solidFill>
                            <a:srgbClr val="002060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учебных занятий</a:t>
                      </a:r>
                    </a:p>
                  </a:txBody>
                  <a:tcPr marL="91438" marR="91438" marT="38100" marB="38100"/>
                </a:tc>
                <a:tc>
                  <a:txBody>
                    <a:bodyPr/>
                    <a:lstStyle/>
                    <a:p>
                      <a:pPr marL="0" algn="l" rtl="0" eaLnBrk="1" latinLnBrk="0" hangingPunct="1"/>
                      <a:r>
                        <a:rPr kumimoji="0" lang="ru-RU" sz="1100" kern="1200" dirty="0" smtClean="0">
                          <a:solidFill>
                            <a:srgbClr val="000066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+mn-cs"/>
                        </a:rPr>
                        <a:t>6.3. Знание основных принципов андрагогики.</a:t>
                      </a:r>
                    </a:p>
                    <a:p>
                      <a:pPr marL="0" algn="l" rtl="0" eaLnBrk="1" latinLnBrk="0" hangingPunct="1"/>
                      <a:endParaRPr kumimoji="0" lang="ru-RU" sz="1100" kern="1200" dirty="0" smtClean="0">
                        <a:solidFill>
                          <a:srgbClr val="000066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  <a:cs typeface="+mn-cs"/>
                      </a:endParaRPr>
                    </a:p>
                    <a:p>
                      <a:pPr marL="0" algn="l" rtl="0" eaLnBrk="1" latinLnBrk="0" hangingPunct="1"/>
                      <a:endParaRPr kumimoji="0" lang="ru-RU" sz="1100" kern="1200" dirty="0" smtClean="0">
                        <a:solidFill>
                          <a:srgbClr val="000066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  <a:cs typeface="+mn-cs"/>
                      </a:endParaRPr>
                    </a:p>
                    <a:p>
                      <a:pPr marL="0" algn="l" rtl="0" eaLnBrk="1" latinLnBrk="0" hangingPunct="1"/>
                      <a:r>
                        <a:rPr kumimoji="0" lang="ru-RU" sz="1100" kern="1200" dirty="0" smtClean="0">
                          <a:solidFill>
                            <a:srgbClr val="000066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+mn-cs"/>
                        </a:rPr>
                        <a:t>6.6. Знание норм педагогической этики, техник и приемов общения (правил слушания, ведения беседы, убеждения) и навыки их применения.</a:t>
                      </a:r>
                    </a:p>
                  </a:txBody>
                  <a:tcPr marL="91438" marR="91438" marT="38100" marB="38100"/>
                </a:tc>
                <a:tc>
                  <a:txBody>
                    <a:bodyPr/>
                    <a:lstStyle/>
                    <a:p>
                      <a:r>
                        <a:rPr lang="ru-RU" sz="1100" dirty="0">
                          <a:solidFill>
                            <a:srgbClr val="002060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Овладел навыками проведения </a:t>
                      </a:r>
                      <a:r>
                        <a:rPr lang="ru-RU" sz="1100" dirty="0" smtClean="0">
                          <a:solidFill>
                            <a:srgbClr val="002060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учебных </a:t>
                      </a:r>
                      <a:r>
                        <a:rPr lang="ru-RU" sz="1100" dirty="0">
                          <a:solidFill>
                            <a:srgbClr val="002060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занятий на основе принципов андрогогики</a:t>
                      </a:r>
                    </a:p>
                    <a:p>
                      <a:r>
                        <a:rPr lang="ru-RU" sz="1100" dirty="0">
                          <a:solidFill>
                            <a:srgbClr val="002060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Научился проводить учебные занятия с учетом психических качеств обучающихся при выполнении трудовых функций</a:t>
                      </a:r>
                    </a:p>
                  </a:txBody>
                  <a:tcPr marL="91438" marR="91438" marT="38100" marB="38100"/>
                </a:tc>
              </a:tr>
              <a:tr h="1224683">
                <a:tc>
                  <a:txBody>
                    <a:bodyPr/>
                    <a:lstStyle/>
                    <a:p>
                      <a:pPr marL="450850" indent="-450850" algn="l"/>
                      <a:r>
                        <a:rPr lang="ru-RU" sz="1100" dirty="0" smtClean="0">
                          <a:solidFill>
                            <a:srgbClr val="002060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ПК </a:t>
                      </a:r>
                      <a:r>
                        <a:rPr lang="en-US" sz="1100" dirty="0" smtClean="0">
                          <a:solidFill>
                            <a:srgbClr val="002060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7.</a:t>
                      </a:r>
                      <a:r>
                        <a:rPr lang="en-US" sz="1100" baseline="0" dirty="0" smtClean="0">
                          <a:solidFill>
                            <a:srgbClr val="002060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 </a:t>
                      </a:r>
                      <a:r>
                        <a:rPr kumimoji="0" lang="ru-RU" sz="1100" kern="1200" dirty="0" smtClean="0">
                          <a:solidFill>
                            <a:srgbClr val="002060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+mn-cs"/>
                        </a:rPr>
                        <a:t>Проведение практического обучения</a:t>
                      </a:r>
                      <a:endParaRPr kumimoji="0" lang="ru-RU" sz="1100" kern="1200" dirty="0">
                        <a:solidFill>
                          <a:srgbClr val="002060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  <a:cs typeface="+mn-cs"/>
                      </a:endParaRPr>
                    </a:p>
                  </a:txBody>
                  <a:tcPr marL="91438" marR="91438" marT="38100" marB="38100"/>
                </a:tc>
                <a:tc>
                  <a:txBody>
                    <a:bodyPr/>
                    <a:lstStyle/>
                    <a:p>
                      <a:r>
                        <a:rPr kumimoji="0" lang="ru-RU" sz="1100" kern="1200" dirty="0" smtClean="0">
                          <a:solidFill>
                            <a:srgbClr val="000066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+mn-cs"/>
                        </a:rPr>
                        <a:t>7.5. Навыки проведения индивидуальных и групповых практических занятий.</a:t>
                      </a:r>
                    </a:p>
                    <a:p>
                      <a:endParaRPr kumimoji="0" lang="ru-RU" sz="1100" kern="1200" dirty="0" smtClean="0">
                        <a:solidFill>
                          <a:srgbClr val="000066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  <a:cs typeface="+mn-cs"/>
                      </a:endParaRPr>
                    </a:p>
                    <a:p>
                      <a:endParaRPr kumimoji="0" lang="ru-RU" sz="1100" kern="1200" dirty="0" smtClean="0">
                        <a:solidFill>
                          <a:srgbClr val="000066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  <a:cs typeface="+mn-cs"/>
                      </a:endParaRPr>
                    </a:p>
                    <a:p>
                      <a:r>
                        <a:rPr kumimoji="0" lang="ru-RU" sz="1100" kern="1200" dirty="0" smtClean="0">
                          <a:solidFill>
                            <a:srgbClr val="000066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+mn-cs"/>
                        </a:rPr>
                        <a:t>7.6. Знание правил охраны труда при проведении практических занятий.</a:t>
                      </a:r>
                    </a:p>
                  </a:txBody>
                  <a:tcPr marL="91438" marR="91438" marT="38100" marB="38100"/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solidFill>
                            <a:srgbClr val="002060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Овладел трудовыми навыками при проведении индивидуальных и групповых</a:t>
                      </a:r>
                      <a:r>
                        <a:rPr lang="ru-RU" sz="1100" baseline="0" dirty="0" smtClean="0">
                          <a:solidFill>
                            <a:srgbClr val="002060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 занятий</a:t>
                      </a:r>
                      <a:endParaRPr lang="ru-RU" sz="1100" dirty="0" smtClean="0">
                        <a:solidFill>
                          <a:srgbClr val="002060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  <a:p>
                      <a:r>
                        <a:rPr lang="ru-RU" sz="1100" dirty="0" smtClean="0">
                          <a:solidFill>
                            <a:srgbClr val="002060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Освоил нормы и правила по охране труда при выполнении самостоятельных работ</a:t>
                      </a:r>
                      <a:endParaRPr lang="ru-RU" sz="1100" dirty="0">
                        <a:solidFill>
                          <a:srgbClr val="002060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marL="91438" marR="91438" marT="38100" marB="38100"/>
                </a:tc>
              </a:tr>
              <a:tr h="1290757">
                <a:tc>
                  <a:txBody>
                    <a:bodyPr/>
                    <a:lstStyle/>
                    <a:p>
                      <a:pPr marL="450850" indent="-450850" algn="l"/>
                      <a:r>
                        <a:rPr lang="ru-RU" sz="1100" dirty="0" smtClean="0">
                          <a:solidFill>
                            <a:srgbClr val="002060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ПК </a:t>
                      </a:r>
                      <a:r>
                        <a:rPr lang="en-US" sz="1100" dirty="0" smtClean="0">
                          <a:solidFill>
                            <a:srgbClr val="002060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8.</a:t>
                      </a:r>
                      <a:r>
                        <a:rPr lang="en-US" sz="1100" baseline="0" dirty="0" smtClean="0">
                          <a:solidFill>
                            <a:srgbClr val="002060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 </a:t>
                      </a:r>
                      <a:r>
                        <a:rPr lang="ru-RU" sz="1100" dirty="0" smtClean="0">
                          <a:solidFill>
                            <a:srgbClr val="002060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Информационно-коммуникационные технологии</a:t>
                      </a:r>
                      <a:endParaRPr lang="ru-RU" sz="1100" dirty="0">
                        <a:solidFill>
                          <a:srgbClr val="002060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marL="91438" marR="91438" marT="38100" marB="38100"/>
                </a:tc>
                <a:tc>
                  <a:txBody>
                    <a:bodyPr/>
                    <a:lstStyle/>
                    <a:p>
                      <a:pPr marL="0" algn="l" rtl="0" eaLnBrk="1" latinLnBrk="0" hangingPunct="1"/>
                      <a:r>
                        <a:rPr kumimoji="0" lang="ru-RU" sz="1100" kern="1200" dirty="0" smtClean="0">
                          <a:solidFill>
                            <a:srgbClr val="000066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+mn-cs"/>
                        </a:rPr>
                        <a:t>8.1. Знание технических характеристик, возможностей и навыки применения на занятии технических средств обеспечения процесса обучения.</a:t>
                      </a:r>
                    </a:p>
                    <a:p>
                      <a:pPr marL="0" algn="l" rtl="0" eaLnBrk="1" latinLnBrk="0" hangingPunct="1"/>
                      <a:endParaRPr kumimoji="0" lang="ru-RU" sz="1100" kern="1200" dirty="0" smtClean="0">
                        <a:solidFill>
                          <a:srgbClr val="000066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  <a:cs typeface="+mn-cs"/>
                      </a:endParaRPr>
                    </a:p>
                    <a:p>
                      <a:pPr marL="0" algn="l" rtl="0" eaLnBrk="1" latinLnBrk="0" hangingPunct="1"/>
                      <a:r>
                        <a:rPr kumimoji="0" lang="ru-RU" sz="1100" kern="1200" dirty="0" smtClean="0">
                          <a:solidFill>
                            <a:srgbClr val="000066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+mn-cs"/>
                        </a:rPr>
                        <a:t>8.2. Знание характеристик программного обеспечения и навыки использования данных программ в образовательном процесс</a:t>
                      </a:r>
                    </a:p>
                  </a:txBody>
                  <a:tcPr marL="91438" marR="91438" marT="38100" marB="38100"/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solidFill>
                            <a:srgbClr val="002060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Освоил трудовых</a:t>
                      </a:r>
                      <a:r>
                        <a:rPr lang="ru-RU" sz="1100" baseline="0" dirty="0" smtClean="0">
                          <a:solidFill>
                            <a:srgbClr val="002060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 функций при проведении практических занятий и тренажерной подготовке</a:t>
                      </a:r>
                    </a:p>
                    <a:p>
                      <a:r>
                        <a:rPr lang="ru-RU" sz="1100" baseline="0" dirty="0" smtClean="0">
                          <a:solidFill>
                            <a:srgbClr val="002060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Овладел </a:t>
                      </a:r>
                      <a:r>
                        <a:rPr lang="ru-RU" sz="1100" dirty="0" smtClean="0">
                          <a:solidFill>
                            <a:srgbClr val="002060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информационными технологиями при выполнении трудовых операций</a:t>
                      </a:r>
                      <a:endParaRPr lang="ru-RU" sz="1100" dirty="0">
                        <a:solidFill>
                          <a:srgbClr val="002060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marL="91438" marR="91438" marT="38100" marB="38100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526" y="5302251"/>
            <a:ext cx="9134475" cy="41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8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 Box 6"/>
          <p:cNvSpPr txBox="1">
            <a:spLocks noChangeArrowheads="1"/>
          </p:cNvSpPr>
          <p:nvPr/>
        </p:nvSpPr>
        <p:spPr bwMode="auto">
          <a:xfrm>
            <a:off x="497840" y="250281"/>
            <a:ext cx="8188960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Предложения для достижения цели</a:t>
            </a:r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6758899" y="5369443"/>
            <a:ext cx="946731" cy="282059"/>
          </a:xfrm>
        </p:spPr>
        <p:txBody>
          <a:bodyPr/>
          <a:lstStyle/>
          <a:p>
            <a:pPr>
              <a:defRPr/>
            </a:pPr>
            <a:fld id="{94FE1614-65CE-407F-ADC2-1BA66FA67629}" type="slidenum">
              <a:rPr lang="ru-RU" smtClean="0">
                <a:solidFill>
                  <a:schemeClr val="bg1"/>
                </a:solidFill>
              </a:rPr>
              <a:pPr>
                <a:defRPr/>
              </a:pPr>
              <a:t>22</a:t>
            </a:fld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13" name="CustomShape 3"/>
          <p:cNvSpPr/>
          <p:nvPr/>
        </p:nvSpPr>
        <p:spPr>
          <a:xfrm>
            <a:off x="156066" y="1257300"/>
            <a:ext cx="8821934" cy="3893154"/>
          </a:xfrm>
          <a:prstGeom prst="roundRect">
            <a:avLst>
              <a:gd name="adj" fmla="val 6178"/>
            </a:avLst>
          </a:prstGeom>
          <a:gradFill rotWithShape="0">
            <a:gsLst>
              <a:gs pos="86000">
                <a:srgbClr val="FFD9D9"/>
              </a:gs>
              <a:gs pos="100000">
                <a:srgbClr val="5E9EFF"/>
              </a:gs>
            </a:gsLst>
            <a:lin ang="5400000"/>
          </a:gradFill>
          <a:ln w="9360">
            <a:solidFill>
              <a:srgbClr val="425B6E"/>
            </a:solidFill>
            <a:miter/>
          </a:ln>
          <a:effectLst>
            <a:outerShdw dist="23040" dir="16200000" algn="ctr" rotWithShape="0">
              <a:schemeClr val="accent2">
                <a:lumMod val="40000"/>
                <a:lumOff val="60000"/>
                <a:alpha val="36000"/>
              </a:schemeClr>
            </a:outerShdw>
          </a:effectLst>
          <a:scene3d>
            <a:camera prst="orthographicFront"/>
            <a:lightRig rig="threePt" dir="t"/>
          </a:scene3d>
          <a:sp3d>
            <a:bevelT w="127000" h="127000" prst="artDeco"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ctr"/>
          <a:lstStyle/>
          <a:p>
            <a:pPr marL="457200" indent="-457200">
              <a:buAutoNum type="arabicPeriod"/>
            </a:pPr>
            <a:r>
              <a:rPr lang="ru-RU" dirty="0" smtClean="0">
                <a:solidFill>
                  <a:srgbClr val="000066"/>
                </a:solidFill>
                <a:latin typeface="Verdana" panose="020B0604030504040204" pitchFamily="34" charset="0"/>
                <a:ea typeface="Verdana" panose="020B0604030504040204" pitchFamily="34" charset="0"/>
                <a:sym typeface="+mn-ea"/>
              </a:rPr>
              <a:t>Использование на практических занятиях современных технических средств, инструментов и измерительных приборов.</a:t>
            </a:r>
          </a:p>
          <a:p>
            <a:pPr marL="457200" indent="-457200">
              <a:buAutoNum type="arabicPeriod"/>
            </a:pPr>
            <a:r>
              <a:rPr lang="ru-RU" dirty="0" smtClean="0">
                <a:solidFill>
                  <a:srgbClr val="000066"/>
                </a:solidFill>
                <a:latin typeface="Verdana" panose="020B0604030504040204" pitchFamily="34" charset="0"/>
                <a:ea typeface="Verdana" panose="020B0604030504040204" pitchFamily="34" charset="0"/>
                <a:sym typeface="+mn-ea"/>
              </a:rPr>
              <a:t>Использование современных тренажерных комплексов.</a:t>
            </a:r>
          </a:p>
          <a:p>
            <a:pPr marL="457200" indent="-457200">
              <a:buAutoNum type="arabicPeriod"/>
            </a:pPr>
            <a:r>
              <a:rPr lang="ru-RU" dirty="0" smtClean="0">
                <a:solidFill>
                  <a:srgbClr val="000066"/>
                </a:solidFill>
                <a:latin typeface="Verdana" panose="020B0604030504040204" pitchFamily="34" charset="0"/>
                <a:ea typeface="Verdana" panose="020B0604030504040204" pitchFamily="34" charset="0"/>
                <a:sym typeface="+mn-ea"/>
              </a:rPr>
              <a:t>Проведение виртуальных экскурсий и экскурсий на предприятия. </a:t>
            </a:r>
          </a:p>
          <a:p>
            <a:pPr marL="457200" indent="-457200">
              <a:buAutoNum type="arabicPeriod"/>
            </a:pPr>
            <a:r>
              <a:rPr lang="ru-RU" dirty="0" smtClean="0">
                <a:solidFill>
                  <a:srgbClr val="000066"/>
                </a:solidFill>
                <a:latin typeface="Verdana" panose="020B0604030504040204" pitchFamily="34" charset="0"/>
                <a:ea typeface="Verdana" panose="020B0604030504040204" pitchFamily="34" charset="0"/>
                <a:sym typeface="+mn-ea"/>
              </a:rPr>
              <a:t>Встречи обучающихся с наставниками и передовиками производства. </a:t>
            </a:r>
          </a:p>
          <a:p>
            <a:pPr marL="342900" indent="-342900">
              <a:buAutoNum type="arabicPeriod" startAt="5"/>
            </a:pPr>
            <a:r>
              <a:rPr lang="ru-RU" dirty="0" smtClean="0">
                <a:solidFill>
                  <a:srgbClr val="000066"/>
                </a:solidFill>
                <a:latin typeface="Verdana" panose="020B0604030504040204" pitchFamily="34" charset="0"/>
                <a:ea typeface="Verdana" panose="020B0604030504040204" pitchFamily="34" charset="0"/>
                <a:sym typeface="+mn-ea"/>
              </a:rPr>
              <a:t> Совмещение </a:t>
            </a:r>
            <a:r>
              <a:rPr lang="en-US" dirty="0" smtClean="0">
                <a:solidFill>
                  <a:srgbClr val="000066"/>
                </a:solidFill>
                <a:latin typeface="Verdana" panose="020B0604030504040204" pitchFamily="34" charset="0"/>
                <a:ea typeface="Verdana" panose="020B0604030504040204" pitchFamily="34" charset="0"/>
                <a:sym typeface="+mn-ea"/>
              </a:rPr>
              <a:t>VR</a:t>
            </a:r>
            <a:r>
              <a:rPr lang="ru-RU" dirty="0" smtClean="0">
                <a:solidFill>
                  <a:srgbClr val="000066"/>
                </a:solidFill>
                <a:latin typeface="Verdana" panose="020B0604030504040204" pitchFamily="34" charset="0"/>
                <a:ea typeface="Verdana" panose="020B0604030504040204" pitchFamily="34" charset="0"/>
                <a:sym typeface="+mn-ea"/>
              </a:rPr>
              <a:t> (</a:t>
            </a:r>
            <a:r>
              <a:rPr lang="en-US" dirty="0" smtClean="0">
                <a:solidFill>
                  <a:srgbClr val="000066"/>
                </a:solidFill>
                <a:latin typeface="Verdana" panose="020B0604030504040204" pitchFamily="34" charset="0"/>
                <a:ea typeface="Verdana" panose="020B0604030504040204" pitchFamily="34" charset="0"/>
                <a:sym typeface="+mn-ea"/>
              </a:rPr>
              <a:t>AR</a:t>
            </a:r>
            <a:r>
              <a:rPr lang="ru-RU" dirty="0" smtClean="0">
                <a:solidFill>
                  <a:srgbClr val="000066"/>
                </a:solidFill>
                <a:latin typeface="Verdana" panose="020B0604030504040204" pitchFamily="34" charset="0"/>
                <a:ea typeface="Verdana" panose="020B0604030504040204" pitchFamily="34" charset="0"/>
                <a:sym typeface="+mn-ea"/>
              </a:rPr>
              <a:t>) технологий с тренажерными комплексами</a:t>
            </a:r>
          </a:p>
          <a:p>
            <a:pPr marL="449263" indent="-449263"/>
            <a:r>
              <a:rPr lang="ru-RU" dirty="0" smtClean="0">
                <a:solidFill>
                  <a:srgbClr val="000066"/>
                </a:solidFill>
                <a:latin typeface="Verdana" panose="020B0604030504040204" pitchFamily="34" charset="0"/>
                <a:ea typeface="Verdana" panose="020B0604030504040204" pitchFamily="34" charset="0"/>
                <a:sym typeface="+mn-ea"/>
              </a:rPr>
              <a:t>     (локомотив – взаимодействие машиниста с помощником</a:t>
            </a:r>
            <a:r>
              <a:rPr lang="ru-RU" smtClean="0">
                <a:solidFill>
                  <a:srgbClr val="000066"/>
                </a:solidFill>
                <a:latin typeface="Verdana" panose="020B0604030504040204" pitchFamily="34" charset="0"/>
                <a:ea typeface="Verdana" panose="020B0604030504040204" pitchFamily="34" charset="0"/>
                <a:sym typeface="+mn-ea"/>
              </a:rPr>
              <a:t>, машинист   ССПС </a:t>
            </a:r>
            <a:r>
              <a:rPr lang="ru-RU" dirty="0" smtClean="0">
                <a:solidFill>
                  <a:srgbClr val="000066"/>
                </a:solidFill>
                <a:latin typeface="Verdana" panose="020B0604030504040204" pitchFamily="34" charset="0"/>
                <a:ea typeface="Verdana" panose="020B0604030504040204" pitchFamily="34" charset="0"/>
                <a:sym typeface="+mn-ea"/>
              </a:rPr>
              <a:t>со стропальщиком).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tema 5.jpg"/>
          <p:cNvPicPr>
            <a:picLocks noChangeAspect="1"/>
          </p:cNvPicPr>
          <p:nvPr/>
        </p:nvPicPr>
        <p:blipFill>
          <a:blip r:embed="rId3" cstate="print"/>
          <a:srcRect l="11044"/>
          <a:stretch>
            <a:fillRect/>
          </a:stretch>
        </p:blipFill>
        <p:spPr>
          <a:xfrm>
            <a:off x="-9828" y="1153265"/>
            <a:ext cx="9153829" cy="4275210"/>
          </a:xfrm>
          <a:prstGeom prst="rect">
            <a:avLst/>
          </a:prstGeom>
        </p:spPr>
      </p:pic>
      <p:pic>
        <p:nvPicPr>
          <p:cNvPr id="9" name="Рисунок 8" descr="1son6if34-pic668-668x444-58874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06401" y="2896750"/>
            <a:ext cx="2225040" cy="146082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6" name="Скругленный прямоугольник 5"/>
          <p:cNvSpPr/>
          <p:nvPr/>
        </p:nvSpPr>
        <p:spPr>
          <a:xfrm>
            <a:off x="409548" y="4333537"/>
            <a:ext cx="2232052" cy="715089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</a:rPr>
              <a:t>Леонардо да Винчи 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7" name="CustomShape 3"/>
          <p:cNvSpPr/>
          <p:nvPr/>
        </p:nvSpPr>
        <p:spPr>
          <a:xfrm>
            <a:off x="285705" y="679909"/>
            <a:ext cx="8573135" cy="1162639"/>
          </a:xfrm>
          <a:prstGeom prst="roundRect">
            <a:avLst>
              <a:gd name="adj" fmla="val 6178"/>
            </a:avLst>
          </a:prstGeom>
          <a:gradFill rotWithShape="0">
            <a:gsLst>
              <a:gs pos="86000">
                <a:srgbClr val="DDF7FB"/>
              </a:gs>
              <a:gs pos="100000">
                <a:srgbClr val="5E9EFF"/>
              </a:gs>
            </a:gsLst>
            <a:lin ang="5400000"/>
          </a:gradFill>
          <a:ln w="9360">
            <a:solidFill>
              <a:srgbClr val="425B6E"/>
            </a:solidFill>
            <a:miter/>
          </a:ln>
          <a:effectLst>
            <a:outerShdw dist="23040" dir="16200000" algn="ctr" rotWithShape="0">
              <a:schemeClr val="accent2">
                <a:lumMod val="40000"/>
                <a:lumOff val="60000"/>
                <a:alpha val="36000"/>
              </a:schemeClr>
            </a:outerShdw>
          </a:effectLst>
          <a:scene3d>
            <a:camera prst="orthographicFront"/>
            <a:lightRig rig="threePt" dir="t"/>
          </a:scene3d>
          <a:sp3d>
            <a:bevelT w="127000" h="127000" prst="artDeco"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ctr"/>
          <a:lstStyle/>
          <a:p>
            <a:r>
              <a:rPr lang="ru-RU" sz="20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ussianRail G Pro" pitchFamily="50" charset="-52"/>
              </a:rPr>
              <a:t>Природа так обо всем позаботилась, что повсюду ты находишь чему учиться</a:t>
            </a:r>
            <a:endParaRPr lang="ru-RU" sz="20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RussianRail G Pro" pitchFamily="50" charset="-52"/>
            </a:endParaRPr>
          </a:p>
        </p:txBody>
      </p:sp>
    </p:spTree>
  </p:cSld>
  <p:clrMapOvr>
    <a:masterClrMapping/>
  </p:clrMapOvr>
  <p:transition spd="med">
    <p:split orient="vert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1144587"/>
            <a:ext cx="9154633" cy="417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0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526" y="5302251"/>
            <a:ext cx="9134475" cy="41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1188720" y="389430"/>
            <a:ext cx="650748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Коммуникативная компетентность</a:t>
            </a:r>
            <a:endParaRPr lang="ru-RU" sz="2400" b="1" dirty="0">
              <a:solidFill>
                <a:srgbClr val="FF0000"/>
              </a:solidFill>
              <a:latin typeface="Verdana" panose="020B0604030504040204"/>
            </a:endParaRPr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2"/>
          </p:nvPr>
        </p:nvSpPr>
        <p:spPr>
          <a:xfrm>
            <a:off x="4880344" y="5325140"/>
            <a:ext cx="2434856" cy="334943"/>
          </a:xfrm>
        </p:spPr>
        <p:txBody>
          <a:bodyPr/>
          <a:lstStyle/>
          <a:p>
            <a:pPr>
              <a:defRPr/>
            </a:pPr>
            <a:fld id="{B34EDAEB-6A19-4AB9-8F64-A91C1092B193}" type="slidenum">
              <a:rPr lang="ru-RU" smtClean="0">
                <a:solidFill>
                  <a:schemeClr val="bg1"/>
                </a:solidFill>
              </a:rPr>
              <a:pPr>
                <a:defRPr/>
              </a:pPr>
              <a:t>3</a:t>
            </a:fld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9" name="CustomShape 3"/>
          <p:cNvSpPr/>
          <p:nvPr/>
        </p:nvSpPr>
        <p:spPr>
          <a:xfrm>
            <a:off x="3007361" y="1263650"/>
            <a:ext cx="5930901" cy="2010128"/>
          </a:xfrm>
          <a:prstGeom prst="roundRect">
            <a:avLst>
              <a:gd name="adj" fmla="val 8848"/>
            </a:avLst>
          </a:prstGeom>
          <a:gradFill flip="none" rotWithShape="1">
            <a:gsLst>
              <a:gs pos="71000">
                <a:schemeClr val="accent1">
                  <a:lumMod val="40000"/>
                  <a:lumOff val="60000"/>
                </a:schemeClr>
              </a:gs>
              <a:gs pos="100000">
                <a:srgbClr val="5E9EFF"/>
              </a:gs>
            </a:gsLst>
            <a:lin ang="2700000" scaled="1"/>
            <a:tileRect/>
          </a:gradFill>
          <a:ln w="9360">
            <a:solidFill>
              <a:srgbClr val="425B6E"/>
            </a:solidFill>
            <a:miter/>
          </a:ln>
          <a:effectLst>
            <a:outerShdw dist="23040" dir="16200000" algn="ctr" rotWithShape="0">
              <a:schemeClr val="accent2">
                <a:lumMod val="40000"/>
                <a:lumOff val="60000"/>
                <a:alpha val="36000"/>
              </a:schemeClr>
            </a:outerShdw>
          </a:effectLst>
          <a:scene3d>
            <a:camera prst="orthographicFront"/>
            <a:lightRig rig="threePt" dir="t"/>
          </a:scene3d>
          <a:sp3d>
            <a:bevelT w="127000" h="127000" prst="artDeco"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ctr"/>
          <a:lstStyle/>
          <a:p>
            <a:pPr algn="r"/>
            <a:r>
              <a:rPr lang="ru-RU" altLang="ru-RU" dirty="0" smtClean="0">
                <a:solidFill>
                  <a:srgbClr val="0000C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Способность, отражающая</a:t>
            </a:r>
            <a:r>
              <a:rPr lang="en-US" altLang="ru-RU" dirty="0" smtClean="0">
                <a:solidFill>
                  <a:srgbClr val="0000C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ru-RU" altLang="ru-RU" dirty="0" smtClean="0">
                <a:solidFill>
                  <a:srgbClr val="0000C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необходимые стандарты поведения,  определяется как компетенция</a:t>
            </a:r>
          </a:p>
          <a:p>
            <a:endParaRPr lang="ru-RU" dirty="0" smtClean="0">
              <a:solidFill>
                <a:srgbClr val="0000CC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algn="r"/>
            <a:r>
              <a:rPr lang="ru-RU" dirty="0" smtClean="0">
                <a:solidFill>
                  <a:srgbClr val="0000C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Стив Уиддет</a:t>
            </a:r>
          </a:p>
          <a:p>
            <a:pPr algn="r"/>
            <a:r>
              <a:rPr lang="ru-RU" dirty="0" smtClean="0">
                <a:solidFill>
                  <a:srgbClr val="0000C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Сара Холлифорд </a:t>
            </a:r>
            <a:endParaRPr lang="ru-RU" dirty="0">
              <a:solidFill>
                <a:srgbClr val="0000CC"/>
              </a:solidFill>
              <a:latin typeface="Verdana основной"/>
            </a:endParaRPr>
          </a:p>
        </p:txBody>
      </p:sp>
      <p:sp>
        <p:nvSpPr>
          <p:cNvPr id="11" name="CustomShape 3"/>
          <p:cNvSpPr/>
          <p:nvPr/>
        </p:nvSpPr>
        <p:spPr>
          <a:xfrm>
            <a:off x="240036" y="3488267"/>
            <a:ext cx="8682984" cy="1688583"/>
          </a:xfrm>
          <a:prstGeom prst="roundRect">
            <a:avLst>
              <a:gd name="adj" fmla="val 13000"/>
            </a:avLst>
          </a:prstGeom>
          <a:gradFill rotWithShape="0">
            <a:gsLst>
              <a:gs pos="83000">
                <a:schemeClr val="accent1">
                  <a:lumMod val="40000"/>
                  <a:lumOff val="60000"/>
                </a:schemeClr>
              </a:gs>
              <a:gs pos="100000">
                <a:srgbClr val="5E9EFF"/>
              </a:gs>
            </a:gsLst>
            <a:lin ang="5400000"/>
          </a:gradFill>
          <a:ln w="9360">
            <a:solidFill>
              <a:srgbClr val="425B6E"/>
            </a:solidFill>
            <a:miter/>
          </a:ln>
          <a:effectLst>
            <a:outerShdw dist="23040" dir="16200000" algn="ctr" rotWithShape="0">
              <a:schemeClr val="accent2">
                <a:lumMod val="40000"/>
                <a:lumOff val="60000"/>
                <a:alpha val="36000"/>
              </a:schemeClr>
            </a:outerShdw>
          </a:effectLst>
          <a:scene3d>
            <a:camera prst="orthographicFront"/>
            <a:lightRig rig="threePt" dir="t"/>
          </a:scene3d>
          <a:sp3d>
            <a:bevelT w="127000" h="127000" prst="artDeco"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ctr"/>
          <a:lstStyle/>
          <a:p>
            <a:r>
              <a:rPr lang="ru-RU" dirty="0" smtClean="0">
                <a:solidFill>
                  <a:srgbClr val="0000C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Коммуникативная компетентность —обобщающее коммуникативное свойство личности, включающее в себя коммуникативные способности, знания, умения и навыки, чувственный и социальный опыт в сфере делового общения </a:t>
            </a:r>
            <a:endParaRPr lang="ru-RU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526" y="5302251"/>
            <a:ext cx="9134475" cy="41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0" y="1"/>
            <a:ext cx="914400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Модель профессиональных компетенций для работников учебных центров филиалов ОАО «РЖД» утверждена распоряжением ОАО «РЖД» от 18.01.2021 г. № 71/р</a:t>
            </a:r>
            <a:endParaRPr lang="ru-RU" sz="2000" b="1" dirty="0">
              <a:solidFill>
                <a:srgbClr val="FF0000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2"/>
          </p:nvPr>
        </p:nvSpPr>
        <p:spPr>
          <a:xfrm>
            <a:off x="4880344" y="5325140"/>
            <a:ext cx="2434856" cy="334943"/>
          </a:xfrm>
        </p:spPr>
        <p:txBody>
          <a:bodyPr/>
          <a:lstStyle/>
          <a:p>
            <a:pPr>
              <a:defRPr/>
            </a:pPr>
            <a:fld id="{B34EDAEB-6A19-4AB9-8F64-A91C1092B193}" type="slidenum">
              <a:rPr lang="ru-RU" smtClean="0">
                <a:solidFill>
                  <a:schemeClr val="bg1"/>
                </a:solidFill>
              </a:rPr>
              <a:pPr>
                <a:defRPr/>
              </a:pPr>
              <a:t>4</a:t>
            </a:fld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79299" y="1268512"/>
            <a:ext cx="288752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b="1" dirty="0" smtClean="0">
                <a:solidFill>
                  <a:srgbClr val="FFFF00"/>
                </a:solidFill>
                <a:latin typeface="Verdana" panose="020B0604030504040204"/>
              </a:rPr>
              <a:t>Принципы андрогогики</a:t>
            </a:r>
            <a:endParaRPr lang="ru-RU" b="1" dirty="0">
              <a:solidFill>
                <a:srgbClr val="FFFF00"/>
              </a:solidFill>
              <a:latin typeface="Verdana" panose="020B0604030504040204"/>
            </a:endParaRPr>
          </a:p>
        </p:txBody>
      </p:sp>
      <p:graphicFrame>
        <p:nvGraphicFramePr>
          <p:cNvPr id="8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23435313"/>
              </p:ext>
            </p:extLst>
          </p:nvPr>
        </p:nvGraphicFramePr>
        <p:xfrm>
          <a:off x="49212" y="1168401"/>
          <a:ext cx="9094788" cy="41148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93888"/>
                <a:gridCol w="4655820"/>
                <a:gridCol w="2545080"/>
              </a:tblGrid>
              <a:tr h="540292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rgbClr val="002060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Наименование компетенции</a:t>
                      </a:r>
                    </a:p>
                  </a:txBody>
                  <a:tcPr marL="91438" marR="91438" marT="38100" marB="3810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rgbClr val="002060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Краткое определение компетенции</a:t>
                      </a:r>
                      <a:endParaRPr lang="ru-RU" sz="1100" dirty="0">
                        <a:solidFill>
                          <a:srgbClr val="002060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marL="91438" marR="91438" marT="38100" marB="3810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rgbClr val="002060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Раскрываемые направления</a:t>
                      </a:r>
                      <a:endParaRPr lang="ru-RU" sz="1100" dirty="0">
                        <a:solidFill>
                          <a:srgbClr val="002060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marL="91438" marR="91438" marT="38100" marB="3810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1254467">
                <a:tc>
                  <a:txBody>
                    <a:bodyPr/>
                    <a:lstStyle/>
                    <a:p>
                      <a:pPr marL="450850" indent="-450850" algn="l"/>
                      <a:r>
                        <a:rPr lang="ru-RU" sz="1100" dirty="0" smtClean="0">
                          <a:solidFill>
                            <a:srgbClr val="002060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ПК</a:t>
                      </a:r>
                      <a:r>
                        <a:rPr lang="ru-RU" sz="1100" baseline="0" dirty="0" smtClean="0">
                          <a:solidFill>
                            <a:srgbClr val="002060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 </a:t>
                      </a:r>
                      <a:r>
                        <a:rPr lang="en-US" sz="1100" dirty="0" smtClean="0">
                          <a:solidFill>
                            <a:srgbClr val="002060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6.</a:t>
                      </a:r>
                      <a:r>
                        <a:rPr lang="en-US" sz="1100" baseline="0" dirty="0" smtClean="0">
                          <a:solidFill>
                            <a:srgbClr val="002060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 </a:t>
                      </a:r>
                      <a:r>
                        <a:rPr lang="ru-RU" sz="1100" dirty="0" smtClean="0">
                          <a:solidFill>
                            <a:srgbClr val="002060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Проведение </a:t>
                      </a:r>
                      <a:r>
                        <a:rPr lang="ru-RU" sz="1100" dirty="0">
                          <a:solidFill>
                            <a:srgbClr val="002060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учебных занятий</a:t>
                      </a:r>
                    </a:p>
                  </a:txBody>
                  <a:tcPr marL="91438" marR="91438" marT="38100" marB="38100"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rgbClr val="002060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Знание основных принципов андрагогики, навыки использования современных образовательных технологий профессионального образования. Знание норм педагогической этики, техник и приемов общения. Знание порядка и навыки контроля и оценки полученных знаний </a:t>
                      </a:r>
                      <a:r>
                        <a:rPr lang="ru-RU" sz="1100" dirty="0" smtClean="0">
                          <a:solidFill>
                            <a:srgbClr val="002060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обучающимися</a:t>
                      </a:r>
                      <a:endParaRPr lang="ru-RU" sz="1100" dirty="0">
                        <a:solidFill>
                          <a:srgbClr val="002060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marL="91438" marR="91438" marT="38100" marB="38100"/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solidFill>
                            <a:srgbClr val="002060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Использование принципов андрагогики при проведении учебных </a:t>
                      </a:r>
                      <a:r>
                        <a:rPr lang="ru-RU" sz="1100" baseline="0" dirty="0" smtClean="0">
                          <a:solidFill>
                            <a:srgbClr val="002060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занятий</a:t>
                      </a:r>
                      <a:endParaRPr lang="ru-RU" sz="1100" dirty="0">
                        <a:solidFill>
                          <a:srgbClr val="002060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marL="91438" marR="91438" marT="38100" marB="38100"/>
                </a:tc>
              </a:tr>
              <a:tr h="999326">
                <a:tc>
                  <a:txBody>
                    <a:bodyPr/>
                    <a:lstStyle/>
                    <a:p>
                      <a:pPr marL="450850" indent="-450850" algn="l"/>
                      <a:r>
                        <a:rPr lang="ru-RU" sz="1100" dirty="0" smtClean="0">
                          <a:solidFill>
                            <a:srgbClr val="002060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ПК </a:t>
                      </a:r>
                      <a:r>
                        <a:rPr lang="en-US" sz="1100" dirty="0" smtClean="0">
                          <a:solidFill>
                            <a:srgbClr val="002060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7. </a:t>
                      </a:r>
                      <a:r>
                        <a:rPr lang="ru-RU" sz="1100" dirty="0" smtClean="0">
                          <a:solidFill>
                            <a:srgbClr val="002060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Проведение практического обучения</a:t>
                      </a:r>
                      <a:endParaRPr lang="ru-RU" sz="1100" dirty="0"/>
                    </a:p>
                  </a:txBody>
                  <a:tcPr marL="91438" marR="91438" marT="38100" marB="38100"/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solidFill>
                            <a:srgbClr val="000066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Знание порядка</a:t>
                      </a:r>
                      <a:r>
                        <a:rPr lang="ru-RU" sz="1100" baseline="0" dirty="0" smtClean="0">
                          <a:solidFill>
                            <a:srgbClr val="000066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 методики организации и методик проведения практических занятий. Знание основных инструментов тренажерной подготовки. Навыки проведения индивидуальных и групповых практических занятий</a:t>
                      </a:r>
                      <a:endParaRPr lang="ru-RU" sz="1100" dirty="0">
                        <a:solidFill>
                          <a:srgbClr val="000066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marL="91438" marR="91438" marT="38100" marB="38100"/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solidFill>
                            <a:srgbClr val="002060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Особенности проведения практических занятий на тренажерах, полигонах</a:t>
                      </a:r>
                      <a:r>
                        <a:rPr lang="ru-RU" sz="1100" baseline="0" dirty="0" smtClean="0">
                          <a:solidFill>
                            <a:srgbClr val="002060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 и специальных местах в подразделениях ОАО «РЖД»</a:t>
                      </a:r>
                      <a:endParaRPr lang="ru-RU" sz="1100" dirty="0">
                        <a:solidFill>
                          <a:srgbClr val="002060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marL="91438" marR="91438" marT="38100" marB="38100"/>
                </a:tc>
              </a:tr>
              <a:tr h="1320716">
                <a:tc>
                  <a:txBody>
                    <a:bodyPr/>
                    <a:lstStyle/>
                    <a:p>
                      <a:pPr marL="450850" indent="-450850" algn="l"/>
                      <a:r>
                        <a:rPr lang="ru-RU" sz="1100" dirty="0" smtClean="0">
                          <a:solidFill>
                            <a:srgbClr val="002060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ПК </a:t>
                      </a:r>
                      <a:r>
                        <a:rPr lang="en-US" sz="1100" dirty="0" smtClean="0">
                          <a:solidFill>
                            <a:srgbClr val="002060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8. </a:t>
                      </a:r>
                      <a:r>
                        <a:rPr lang="ru-RU" sz="1100" dirty="0" smtClean="0">
                          <a:solidFill>
                            <a:srgbClr val="002060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Информационно-коммуникационные </a:t>
                      </a:r>
                      <a:r>
                        <a:rPr lang="ru-RU" sz="1100" dirty="0">
                          <a:solidFill>
                            <a:srgbClr val="002060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технологии</a:t>
                      </a:r>
                    </a:p>
                  </a:txBody>
                  <a:tcPr marL="91438" marR="91438" marT="38100" marB="38100"/>
                </a:tc>
                <a:tc>
                  <a:txBody>
                    <a:bodyPr/>
                    <a:lstStyle/>
                    <a:p>
                      <a:r>
                        <a:rPr lang="ru-RU" sz="1100" dirty="0">
                          <a:solidFill>
                            <a:srgbClr val="002060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Знание и навыки применения технических средств и технологических решений в образовательном процессе. Знание основных возможностей системы дистанционного обучения и системы управления знаниями по организации обучения и тестированию, навыки работы в данных программах, знание основных особенностей технологий VR (АR, MR</a:t>
                      </a:r>
                      <a:r>
                        <a:rPr lang="ru-RU" sz="1100" dirty="0" smtClean="0">
                          <a:solidFill>
                            <a:srgbClr val="002060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)</a:t>
                      </a:r>
                      <a:endParaRPr lang="ru-RU" sz="1100" dirty="0">
                        <a:solidFill>
                          <a:srgbClr val="002060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marL="91438" marR="91438" marT="38100" marB="38100"/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solidFill>
                            <a:srgbClr val="002060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Эффективность применения информационно-коммуникативных технологий</a:t>
                      </a:r>
                      <a:endParaRPr lang="ru-RU" sz="1100" dirty="0">
                        <a:solidFill>
                          <a:srgbClr val="002060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marL="91438" marR="91438" marT="38100" marB="38100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526" y="5302251"/>
            <a:ext cx="9134475" cy="41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2196184" y="389430"/>
            <a:ext cx="458832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  <a:latin typeface="Verdana" panose="020B0604030504040204"/>
              </a:rPr>
              <a:t>Принципы андрогогики</a:t>
            </a:r>
            <a:endParaRPr lang="ru-RU" sz="2400" b="1" dirty="0">
              <a:solidFill>
                <a:srgbClr val="FF0000"/>
              </a:solidFill>
              <a:latin typeface="Verdana" panose="020B0604030504040204"/>
            </a:endParaRPr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2"/>
          </p:nvPr>
        </p:nvSpPr>
        <p:spPr>
          <a:xfrm>
            <a:off x="4880344" y="5325140"/>
            <a:ext cx="2434856" cy="334943"/>
          </a:xfrm>
        </p:spPr>
        <p:txBody>
          <a:bodyPr/>
          <a:lstStyle/>
          <a:p>
            <a:pPr>
              <a:defRPr/>
            </a:pPr>
            <a:fld id="{B34EDAEB-6A19-4AB9-8F64-A91C1092B193}" type="slidenum">
              <a:rPr lang="ru-RU" smtClean="0">
                <a:solidFill>
                  <a:schemeClr val="bg1"/>
                </a:solidFill>
              </a:rPr>
              <a:pPr>
                <a:defRPr/>
              </a:pPr>
              <a:t>5</a:t>
            </a:fld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1029" name="Picture 5" descr="C:\___ОБУЧ____РАПС___________с 17-05  по  28-05\скрин   17--05    РАПС\19---05\_____рис____ГОТ___2_____см     ый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143265"/>
            <a:ext cx="9144000" cy="4148372"/>
          </a:xfrm>
          <a:prstGeom prst="rect">
            <a:avLst/>
          </a:prstGeom>
          <a:noFill/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1139236"/>
            <a:ext cx="9144000" cy="4159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___ОБУЧ____РАПС___________с 17-05  по  28-05\_____ПРЕЗЕНТАЦИИ_____см\___КОРП___ФОН___к  презентации\_____ФОН____3___24--05____4133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145540"/>
            <a:ext cx="9144000" cy="4161533"/>
          </a:xfrm>
          <a:prstGeom prst="rect">
            <a:avLst/>
          </a:prstGeom>
          <a:noFill/>
        </p:spPr>
      </p:pic>
      <p:pic>
        <p:nvPicPr>
          <p:cNvPr id="4100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526" y="5302251"/>
            <a:ext cx="9134475" cy="41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0" y="389430"/>
            <a:ext cx="9144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  <a:latin typeface="Verdana" panose="020B0604030504040204"/>
              </a:rPr>
              <a:t>Проведение учебного занятия</a:t>
            </a:r>
            <a:endParaRPr lang="ru-RU" sz="2400" b="1" dirty="0">
              <a:solidFill>
                <a:srgbClr val="FF0000"/>
              </a:solidFill>
              <a:latin typeface="Verdana" panose="020B0604030504040204"/>
            </a:endParaRPr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2"/>
          </p:nvPr>
        </p:nvSpPr>
        <p:spPr>
          <a:xfrm>
            <a:off x="4880344" y="5325140"/>
            <a:ext cx="2434856" cy="334943"/>
          </a:xfrm>
        </p:spPr>
        <p:txBody>
          <a:bodyPr/>
          <a:lstStyle/>
          <a:p>
            <a:pPr>
              <a:defRPr/>
            </a:pPr>
            <a:fld id="{B34EDAEB-6A19-4AB9-8F64-A91C1092B193}" type="slidenum">
              <a:rPr lang="ru-RU" smtClean="0">
                <a:solidFill>
                  <a:schemeClr val="bg1"/>
                </a:solidFill>
              </a:rPr>
              <a:pPr>
                <a:defRPr/>
              </a:pPr>
              <a:t>6</a:t>
            </a:fld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9" name="Замещающее содержимое 2"/>
          <p:cNvSpPr>
            <a:spLocks noGrp="1"/>
          </p:cNvSpPr>
          <p:nvPr>
            <p:ph sz="half" idx="1"/>
          </p:nvPr>
        </p:nvSpPr>
        <p:spPr>
          <a:xfrm>
            <a:off x="609600" y="1371600"/>
            <a:ext cx="5044440" cy="3834142"/>
          </a:xfrm>
        </p:spPr>
        <p:txBody>
          <a:bodyPr>
            <a:noAutofit/>
          </a:bodyPr>
          <a:lstStyle/>
          <a:p>
            <a:pPr marL="285750" indent="-285750">
              <a:buNone/>
            </a:pPr>
            <a:r>
              <a:rPr lang="ru-RU" sz="1700" dirty="0" smtClean="0">
                <a:solidFill>
                  <a:schemeClr val="bg1"/>
                </a:solidFill>
                <a:latin typeface="Verdana" panose="020B0604030504040204" pitchFamily="34" charset="0"/>
                <a:cs typeface="Verdana" panose="020B0604030504040204" pitchFamily="34" charset="0"/>
                <a:sym typeface="+mn-ea"/>
              </a:rPr>
              <a:t>Формы проведения</a:t>
            </a:r>
          </a:p>
          <a:p>
            <a:pPr marL="285750" indent="-285750">
              <a:buNone/>
            </a:pPr>
            <a:r>
              <a:rPr lang="ru-RU" sz="1700" dirty="0" smtClean="0">
                <a:solidFill>
                  <a:schemeClr val="bg1"/>
                </a:solidFill>
                <a:latin typeface="Verdana" panose="020B0604030504040204" pitchFamily="34" charset="0"/>
                <a:cs typeface="Verdana" panose="020B0604030504040204" pitchFamily="34" charset="0"/>
                <a:sym typeface="+mn-ea"/>
              </a:rPr>
              <a:t>учебных занятий:</a:t>
            </a:r>
          </a:p>
          <a:p>
            <a:pPr>
              <a:buNone/>
            </a:pPr>
            <a:endParaRPr lang="ru-RU" sz="1700" b="1" dirty="0" smtClean="0">
              <a:solidFill>
                <a:schemeClr val="bg1"/>
              </a:solidFill>
              <a:latin typeface="Verdana" panose="020B0604030504040204" pitchFamily="34" charset="0"/>
              <a:cs typeface="Verdana" panose="020B0604030504040204" pitchFamily="34" charset="0"/>
            </a:endParaRPr>
          </a:p>
          <a:p>
            <a:pPr marL="285750" indent="-285750">
              <a:buNone/>
            </a:pPr>
            <a:r>
              <a:rPr lang="ru-RU" sz="1700" dirty="0" smtClean="0">
                <a:solidFill>
                  <a:schemeClr val="bg1"/>
                </a:solidFill>
                <a:latin typeface="Verdana" panose="020B0604030504040204" pitchFamily="34" charset="0"/>
                <a:cs typeface="Verdana" panose="020B0604030504040204" pitchFamily="34" charset="0"/>
                <a:sym typeface="+mn-ea"/>
              </a:rPr>
              <a:t>Групповая организация обучения</a:t>
            </a:r>
            <a:endParaRPr lang="ru-RU" sz="1700" dirty="0" smtClean="0">
              <a:solidFill>
                <a:schemeClr val="bg1"/>
              </a:solidFill>
              <a:latin typeface="Verdana" panose="020B0604030504040204" pitchFamily="34" charset="0"/>
              <a:cs typeface="Verdana" panose="020B0604030504040204" pitchFamily="34" charset="0"/>
            </a:endParaRPr>
          </a:p>
          <a:p>
            <a:pPr marL="285750" indent="-285750">
              <a:buNone/>
            </a:pPr>
            <a:r>
              <a:rPr lang="ru-RU" sz="1700" dirty="0" smtClean="0">
                <a:solidFill>
                  <a:schemeClr val="bg1"/>
                </a:solidFill>
                <a:latin typeface="Verdana" panose="020B0604030504040204" pitchFamily="34" charset="0"/>
                <a:cs typeface="Verdana" panose="020B0604030504040204" pitchFamily="34" charset="0"/>
                <a:sym typeface="+mn-ea"/>
              </a:rPr>
              <a:t>Деловая игра</a:t>
            </a:r>
          </a:p>
          <a:p>
            <a:pPr marL="285750" indent="-285750">
              <a:buNone/>
            </a:pPr>
            <a:r>
              <a:rPr lang="ru-RU" sz="1700" dirty="0" smtClean="0">
                <a:solidFill>
                  <a:schemeClr val="bg1"/>
                </a:solidFill>
                <a:latin typeface="Verdana" panose="020B0604030504040204" pitchFamily="34" charset="0"/>
                <a:cs typeface="Verdana" panose="020B0604030504040204" pitchFamily="34" charset="0"/>
                <a:sym typeface="+mn-ea"/>
              </a:rPr>
              <a:t>Дискуссия</a:t>
            </a:r>
            <a:endParaRPr lang="ru-RU" sz="1700" dirty="0" smtClean="0">
              <a:solidFill>
                <a:schemeClr val="bg1"/>
              </a:solidFill>
              <a:latin typeface="Verdana" panose="020B0604030504040204" pitchFamily="34" charset="0"/>
              <a:cs typeface="Verdana" panose="020B0604030504040204" pitchFamily="34" charset="0"/>
            </a:endParaRPr>
          </a:p>
          <a:p>
            <a:pPr marL="285750" indent="-285750">
              <a:buNone/>
            </a:pPr>
            <a:r>
              <a:rPr lang="ru-RU" sz="1700" dirty="0" smtClean="0">
                <a:solidFill>
                  <a:schemeClr val="bg1"/>
                </a:solidFill>
                <a:latin typeface="Verdana" panose="020B0604030504040204" pitchFamily="34" charset="0"/>
                <a:cs typeface="Verdana" panose="020B0604030504040204" pitchFamily="34" charset="0"/>
              </a:rPr>
              <a:t>Работа с кейсами</a:t>
            </a:r>
          </a:p>
          <a:p>
            <a:pPr marL="285750" indent="-285750">
              <a:buNone/>
            </a:pPr>
            <a:r>
              <a:rPr lang="ru-RU" sz="1700" dirty="0" smtClean="0">
                <a:solidFill>
                  <a:schemeClr val="bg1"/>
                </a:solidFill>
                <a:latin typeface="Verdana" panose="020B0604030504040204" pitchFamily="34" charset="0"/>
                <a:cs typeface="Verdana" panose="020B0604030504040204" pitchFamily="34" charset="0"/>
                <a:sym typeface="+mn-ea"/>
              </a:rPr>
              <a:t>Виртуальная экскурсия</a:t>
            </a:r>
          </a:p>
          <a:p>
            <a:pPr marL="285750" indent="-285750">
              <a:buNone/>
            </a:pPr>
            <a:r>
              <a:rPr lang="ru-RU" sz="1700" dirty="0" smtClean="0">
                <a:solidFill>
                  <a:schemeClr val="bg1"/>
                </a:solidFill>
                <a:latin typeface="Verdana" panose="020B0604030504040204" pitchFamily="34" charset="0"/>
                <a:cs typeface="Verdana" panose="020B0604030504040204" pitchFamily="34" charset="0"/>
                <a:sym typeface="+mn-ea"/>
              </a:rPr>
              <a:t>Экскурсия на линейные предприятия</a:t>
            </a:r>
            <a:endParaRPr lang="ru-RU" sz="1700" dirty="0" smtClean="0">
              <a:solidFill>
                <a:schemeClr val="bg1"/>
              </a:solidFill>
              <a:latin typeface="Verdana" panose="020B0604030504040204" pitchFamily="34" charset="0"/>
              <a:cs typeface="Verdana" panose="020B0604030504040204" pitchFamily="34" charset="0"/>
            </a:endParaRPr>
          </a:p>
          <a:p>
            <a:pPr marL="285750" indent="-285750">
              <a:buNone/>
            </a:pPr>
            <a:r>
              <a:rPr lang="ru-RU" sz="1700" dirty="0" smtClean="0">
                <a:solidFill>
                  <a:schemeClr val="bg1"/>
                </a:solidFill>
                <a:latin typeface="Verdana" panose="020B0604030504040204" pitchFamily="34" charset="0"/>
                <a:cs typeface="Verdana" panose="020B0604030504040204" pitchFamily="34" charset="0"/>
                <a:sym typeface="+mn-ea"/>
              </a:rPr>
              <a:t>Практическое занятие</a:t>
            </a:r>
            <a:endParaRPr lang="ru-RU" sz="1700" dirty="0" smtClean="0">
              <a:solidFill>
                <a:schemeClr val="bg1"/>
              </a:solidFill>
              <a:latin typeface="Verdana" panose="020B0604030504040204" pitchFamily="34" charset="0"/>
              <a:cs typeface="Verdana" panose="020B0604030504040204" pitchFamily="34" charset="0"/>
            </a:endParaRPr>
          </a:p>
          <a:p>
            <a:endParaRPr lang="ru-RU" sz="1700" dirty="0" smtClean="0">
              <a:solidFill>
                <a:schemeClr val="bg1"/>
              </a:solidFill>
              <a:latin typeface="Verdana" panose="020B0604030504040204" pitchFamily="34" charset="0"/>
              <a:cs typeface="Verdana" panose="020B0604030504040204" pitchFamily="34" charset="0"/>
            </a:endParaRPr>
          </a:p>
          <a:p>
            <a:pPr>
              <a:buNone/>
            </a:pPr>
            <a:r>
              <a:rPr lang="ru-RU" sz="1700" dirty="0" smtClean="0">
                <a:solidFill>
                  <a:schemeClr val="bg1"/>
                </a:solidFill>
                <a:latin typeface="Verdana" panose="020B0604030504040204" pitchFamily="34" charset="0"/>
                <a:cs typeface="Verdana" panose="020B0604030504040204" pitchFamily="34" charset="0"/>
                <a:sym typeface="+mn-ea"/>
              </a:rPr>
              <a:t> </a:t>
            </a:r>
            <a:endParaRPr lang="ru-RU" sz="1700" dirty="0">
              <a:solidFill>
                <a:schemeClr val="bg1"/>
              </a:solidFill>
              <a:latin typeface="Verdana" panose="020B0604030504040204" pitchFamily="34" charset="0"/>
              <a:cs typeface="Verdana" panose="020B0604030504040204" pitchFamily="34" charset="0"/>
            </a:endParaRPr>
          </a:p>
          <a:p>
            <a:endParaRPr lang="ru-RU" sz="2000" dirty="0" smtClean="0">
              <a:solidFill>
                <a:schemeClr val="bg1"/>
              </a:solidFill>
            </a:endParaRPr>
          </a:p>
          <a:p>
            <a:endParaRPr lang="ru-RU" altLang="en-US" sz="2000" dirty="0" smtClean="0">
              <a:solidFill>
                <a:schemeClr val="bg1"/>
              </a:solidFill>
            </a:endParaRPr>
          </a:p>
        </p:txBody>
      </p:sp>
      <p:pic>
        <p:nvPicPr>
          <p:cNvPr id="10" name="Picture 2" descr="E:\Фото открытого урока\DSC04805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13120" y="1441844"/>
            <a:ext cx="2928555" cy="16610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3" descr="E:\Фото открытого урока\DSC04902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14936" y="3272858"/>
            <a:ext cx="2926805" cy="18252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___ОБУЧ____РАПС___________с 17-05  по  28-05\_____ПРЕЗЕНТАЦИИ_____см\рис  к  презентации\_______тренаж_____ГОТ_____28004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983005"/>
            <a:ext cx="9149284" cy="4306607"/>
          </a:xfrm>
          <a:prstGeom prst="rect">
            <a:avLst/>
          </a:prstGeom>
          <a:noFill/>
        </p:spPr>
      </p:pic>
      <p:pic>
        <p:nvPicPr>
          <p:cNvPr id="4100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526" y="5302251"/>
            <a:ext cx="9134475" cy="41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2187307" y="49797"/>
            <a:ext cx="458832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  <a:latin typeface="Verdana" panose="020B0604030504040204"/>
              </a:rPr>
              <a:t>Тренажерная подготовка</a:t>
            </a:r>
            <a:endParaRPr lang="ru-RU" sz="2400" b="1" dirty="0">
              <a:solidFill>
                <a:srgbClr val="FF0000"/>
              </a:solidFill>
              <a:latin typeface="Verdana" panose="020B0604030504040204"/>
            </a:endParaRPr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2"/>
          </p:nvPr>
        </p:nvSpPr>
        <p:spPr>
          <a:xfrm>
            <a:off x="4880344" y="5325140"/>
            <a:ext cx="2434856" cy="334943"/>
          </a:xfrm>
        </p:spPr>
        <p:txBody>
          <a:bodyPr/>
          <a:lstStyle/>
          <a:p>
            <a:pPr>
              <a:defRPr/>
            </a:pPr>
            <a:fld id="{B34EDAEB-6A19-4AB9-8F64-A91C1092B193}" type="slidenum">
              <a:rPr lang="ru-RU" smtClean="0">
                <a:solidFill>
                  <a:schemeClr val="bg1"/>
                </a:solidFill>
              </a:rPr>
              <a:pPr>
                <a:defRPr/>
              </a:pPr>
              <a:t>7</a:t>
            </a:fld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9" name="Рисунок 3" descr="IMG_7893.JP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9098" y="3445686"/>
            <a:ext cx="2700338" cy="1500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Рисунок 4" descr="IMG_7897.JP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41199" y="2746636"/>
            <a:ext cx="2695575" cy="14988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Рисунок 5" descr="IMG_7878.JP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4445" y="1947805"/>
            <a:ext cx="2700337" cy="1500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Прямоугольник 11"/>
          <p:cNvSpPr/>
          <p:nvPr/>
        </p:nvSpPr>
        <p:spPr>
          <a:xfrm>
            <a:off x="386629" y="4952622"/>
            <a:ext cx="258250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altLang="ru-RU" dirty="0" smtClean="0">
                <a:solidFill>
                  <a:schemeClr val="bg1"/>
                </a:solidFill>
                <a:cs typeface="Arial" panose="020B0604020202020204" pitchFamily="34" charset="0"/>
              </a:rPr>
              <a:t>Выполнение действия</a:t>
            </a:r>
            <a:endParaRPr lang="ru-RU" altLang="ru-RU" dirty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3430083" y="4233421"/>
            <a:ext cx="230159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altLang="ru-RU" dirty="0" smtClean="0">
                <a:solidFill>
                  <a:schemeClr val="bg1"/>
                </a:solidFill>
                <a:cs typeface="Arial" panose="020B0604020202020204" pitchFamily="34" charset="0"/>
              </a:rPr>
              <a:t>Контроль/Результат</a:t>
            </a:r>
            <a:endParaRPr lang="ru-RU" altLang="ru-RU" dirty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6245474" y="3454741"/>
            <a:ext cx="261834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altLang="ru-RU" dirty="0" smtClean="0">
                <a:solidFill>
                  <a:schemeClr val="bg1"/>
                </a:solidFill>
                <a:cs typeface="Arial" panose="020B0604020202020204" pitchFamily="34" charset="0"/>
              </a:rPr>
              <a:t>Наблюдение/Контроль</a:t>
            </a:r>
            <a:endParaRPr lang="ru-RU" altLang="ru-RU" dirty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150921" y="1023513"/>
            <a:ext cx="8886547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/>
            <a:r>
              <a:rPr lang="ru-RU" altLang="ru-RU" sz="1700" dirty="0" smtClean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Умения и навыки обучающихся формируются на практических занятиях методом упражнения – целенаправленным многократным повторением действий с целью усвоения и совершенствования способа его выполнения (приобретение навыка).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2" descr="C:\Users\семён\Desktop\landscape-sky-sun-track-railway-sunset-field-train-transport-vehicle-metal-lighting-clouds-rusted-railways-seemed-leave-abendstimmung-stainless-rail-transport-gleise-rail-traffic-railway-line-rural-area-railroad-trac.jpg"/>
          <p:cNvPicPr>
            <a:picLocks noChangeAspect="1" noChangeArrowheads="1"/>
          </p:cNvPicPr>
          <p:nvPr/>
        </p:nvPicPr>
        <p:blipFill>
          <a:blip r:embed="rId2" cstate="print">
            <a:lum bright="40000" contrast="-40000"/>
          </a:blip>
          <a:srcRect/>
          <a:stretch>
            <a:fillRect/>
          </a:stretch>
        </p:blipFill>
        <p:spPr bwMode="auto">
          <a:xfrm>
            <a:off x="0" y="999067"/>
            <a:ext cx="9144000" cy="4286250"/>
          </a:xfrm>
          <a:prstGeom prst="rect">
            <a:avLst/>
          </a:prstGeom>
          <a:noFill/>
        </p:spPr>
      </p:pic>
      <p:sp>
        <p:nvSpPr>
          <p:cNvPr id="18" name="CustomShape 4"/>
          <p:cNvSpPr/>
          <p:nvPr/>
        </p:nvSpPr>
        <p:spPr>
          <a:xfrm rot="5400000">
            <a:off x="1611676" y="2206442"/>
            <a:ext cx="971550" cy="579120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796CDA"/>
          </a:solidFill>
          <a:ln w="9360">
            <a:solidFill>
              <a:schemeClr val="tx1"/>
            </a:solidFill>
            <a:round/>
          </a:ln>
          <a:scene3d>
            <a:camera prst="orthographicFront">
              <a:rot lat="0" lon="0" rev="0"/>
            </a:camera>
            <a:lightRig rig="sunrise" dir="t">
              <a:rot lat="0" lon="0" rev="5400000"/>
            </a:lightRig>
          </a:scene3d>
          <a:sp3d prstMaterial="matte">
            <a:bevelT w="114300" prst="artDeco"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ctr">
              <a:lnSpc>
                <a:spcPct val="100000"/>
              </a:lnSpc>
            </a:pPr>
            <a:endParaRPr lang="ru-RU" sz="1600" b="0" strike="noStrike" spc="-1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526" y="5302251"/>
            <a:ext cx="9134475" cy="41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8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44000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 Box 6"/>
          <p:cNvSpPr txBox="1">
            <a:spLocks noChangeArrowheads="1"/>
          </p:cNvSpPr>
          <p:nvPr/>
        </p:nvSpPr>
        <p:spPr bwMode="auto">
          <a:xfrm>
            <a:off x="1648963" y="1381032"/>
            <a:ext cx="5949385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Особенности </a:t>
            </a:r>
            <a:r>
              <a:rPr lang="ru-RU" altLang="ru-RU" sz="2400" b="1" dirty="0" smtClean="0"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при проведении</a:t>
            </a:r>
            <a:endParaRPr lang="ru-RU" altLang="ru-RU" sz="2400" b="1" dirty="0">
              <a:solidFill>
                <a:srgbClr val="FF0000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6151" name="Стрелка вниз 6150"/>
          <p:cNvSpPr/>
          <p:nvPr/>
        </p:nvSpPr>
        <p:spPr>
          <a:xfrm>
            <a:off x="4301716" y="3238522"/>
            <a:ext cx="484632" cy="648139"/>
          </a:xfrm>
          <a:prstGeom prst="downArrow">
            <a:avLst/>
          </a:prstGeom>
          <a:solidFill>
            <a:srgbClr val="B6DF89"/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152" name="Стрелка вниз 6151"/>
          <p:cNvSpPr/>
          <p:nvPr/>
        </p:nvSpPr>
        <p:spPr>
          <a:xfrm>
            <a:off x="6575820" y="3245325"/>
            <a:ext cx="484632" cy="614122"/>
          </a:xfrm>
          <a:prstGeom prst="downArrow">
            <a:avLst/>
          </a:prstGeom>
          <a:solidFill>
            <a:srgbClr val="B6DF89"/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153" name="Стрелка вниз 6152"/>
          <p:cNvSpPr/>
          <p:nvPr/>
        </p:nvSpPr>
        <p:spPr>
          <a:xfrm>
            <a:off x="2109952" y="3238522"/>
            <a:ext cx="484632" cy="648139"/>
          </a:xfrm>
          <a:prstGeom prst="downArrow">
            <a:avLst/>
          </a:prstGeom>
          <a:solidFill>
            <a:srgbClr val="B6DF89"/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31434" y="5302250"/>
            <a:ext cx="1012367" cy="349251"/>
          </a:xfrm>
        </p:spPr>
        <p:txBody>
          <a:bodyPr/>
          <a:lstStyle/>
          <a:p>
            <a:pPr>
              <a:defRPr/>
            </a:pPr>
            <a:fld id="{94FE1614-65CE-407F-ADC2-1BA66FA67629}" type="slidenum">
              <a:rPr lang="ru-RU" smtClean="0">
                <a:solidFill>
                  <a:schemeClr val="bg1"/>
                </a:solidFill>
              </a:rPr>
              <a:pPr>
                <a:defRPr/>
              </a:pPr>
              <a:t>8</a:t>
            </a:fld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1829795" y="1206512"/>
            <a:ext cx="5268903" cy="762000"/>
          </a:xfrm>
          <a:prstGeom prst="roundRect">
            <a:avLst/>
          </a:prstGeom>
          <a:solidFill>
            <a:srgbClr val="B6DF89"/>
          </a:solidFill>
          <a:ln>
            <a:solidFill>
              <a:srgbClr val="0000CC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altLang="ru-RU" sz="2000" b="1" dirty="0" smtClean="0">
                <a:solidFill>
                  <a:srgbClr val="0000C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Практические занятия</a:t>
            </a:r>
            <a:endParaRPr lang="ru-RU" sz="2000" dirty="0">
              <a:solidFill>
                <a:srgbClr val="0000CC"/>
              </a:solidFill>
              <a:latin typeface="Verdana основной"/>
            </a:endParaRPr>
          </a:p>
        </p:txBody>
      </p:sp>
      <p:sp>
        <p:nvSpPr>
          <p:cNvPr id="17" name="CustomShape 3"/>
          <p:cNvSpPr/>
          <p:nvPr/>
        </p:nvSpPr>
        <p:spPr>
          <a:xfrm>
            <a:off x="730881" y="1198486"/>
            <a:ext cx="7651462" cy="833443"/>
          </a:xfrm>
          <a:prstGeom prst="roundRect">
            <a:avLst>
              <a:gd name="adj" fmla="val 11635"/>
            </a:avLst>
          </a:prstGeom>
          <a:gradFill rotWithShape="0">
            <a:gsLst>
              <a:gs pos="75000">
                <a:srgbClr val="E0F9F8"/>
              </a:gs>
              <a:gs pos="100000">
                <a:srgbClr val="5E9EFF"/>
              </a:gs>
            </a:gsLst>
            <a:lin ang="5400000"/>
          </a:gradFill>
          <a:ln w="9360">
            <a:solidFill>
              <a:srgbClr val="425B6E"/>
            </a:solidFill>
            <a:miter/>
          </a:ln>
          <a:effectLst>
            <a:outerShdw dist="23040" dir="16200000" algn="ctr" rotWithShape="0">
              <a:schemeClr val="accent2">
                <a:lumMod val="40000"/>
                <a:lumOff val="60000"/>
                <a:alpha val="36000"/>
              </a:schemeClr>
            </a:outerShdw>
          </a:effectLst>
          <a:scene3d>
            <a:camera prst="orthographicFront"/>
            <a:lightRig rig="threePt" dir="t"/>
          </a:scene3d>
          <a:sp3d>
            <a:bevelT w="127000" h="127000" prst="artDeco"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ctr"/>
          <a:lstStyle/>
          <a:p>
            <a:pPr algn="ctr"/>
            <a:r>
              <a:rPr lang="ru-RU" altLang="ru-RU" sz="2000" b="1" dirty="0" smtClean="0">
                <a:solidFill>
                  <a:srgbClr val="0000C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Практические занятия</a:t>
            </a:r>
            <a:endParaRPr lang="ru-RU" sz="2000" dirty="0">
              <a:solidFill>
                <a:srgbClr val="0000CC"/>
              </a:solidFill>
              <a:latin typeface="Verdana основной"/>
            </a:endParaRPr>
          </a:p>
        </p:txBody>
      </p:sp>
      <p:sp>
        <p:nvSpPr>
          <p:cNvPr id="20" name="CustomShape 4"/>
          <p:cNvSpPr/>
          <p:nvPr/>
        </p:nvSpPr>
        <p:spPr>
          <a:xfrm rot="5400000">
            <a:off x="4077967" y="2220190"/>
            <a:ext cx="971550" cy="579120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796CDA"/>
          </a:solidFill>
          <a:ln w="9360">
            <a:solidFill>
              <a:schemeClr val="tx1"/>
            </a:solidFill>
            <a:round/>
          </a:ln>
          <a:scene3d>
            <a:camera prst="orthographicFront">
              <a:rot lat="0" lon="0" rev="0"/>
            </a:camera>
            <a:lightRig rig="sunrise" dir="t">
              <a:rot lat="0" lon="0" rev="5400000"/>
            </a:lightRig>
          </a:scene3d>
          <a:sp3d prstMaterial="matte">
            <a:bevelT w="114300" prst="artDeco"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ctr">
              <a:lnSpc>
                <a:spcPct val="100000"/>
              </a:lnSpc>
            </a:pPr>
            <a:endParaRPr lang="ru-RU" sz="1600" b="0" strike="noStrike" spc="-1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21" name="CustomShape 4"/>
          <p:cNvSpPr/>
          <p:nvPr/>
        </p:nvSpPr>
        <p:spPr>
          <a:xfrm rot="5400000">
            <a:off x="6485887" y="2226540"/>
            <a:ext cx="971550" cy="579120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796CDA"/>
          </a:solidFill>
          <a:ln w="9360">
            <a:solidFill>
              <a:schemeClr val="tx1"/>
            </a:solidFill>
            <a:round/>
          </a:ln>
          <a:scene3d>
            <a:camera prst="orthographicFront">
              <a:rot lat="0" lon="0" rev="0"/>
            </a:camera>
            <a:lightRig rig="sunrise" dir="t">
              <a:rot lat="0" lon="0" rev="5400000"/>
            </a:lightRig>
          </a:scene3d>
          <a:sp3d prstMaterial="matte">
            <a:bevelT w="114300" prst="artDeco"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ctr">
              <a:lnSpc>
                <a:spcPct val="100000"/>
              </a:lnSpc>
            </a:pPr>
            <a:endParaRPr lang="ru-RU" sz="1600" b="0" strike="noStrike" spc="-1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22" name="CustomShape 3"/>
          <p:cNvSpPr/>
          <p:nvPr/>
        </p:nvSpPr>
        <p:spPr>
          <a:xfrm>
            <a:off x="230819" y="2982825"/>
            <a:ext cx="2641282" cy="1735930"/>
          </a:xfrm>
          <a:prstGeom prst="roundRect">
            <a:avLst>
              <a:gd name="adj" fmla="val 7826"/>
            </a:avLst>
          </a:prstGeom>
          <a:gradFill rotWithShape="0">
            <a:gsLst>
              <a:gs pos="76000">
                <a:schemeClr val="accent1">
                  <a:lumMod val="40000"/>
                  <a:lumOff val="60000"/>
                </a:schemeClr>
              </a:gs>
              <a:gs pos="100000">
                <a:srgbClr val="5E9EFF"/>
              </a:gs>
            </a:gsLst>
            <a:lin ang="16200000" scaled="0"/>
          </a:gradFill>
          <a:ln w="9360">
            <a:solidFill>
              <a:srgbClr val="425B6E"/>
            </a:solidFill>
            <a:miter/>
          </a:ln>
          <a:effectLst>
            <a:outerShdw dist="23040" dir="16200000" algn="ctr" rotWithShape="0">
              <a:schemeClr val="accent2">
                <a:lumMod val="40000"/>
                <a:lumOff val="60000"/>
                <a:alpha val="36000"/>
              </a:schemeClr>
            </a:outerShdw>
          </a:effectLst>
          <a:scene3d>
            <a:camera prst="orthographicFront"/>
            <a:lightRig rig="threePt" dir="t"/>
          </a:scene3d>
          <a:sp3d>
            <a:bevelT w="127000" h="127000" prst="artDeco"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ctr"/>
          <a:lstStyle/>
          <a:p>
            <a:pPr algn="ctr"/>
            <a:r>
              <a:rPr lang="ru-RU" altLang="ru-RU" sz="1600" dirty="0" smtClean="0">
                <a:solidFill>
                  <a:srgbClr val="000066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Занятия вне учебного подразделения УЦПК</a:t>
            </a:r>
          </a:p>
          <a:p>
            <a:pPr algn="ctr"/>
            <a:r>
              <a:rPr lang="ru-RU" sz="1600" dirty="0" smtClean="0">
                <a:solidFill>
                  <a:srgbClr val="000066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(полигон, </a:t>
            </a:r>
          </a:p>
          <a:p>
            <a:pPr algn="ctr"/>
            <a:r>
              <a:rPr lang="ru-RU" sz="1600" dirty="0" smtClean="0">
                <a:solidFill>
                  <a:srgbClr val="000066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специальные места в подразделениях ОАО «РЖД»)</a:t>
            </a:r>
            <a:endParaRPr lang="ru-RU" sz="1600" dirty="0" smtClean="0">
              <a:solidFill>
                <a:srgbClr val="000066"/>
              </a:solidFill>
              <a:latin typeface="Verdana основной"/>
            </a:endParaRPr>
          </a:p>
        </p:txBody>
      </p:sp>
      <p:sp>
        <p:nvSpPr>
          <p:cNvPr id="23" name="CustomShape 3"/>
          <p:cNvSpPr/>
          <p:nvPr/>
        </p:nvSpPr>
        <p:spPr>
          <a:xfrm>
            <a:off x="3126419" y="2989176"/>
            <a:ext cx="2641282" cy="1740869"/>
          </a:xfrm>
          <a:prstGeom prst="roundRect">
            <a:avLst>
              <a:gd name="adj" fmla="val 7826"/>
            </a:avLst>
          </a:prstGeom>
          <a:gradFill rotWithShape="0">
            <a:gsLst>
              <a:gs pos="78000">
                <a:schemeClr val="accent1">
                  <a:lumMod val="40000"/>
                  <a:lumOff val="60000"/>
                </a:schemeClr>
              </a:gs>
              <a:gs pos="100000">
                <a:srgbClr val="5E9EFF"/>
              </a:gs>
            </a:gsLst>
            <a:lin ang="16200000" scaled="0"/>
          </a:gradFill>
          <a:ln w="9360">
            <a:solidFill>
              <a:srgbClr val="425B6E"/>
            </a:solidFill>
            <a:miter/>
          </a:ln>
          <a:effectLst>
            <a:outerShdw dist="23040" dir="16200000" algn="ctr" rotWithShape="0">
              <a:schemeClr val="accent2">
                <a:lumMod val="40000"/>
                <a:lumOff val="60000"/>
                <a:alpha val="36000"/>
              </a:schemeClr>
            </a:outerShdw>
          </a:effectLst>
          <a:scene3d>
            <a:camera prst="orthographicFront"/>
            <a:lightRig rig="threePt" dir="t"/>
          </a:scene3d>
          <a:sp3d>
            <a:bevelT w="127000" h="127000" prst="artDeco"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ctr"/>
          <a:lstStyle/>
          <a:p>
            <a:pPr algn="ctr"/>
            <a:r>
              <a:rPr lang="ru-RU" sz="1600" dirty="0" smtClean="0">
                <a:solidFill>
                  <a:srgbClr val="000066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Время, отведенное для выполнения </a:t>
            </a:r>
            <a:r>
              <a:rPr lang="ru-RU" altLang="ru-RU" sz="1600" dirty="0" smtClean="0">
                <a:solidFill>
                  <a:srgbClr val="000066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практических занятий</a:t>
            </a:r>
            <a:endParaRPr lang="ru-RU" sz="1600" dirty="0">
              <a:solidFill>
                <a:srgbClr val="000066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24" name="CustomShape 3"/>
          <p:cNvSpPr/>
          <p:nvPr/>
        </p:nvSpPr>
        <p:spPr>
          <a:xfrm>
            <a:off x="6034401" y="3001875"/>
            <a:ext cx="2842260" cy="1739458"/>
          </a:xfrm>
          <a:prstGeom prst="roundRect">
            <a:avLst>
              <a:gd name="adj" fmla="val 7826"/>
            </a:avLst>
          </a:prstGeom>
          <a:gradFill rotWithShape="0">
            <a:gsLst>
              <a:gs pos="77000">
                <a:schemeClr val="accent1">
                  <a:lumMod val="40000"/>
                  <a:lumOff val="60000"/>
                </a:schemeClr>
              </a:gs>
              <a:gs pos="100000">
                <a:srgbClr val="5E9EFF"/>
              </a:gs>
            </a:gsLst>
            <a:lin ang="16200000" scaled="0"/>
          </a:gradFill>
          <a:ln w="9360">
            <a:solidFill>
              <a:srgbClr val="425B6E"/>
            </a:solidFill>
            <a:miter/>
          </a:ln>
          <a:effectLst>
            <a:outerShdw dist="23040" dir="16200000" algn="ctr" rotWithShape="0">
              <a:schemeClr val="accent2">
                <a:lumMod val="40000"/>
                <a:lumOff val="60000"/>
                <a:alpha val="36000"/>
              </a:schemeClr>
            </a:outerShdw>
          </a:effectLst>
          <a:scene3d>
            <a:camera prst="orthographicFront"/>
            <a:lightRig rig="threePt" dir="t"/>
          </a:scene3d>
          <a:sp3d>
            <a:bevelT w="127000" h="127000" prst="artDeco"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ctr"/>
          <a:lstStyle/>
          <a:p>
            <a:pPr algn="ctr"/>
            <a:r>
              <a:rPr lang="ru-RU" altLang="ru-RU" sz="1600" dirty="0" smtClean="0">
                <a:solidFill>
                  <a:srgbClr val="000066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Внутри учебного подразделения УЦПК</a:t>
            </a:r>
            <a:r>
              <a:rPr lang="ru-RU" sz="1600" dirty="0" smtClean="0">
                <a:solidFill>
                  <a:srgbClr val="000066"/>
                </a:solidFill>
                <a:latin typeface="Verdana основной"/>
              </a:rPr>
              <a:t> тренажеры, стенды</a:t>
            </a:r>
            <a:endParaRPr lang="ru-RU" sz="1600" dirty="0">
              <a:solidFill>
                <a:srgbClr val="000066"/>
              </a:solidFill>
              <a:latin typeface="Verdana основной"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0" y="1"/>
            <a:ext cx="91440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Особенности </a:t>
            </a:r>
            <a:r>
              <a:rPr lang="ru-RU" altLang="ru-RU" sz="2400" b="1" dirty="0" smtClean="0"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при проведении практических занятий</a:t>
            </a:r>
            <a:endParaRPr lang="ru-RU" altLang="ru-RU" sz="2400" b="1" dirty="0">
              <a:solidFill>
                <a:srgbClr val="FF0000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2" descr="C:\Users\семён\Desktop\landscape-sky-sun-track-railway-sunset-field-train-transport-vehicle-metal-lighting-clouds-rusted-railways-seemed-leave-abendstimmung-stainless-rail-transport-gleise-rail-traffic-railway-line-rural-area-railroad-trac.jpg"/>
          <p:cNvPicPr>
            <a:picLocks noChangeAspect="1" noChangeArrowheads="1"/>
          </p:cNvPicPr>
          <p:nvPr/>
        </p:nvPicPr>
        <p:blipFill>
          <a:blip r:embed="rId2" cstate="print">
            <a:lum bright="40000" contrast="-40000"/>
          </a:blip>
          <a:srcRect/>
          <a:stretch>
            <a:fillRect/>
          </a:stretch>
        </p:blipFill>
        <p:spPr bwMode="auto">
          <a:xfrm>
            <a:off x="0" y="999067"/>
            <a:ext cx="9144000" cy="4286250"/>
          </a:xfrm>
          <a:prstGeom prst="rect">
            <a:avLst/>
          </a:prstGeom>
          <a:noFill/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526" y="5302251"/>
            <a:ext cx="9134475" cy="41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8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44000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 Box 6"/>
          <p:cNvSpPr txBox="1">
            <a:spLocks noChangeArrowheads="1"/>
          </p:cNvSpPr>
          <p:nvPr/>
        </p:nvSpPr>
        <p:spPr bwMode="auto">
          <a:xfrm>
            <a:off x="0" y="1"/>
            <a:ext cx="9144000" cy="8309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Особенности </a:t>
            </a:r>
            <a:r>
              <a:rPr lang="ru-RU" altLang="ru-RU" sz="2400" b="1" dirty="0" smtClean="0"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при проведении практических занятий вне учебного подразделения</a:t>
            </a:r>
            <a:endParaRPr lang="ru-RU" altLang="ru-RU" sz="2400" b="1" dirty="0">
              <a:solidFill>
                <a:srgbClr val="FF0000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31434" y="5302250"/>
            <a:ext cx="1012367" cy="349251"/>
          </a:xfrm>
        </p:spPr>
        <p:txBody>
          <a:bodyPr/>
          <a:lstStyle/>
          <a:p>
            <a:pPr>
              <a:defRPr/>
            </a:pPr>
            <a:fld id="{94FE1614-65CE-407F-ADC2-1BA66FA67629}" type="slidenum">
              <a:rPr lang="ru-RU" smtClean="0">
                <a:solidFill>
                  <a:schemeClr val="bg1"/>
                </a:solidFill>
              </a:rPr>
              <a:pPr>
                <a:defRPr/>
              </a:pPr>
              <a:t>9</a:t>
            </a:fld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16" name="Picture 3" descr="C:\Users\семён\Desktop\4639_80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29840" y="2391531"/>
            <a:ext cx="2255520" cy="1342269"/>
          </a:xfrm>
          <a:prstGeom prst="rect">
            <a:avLst/>
          </a:prstGeom>
          <a:noFill/>
          <a:ln w="38100">
            <a:solidFill>
              <a:schemeClr val="tx1">
                <a:lumMod val="50000"/>
                <a:lumOff val="50000"/>
              </a:schemeClr>
            </a:solidFill>
          </a:ln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53633" y="1088233"/>
            <a:ext cx="2528607" cy="15699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49861" y="3338286"/>
            <a:ext cx="2464836" cy="18443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2" name="CustomShape 3"/>
          <p:cNvSpPr/>
          <p:nvPr/>
        </p:nvSpPr>
        <p:spPr>
          <a:xfrm>
            <a:off x="4795521" y="1182109"/>
            <a:ext cx="4156797" cy="3921133"/>
          </a:xfrm>
          <a:prstGeom prst="roundRect">
            <a:avLst>
              <a:gd name="adj" fmla="val 5543"/>
            </a:avLst>
          </a:prstGeom>
          <a:gradFill rotWithShape="0">
            <a:gsLst>
              <a:gs pos="94000">
                <a:schemeClr val="accent6">
                  <a:lumMod val="20000"/>
                  <a:lumOff val="80000"/>
                </a:schemeClr>
              </a:gs>
              <a:gs pos="100000">
                <a:srgbClr val="5E9EFF"/>
              </a:gs>
            </a:gsLst>
            <a:lin ang="5400000"/>
          </a:gradFill>
          <a:ln w="9360">
            <a:solidFill>
              <a:srgbClr val="425B6E"/>
            </a:solidFill>
            <a:miter/>
          </a:ln>
          <a:effectLst>
            <a:outerShdw dist="23040" dir="16200000" algn="ctr" rotWithShape="0">
              <a:schemeClr val="accent2">
                <a:lumMod val="40000"/>
                <a:lumOff val="60000"/>
                <a:alpha val="36000"/>
              </a:schemeClr>
            </a:outerShdw>
          </a:effectLst>
          <a:scene3d>
            <a:camera prst="orthographicFront"/>
            <a:lightRig rig="threePt" dir="t"/>
          </a:scene3d>
          <a:sp3d>
            <a:bevelT w="127000" h="127000" prst="artDeco"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ctr"/>
          <a:lstStyle/>
          <a:p>
            <a:pPr marL="457200" indent="-457200">
              <a:buAutoNum type="arabicPeriod"/>
            </a:pPr>
            <a:r>
              <a:rPr lang="ru-RU" altLang="ru-RU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Погодные условия (дождь, снег, ветер).</a:t>
            </a:r>
          </a:p>
          <a:p>
            <a:pPr marL="457200" indent="-457200">
              <a:buAutoNum type="arabicPeriod"/>
            </a:pPr>
            <a:endParaRPr lang="ru-RU" altLang="ru-RU" dirty="0" smtClean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457200" indent="-457200">
              <a:buAutoNum type="arabicPeriod"/>
            </a:pPr>
            <a:r>
              <a:rPr lang="ru-RU" altLang="ru-RU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Прохождение инструктажа перед началом выполнения работ.</a:t>
            </a:r>
          </a:p>
          <a:p>
            <a:pPr marL="457200" indent="-457200">
              <a:buAutoNum type="arabicPeriod"/>
            </a:pPr>
            <a:endParaRPr lang="ru-RU" altLang="ru-RU" dirty="0" smtClean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457200" indent="-457200">
              <a:buAutoNum type="arabicPeriod"/>
            </a:pPr>
            <a:r>
              <a:rPr lang="ru-RU" altLang="ru-RU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Проход (проезд) к месту выполнения практических занятий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Стандартная">
    <a:majorFont>
      <a:latin typeface="Calibri Light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游明朝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515</TotalTime>
  <Words>864</Words>
  <Application>Microsoft Office PowerPoint</Application>
  <PresentationFormat>Экран (16:10)</PresentationFormat>
  <Paragraphs>154</Paragraphs>
  <Slides>23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Апекс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Кадровая политика РЖД</dc:title>
  <dc:creator>ШунатовОИ</dc:creator>
  <cp:lastModifiedBy>МУЦПК4</cp:lastModifiedBy>
  <cp:revision>2040</cp:revision>
  <dcterms:created xsi:type="dcterms:W3CDTF">2010-04-12T15:19:00Z</dcterms:created>
  <dcterms:modified xsi:type="dcterms:W3CDTF">2024-03-15T10:49:54Z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1049-11.2.0.9984</vt:lpwstr>
  </property>
</Properties>
</file>