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57" r:id="rId4"/>
    <p:sldId id="258" r:id="rId5"/>
    <p:sldId id="259" r:id="rId6"/>
    <p:sldId id="260" r:id="rId7"/>
    <p:sldId id="261" r:id="rId8"/>
    <p:sldId id="262" r:id="rId9"/>
    <p:sldId id="263" r:id="rId10"/>
    <p:sldId id="264" r:id="rId11"/>
    <p:sldId id="265" r:id="rId12"/>
    <p:sldId id="267" r:id="rId13"/>
    <p:sldId id="266" r:id="rId14"/>
    <p:sldId id="270" r:id="rId15"/>
    <p:sldId id="268" r:id="rId16"/>
    <p:sldId id="26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5" autoAdjust="0"/>
    <p:restoredTop sz="94607" autoAdjust="0"/>
  </p:normalViewPr>
  <p:slideViewPr>
    <p:cSldViewPr>
      <p:cViewPr varScale="1">
        <p:scale>
          <a:sx n="105" d="100"/>
          <a:sy n="105" d="100"/>
        </p:scale>
        <p:origin x="-138" y="-78"/>
      </p:cViewPr>
      <p:guideLst>
        <p:guide orient="horz" pos="2160"/>
        <p:guide pos="2880"/>
      </p:guideLst>
    </p:cSldViewPr>
  </p:slideViewPr>
  <p:outlineViewPr>
    <p:cViewPr>
      <p:scale>
        <a:sx n="33" d="100"/>
        <a:sy n="33" d="100"/>
      </p:scale>
      <p:origin x="0" y="1125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8D0456F-0365-4042-8AEA-1C4870BBD29B}" type="datetimeFigureOut">
              <a:rPr lang="ru-RU" smtClean="0"/>
              <a:pPr/>
              <a:t>15.03.2024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542D88C-EA8F-45BA-9295-41F5F82F92F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D0456F-0365-4042-8AEA-1C4870BBD29B}" type="datetimeFigureOut">
              <a:rPr lang="ru-RU" smtClean="0"/>
              <a:pPr/>
              <a:t>15.03.2024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42D88C-EA8F-45BA-9295-41F5F82F92F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linda6035.ucoz.ru/_ld/0/91745258.jpg"/>
          <p:cNvPicPr>
            <a:picLocks noChangeAspect="1" noChangeArrowheads="1"/>
          </p:cNvPicPr>
          <p:nvPr/>
        </p:nvPicPr>
        <p:blipFill>
          <a:blip r:embed="rId2" cstate="print"/>
          <a:srcRect/>
          <a:stretch>
            <a:fillRect/>
          </a:stretch>
        </p:blipFill>
        <p:spPr bwMode="auto">
          <a:xfrm>
            <a:off x="0" y="0"/>
            <a:ext cx="9144000" cy="7072338"/>
          </a:xfrm>
          <a:prstGeom prst="rect">
            <a:avLst/>
          </a:prstGeom>
          <a:noFill/>
        </p:spPr>
      </p:pic>
      <p:sp>
        <p:nvSpPr>
          <p:cNvPr id="2" name="Заголовок 1"/>
          <p:cNvSpPr>
            <a:spLocks noGrp="1"/>
          </p:cNvSpPr>
          <p:nvPr>
            <p:ph type="ctrTitle"/>
          </p:nvPr>
        </p:nvSpPr>
        <p:spPr>
          <a:xfrm>
            <a:off x="500034" y="2071678"/>
            <a:ext cx="7772400" cy="1470025"/>
          </a:xfrm>
        </p:spPr>
        <p:txBody>
          <a:bodyPr>
            <a:normAutofit fontScale="90000"/>
          </a:bodyPr>
          <a:lstStyle/>
          <a:p>
            <a:r>
              <a:rPr lang="ru-RU" sz="1200" dirty="0" smtClean="0"/>
              <a:t/>
            </a:r>
            <a:br>
              <a:rPr lang="ru-RU" sz="1200" dirty="0" smtClean="0"/>
            </a:br>
            <a:r>
              <a:rPr lang="ru-RU" sz="1600" b="1" dirty="0"/>
              <a:t>Муниципальное бюджетное дошкольное образовательное учреждение «Детский сад  комбинированного вида № 10 </a:t>
            </a:r>
            <a:r>
              <a:rPr lang="ru-RU" sz="1600" b="1" dirty="0" smtClean="0"/>
              <a:t/>
            </a:r>
            <a:br>
              <a:rPr lang="ru-RU" sz="1600" b="1" dirty="0" smtClean="0"/>
            </a:br>
            <a:r>
              <a:rPr lang="ru-RU" sz="1600" b="1" dirty="0" smtClean="0"/>
              <a:t>«Дружные </a:t>
            </a:r>
            <a:r>
              <a:rPr lang="ru-RU" sz="1600" b="1" dirty="0"/>
              <a:t>ребята» </a:t>
            </a:r>
            <a:r>
              <a:rPr lang="ru-RU" sz="1600" b="1" dirty="0" smtClean="0"/>
              <a:t>муниципального </a:t>
            </a:r>
            <a:r>
              <a:rPr lang="ru-RU" sz="1600" b="1" dirty="0"/>
              <a:t>образования городской округ Симферополь</a:t>
            </a:r>
            <a:br>
              <a:rPr lang="ru-RU" sz="1600" b="1" dirty="0"/>
            </a:br>
            <a:r>
              <a:rPr lang="ru-RU" sz="1600" b="1" dirty="0"/>
              <a:t>Республики Крым</a:t>
            </a:r>
            <a:br>
              <a:rPr lang="ru-RU" sz="1600" b="1" dirty="0"/>
            </a:br>
            <a:r>
              <a:rPr lang="ru-RU" sz="1200" dirty="0"/>
              <a:t/>
            </a:r>
            <a:br>
              <a:rPr lang="ru-RU" sz="1200" dirty="0"/>
            </a:br>
            <a:r>
              <a:rPr lang="ru-RU" sz="1200" dirty="0" smtClean="0"/>
              <a:t/>
            </a:r>
            <a:br>
              <a:rPr lang="ru-RU" sz="1200" dirty="0" smtClean="0"/>
            </a:br>
            <a:r>
              <a:rPr lang="ru-RU" dirty="0"/>
              <a:t/>
            </a:r>
            <a:br>
              <a:rPr lang="ru-RU" dirty="0"/>
            </a:br>
            <a:r>
              <a:rPr lang="ru-RU" sz="2200" b="1" dirty="0"/>
              <a:t>КРАТКОСРОЧНЫЙ ТВОРЧЕСКИЙ ПРОЕКТ</a:t>
            </a:r>
            <a:r>
              <a:rPr lang="ru-RU" dirty="0"/>
              <a:t/>
            </a:r>
            <a:br>
              <a:rPr lang="ru-RU" dirty="0"/>
            </a:br>
            <a:r>
              <a:rPr lang="ru-RU" b="1" dirty="0"/>
              <a:t> </a:t>
            </a:r>
            <a:r>
              <a:rPr lang="ru-RU" dirty="0"/>
              <a:t/>
            </a:r>
            <a:br>
              <a:rPr lang="ru-RU" dirty="0"/>
            </a:br>
            <a:r>
              <a:rPr lang="ru-RU" b="1" dirty="0"/>
              <a:t> </a:t>
            </a:r>
            <a:r>
              <a:rPr lang="ru-RU" dirty="0"/>
              <a:t/>
            </a:r>
            <a:br>
              <a:rPr lang="ru-RU" dirty="0"/>
            </a:br>
            <a:r>
              <a:rPr lang="ru-RU" sz="3100" b="1" i="1" dirty="0">
                <a:solidFill>
                  <a:srgbClr val="FF0000"/>
                </a:solidFill>
              </a:rPr>
              <a:t>«Наши добрые сказки» </a:t>
            </a:r>
            <a:r>
              <a:rPr lang="ru-RU" dirty="0"/>
              <a:t/>
            </a:r>
            <a:br>
              <a:rPr lang="ru-RU" dirty="0"/>
            </a:br>
            <a:r>
              <a:rPr lang="ru-RU" sz="2200" i="1" dirty="0"/>
              <a:t>(для среднего возраста)</a:t>
            </a:r>
            <a:r>
              <a:rPr lang="ru-RU" dirty="0"/>
              <a:t/>
            </a:r>
            <a:br>
              <a:rPr lang="ru-RU" dirty="0"/>
            </a:br>
            <a:r>
              <a:rPr lang="ru-RU" b="1" dirty="0"/>
              <a:t> </a:t>
            </a:r>
            <a:r>
              <a:rPr lang="ru-RU" dirty="0"/>
              <a:t/>
            </a:r>
            <a:br>
              <a:rPr lang="ru-RU" dirty="0"/>
            </a:br>
            <a:endParaRPr lang="ru-RU" dirty="0"/>
          </a:p>
        </p:txBody>
      </p:sp>
      <p:sp>
        <p:nvSpPr>
          <p:cNvPr id="3" name="Подзаголовок 2"/>
          <p:cNvSpPr>
            <a:spLocks noGrp="1"/>
          </p:cNvSpPr>
          <p:nvPr>
            <p:ph type="subTitle" idx="1"/>
          </p:nvPr>
        </p:nvSpPr>
        <p:spPr>
          <a:xfrm>
            <a:off x="4000496" y="4572008"/>
            <a:ext cx="3416424" cy="1844824"/>
          </a:xfrm>
        </p:spPr>
        <p:txBody>
          <a:bodyPr>
            <a:normAutofit fontScale="70000" lnSpcReduction="20000"/>
          </a:bodyPr>
          <a:lstStyle/>
          <a:p>
            <a:r>
              <a:rPr lang="ru-RU" dirty="0">
                <a:solidFill>
                  <a:schemeClr val="tx1"/>
                </a:solidFill>
              </a:rPr>
              <a:t>Подготовила: </a:t>
            </a:r>
          </a:p>
          <a:p>
            <a:r>
              <a:rPr lang="ru-RU" dirty="0">
                <a:solidFill>
                  <a:schemeClr val="tx1"/>
                </a:solidFill>
              </a:rPr>
              <a:t>воспитатель </a:t>
            </a:r>
          </a:p>
          <a:p>
            <a:r>
              <a:rPr lang="ru-RU" dirty="0">
                <a:solidFill>
                  <a:schemeClr val="tx1"/>
                </a:solidFill>
              </a:rPr>
              <a:t>средней группы </a:t>
            </a:r>
            <a:r>
              <a:rPr lang="ru-RU" dirty="0" smtClean="0">
                <a:solidFill>
                  <a:schemeClr val="tx1"/>
                </a:solidFill>
              </a:rPr>
              <a:t>№3</a:t>
            </a:r>
            <a:r>
              <a:rPr lang="ru-RU" dirty="0">
                <a:solidFill>
                  <a:schemeClr val="tx1"/>
                </a:solidFill>
              </a:rPr>
              <a:t> </a:t>
            </a:r>
          </a:p>
          <a:p>
            <a:r>
              <a:rPr lang="ru-RU" dirty="0" err="1" smtClean="0">
                <a:solidFill>
                  <a:schemeClr val="tx1"/>
                </a:solidFill>
              </a:rPr>
              <a:t>Аркуша</a:t>
            </a:r>
            <a:r>
              <a:rPr lang="ru-RU" dirty="0" smtClean="0">
                <a:solidFill>
                  <a:schemeClr val="tx1"/>
                </a:solidFill>
              </a:rPr>
              <a:t> А.В.</a:t>
            </a:r>
            <a:endParaRPr lang="ru-RU" dirty="0">
              <a:solidFill>
                <a:schemeClr val="tx1"/>
              </a:solidFill>
            </a:endParaRPr>
          </a:p>
          <a:p>
            <a:r>
              <a:rPr lang="ru-RU" b="1" dirty="0"/>
              <a:t> </a:t>
            </a:r>
            <a:endParaRPr lang="ru-RU" dirty="0"/>
          </a:p>
          <a:p>
            <a:endParaRPr lang="ru-RU" dirty="0"/>
          </a:p>
        </p:txBody>
      </p:sp>
    </p:spTree>
  </p:cSld>
  <p:clrMapOvr>
    <a:masterClrMapping/>
  </p:clrMapOvr>
  <p:transition spd="med">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2.gstatic.com/images?q=tbn:ANd9GcQjEHSt-iWH7H58eRoX3YLFGWQwYxRw1xIE9DnWmL6Tyl8pYWDV"/>
          <p:cNvPicPr>
            <a:picLocks noChangeAspect="1" noChangeArrowheads="1"/>
          </p:cNvPicPr>
          <p:nvPr/>
        </p:nvPicPr>
        <p:blipFill>
          <a:blip r:embed="rId2" cstate="print"/>
          <a:srcRect/>
          <a:stretch>
            <a:fillRect/>
          </a:stretch>
        </p:blipFill>
        <p:spPr bwMode="auto">
          <a:xfrm>
            <a:off x="0" y="0"/>
            <a:ext cx="9155779" cy="6858000"/>
          </a:xfrm>
          <a:prstGeom prst="rect">
            <a:avLst/>
          </a:prstGeom>
          <a:noFill/>
        </p:spPr>
      </p:pic>
      <p:sp>
        <p:nvSpPr>
          <p:cNvPr id="2" name="Заголовок 1"/>
          <p:cNvSpPr>
            <a:spLocks noGrp="1"/>
          </p:cNvSpPr>
          <p:nvPr>
            <p:ph type="title"/>
          </p:nvPr>
        </p:nvSpPr>
        <p:spPr>
          <a:xfrm>
            <a:off x="857224" y="571480"/>
            <a:ext cx="7715304" cy="1143008"/>
          </a:xfrm>
        </p:spPr>
        <p:txBody>
          <a:bodyPr>
            <a:normAutofit fontScale="90000"/>
          </a:bodyPr>
          <a:lstStyle/>
          <a:p>
            <a:r>
              <a:rPr lang="ru-RU" b="1" i="1" dirty="0" smtClean="0">
                <a:solidFill>
                  <a:srgbClr val="0000FF"/>
                </a:solidFill>
              </a:rPr>
              <a:t>Оснащение книжного уголка</a:t>
            </a:r>
            <a:r>
              <a:rPr lang="ru-RU" sz="4000" dirty="0" smtClean="0">
                <a:solidFill>
                  <a:srgbClr val="0000FF"/>
                </a:solidFill>
              </a:rPr>
              <a:t> </a:t>
            </a:r>
            <a:r>
              <a:rPr lang="ru-RU" b="1" i="1" dirty="0" smtClean="0">
                <a:solidFill>
                  <a:srgbClr val="0000FF"/>
                </a:solidFill>
              </a:rPr>
              <a:t>по сказкам</a:t>
            </a:r>
            <a:endParaRPr lang="ru-RU" dirty="0"/>
          </a:p>
        </p:txBody>
      </p:sp>
      <p:pic>
        <p:nvPicPr>
          <p:cNvPr id="7" name="Содержимое 6" descr="IMG_8359.JPG"/>
          <p:cNvPicPr>
            <a:picLocks noGrp="1" noChangeAspect="1"/>
          </p:cNvPicPr>
          <p:nvPr>
            <p:ph idx="1"/>
          </p:nvPr>
        </p:nvPicPr>
        <p:blipFill>
          <a:blip r:embed="rId3" cstate="print"/>
          <a:stretch>
            <a:fillRect/>
          </a:stretch>
        </p:blipFill>
        <p:spPr>
          <a:xfrm>
            <a:off x="1115616" y="2636912"/>
            <a:ext cx="3552395" cy="2664296"/>
          </a:xfrm>
        </p:spPr>
      </p:pic>
      <p:pic>
        <p:nvPicPr>
          <p:cNvPr id="10" name="Picture 5" descr="IMG_5903"/>
          <p:cNvPicPr>
            <a:picLocks noChangeAspect="1" noChangeArrowheads="1"/>
          </p:cNvPicPr>
          <p:nvPr/>
        </p:nvPicPr>
        <p:blipFill>
          <a:blip r:embed="rId4" cstate="print"/>
          <a:srcRect/>
          <a:stretch>
            <a:fillRect/>
          </a:stretch>
        </p:blipFill>
        <p:spPr>
          <a:xfrm>
            <a:off x="4788024" y="1772816"/>
            <a:ext cx="3311525" cy="2592288"/>
          </a:xfrm>
          <a:prstGeom prst="rect">
            <a:avLst/>
          </a:prstGeom>
        </p:spPr>
      </p:pic>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anim calcmode="lin" valueType="num">
                                      <p:cBhvr>
                                        <p:cTn id="16" dur="2000" fill="hold"/>
                                        <p:tgtEl>
                                          <p:spTgt spid="10"/>
                                        </p:tgtEl>
                                        <p:attrNameLst>
                                          <p:attrName>style.rotation</p:attrName>
                                        </p:attrNameLst>
                                      </p:cBhvr>
                                      <p:tavLst>
                                        <p:tav tm="0">
                                          <p:val>
                                            <p:fltVal val="720"/>
                                          </p:val>
                                        </p:tav>
                                        <p:tav tm="100000">
                                          <p:val>
                                            <p:fltVal val="0"/>
                                          </p:val>
                                        </p:tav>
                                      </p:tavLst>
                                    </p:anim>
                                    <p:anim calcmode="lin" valueType="num">
                                      <p:cBhvr>
                                        <p:cTn id="17" dur="2000" fill="hold"/>
                                        <p:tgtEl>
                                          <p:spTgt spid="10"/>
                                        </p:tgtEl>
                                        <p:attrNameLst>
                                          <p:attrName>ppt_h</p:attrName>
                                        </p:attrNameLst>
                                      </p:cBhvr>
                                      <p:tavLst>
                                        <p:tav tm="0">
                                          <p:val>
                                            <p:fltVal val="0"/>
                                          </p:val>
                                        </p:tav>
                                        <p:tav tm="100000">
                                          <p:val>
                                            <p:strVal val="#ppt_h"/>
                                          </p:val>
                                        </p:tav>
                                      </p:tavLst>
                                    </p:anim>
                                    <p:anim calcmode="lin" valueType="num">
                                      <p:cBhvr>
                                        <p:cTn id="18"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laycast.ru/uploads/2015/11/05/15755320.jpg"/>
          <p:cNvPicPr>
            <a:picLocks noChangeAspect="1" noChangeArrowheads="1"/>
          </p:cNvPicPr>
          <p:nvPr/>
        </p:nvPicPr>
        <p:blipFill>
          <a:blip r:embed="rId2" cstate="print"/>
          <a:srcRect/>
          <a:stretch>
            <a:fillRect/>
          </a:stretch>
        </p:blipFill>
        <p:spPr bwMode="auto">
          <a:xfrm>
            <a:off x="0" y="0"/>
            <a:ext cx="9128238" cy="6858000"/>
          </a:xfrm>
          <a:prstGeom prst="rect">
            <a:avLst/>
          </a:prstGeom>
          <a:noFill/>
        </p:spPr>
      </p:pic>
      <p:sp>
        <p:nvSpPr>
          <p:cNvPr id="2" name="Заголовок 1"/>
          <p:cNvSpPr>
            <a:spLocks noGrp="1"/>
          </p:cNvSpPr>
          <p:nvPr>
            <p:ph type="title"/>
          </p:nvPr>
        </p:nvSpPr>
        <p:spPr>
          <a:xfrm>
            <a:off x="457200" y="274638"/>
            <a:ext cx="8229600" cy="994122"/>
          </a:xfrm>
        </p:spPr>
        <p:txBody>
          <a:bodyPr>
            <a:normAutofit fontScale="90000"/>
          </a:bodyPr>
          <a:lstStyle/>
          <a:p>
            <a:r>
              <a:rPr lang="ru-RU" b="1" i="1" dirty="0" smtClean="0">
                <a:solidFill>
                  <a:srgbClr val="0000FF"/>
                </a:solidFill>
                <a:cs typeface="AngsanaUPC" pitchFamily="18" charset="-34"/>
              </a:rPr>
              <a:t>Беседа, чтение сказок, </a:t>
            </a:r>
            <a:br>
              <a:rPr lang="ru-RU" b="1" i="1" dirty="0" smtClean="0">
                <a:solidFill>
                  <a:srgbClr val="0000FF"/>
                </a:solidFill>
                <a:cs typeface="AngsanaUPC" pitchFamily="18" charset="-34"/>
              </a:rPr>
            </a:br>
            <a:r>
              <a:rPr lang="ru-RU" b="1" i="1" dirty="0" smtClean="0">
                <a:solidFill>
                  <a:srgbClr val="0000FF"/>
                </a:solidFill>
                <a:cs typeface="AngsanaUPC" pitchFamily="18" charset="-34"/>
              </a:rPr>
              <a:t>загадок, поговорок</a:t>
            </a:r>
            <a:endParaRPr lang="ru-RU" dirty="0">
              <a:cs typeface="AngsanaUPC" pitchFamily="18" charset="-34"/>
            </a:endParaRPr>
          </a:p>
        </p:txBody>
      </p:sp>
      <p:pic>
        <p:nvPicPr>
          <p:cNvPr id="9" name="Рисунок 8" descr="IMG_8172.JPG"/>
          <p:cNvPicPr>
            <a:picLocks noChangeAspect="1"/>
          </p:cNvPicPr>
          <p:nvPr/>
        </p:nvPicPr>
        <p:blipFill>
          <a:blip r:embed="rId3" cstate="print"/>
          <a:srcRect b="15359"/>
          <a:stretch>
            <a:fillRect/>
          </a:stretch>
        </p:blipFill>
        <p:spPr>
          <a:xfrm>
            <a:off x="4716016" y="1340768"/>
            <a:ext cx="3574836" cy="2269335"/>
          </a:xfrm>
          <a:prstGeom prst="rect">
            <a:avLst/>
          </a:prstGeom>
        </p:spPr>
      </p:pic>
      <p:pic>
        <p:nvPicPr>
          <p:cNvPr id="10" name="Рисунок 9" descr="IMG_7709.JPG"/>
          <p:cNvPicPr>
            <a:picLocks noChangeAspect="1"/>
          </p:cNvPicPr>
          <p:nvPr/>
        </p:nvPicPr>
        <p:blipFill>
          <a:blip r:embed="rId4" cstate="print"/>
          <a:stretch>
            <a:fillRect/>
          </a:stretch>
        </p:blipFill>
        <p:spPr>
          <a:xfrm>
            <a:off x="899592" y="3789040"/>
            <a:ext cx="3312368" cy="2484276"/>
          </a:xfrm>
          <a:prstGeom prst="rect">
            <a:avLst/>
          </a:prstGeom>
        </p:spPr>
      </p:pic>
      <p:pic>
        <p:nvPicPr>
          <p:cNvPr id="16" name="Содержимое 15" descr="IMG_8092.JPG"/>
          <p:cNvPicPr>
            <a:picLocks noGrp="1" noChangeAspect="1"/>
          </p:cNvPicPr>
          <p:nvPr>
            <p:ph idx="1"/>
          </p:nvPr>
        </p:nvPicPr>
        <p:blipFill>
          <a:blip r:embed="rId5" cstate="print"/>
          <a:stretch>
            <a:fillRect/>
          </a:stretch>
        </p:blipFill>
        <p:spPr>
          <a:xfrm>
            <a:off x="899592" y="1412776"/>
            <a:ext cx="3168352" cy="2270385"/>
          </a:xfrm>
        </p:spPr>
      </p:pic>
      <p:pic>
        <p:nvPicPr>
          <p:cNvPr id="17" name="Рисунок 16" descr="IMG_8259.JPG"/>
          <p:cNvPicPr>
            <a:picLocks noChangeAspect="1"/>
          </p:cNvPicPr>
          <p:nvPr/>
        </p:nvPicPr>
        <p:blipFill>
          <a:blip r:embed="rId6" cstate="print"/>
          <a:stretch>
            <a:fillRect/>
          </a:stretch>
        </p:blipFill>
        <p:spPr>
          <a:xfrm>
            <a:off x="4644008" y="3717032"/>
            <a:ext cx="3456384" cy="2592288"/>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pr-e-m.ru/photos/image/aHR0cDovL2VsZW5hcmFua28udWNvei5ydS9fbGQvMC80MDAyMTg2OS5qcGc="/>
          <p:cNvPicPr>
            <a:picLocks noChangeAspect="1" noChangeArrowheads="1"/>
          </p:cNvPicPr>
          <p:nvPr/>
        </p:nvPicPr>
        <p:blipFill>
          <a:blip r:embed="rId2" cstate="print"/>
          <a:srcRect/>
          <a:stretch>
            <a:fillRect/>
          </a:stretch>
        </p:blipFill>
        <p:spPr bwMode="auto">
          <a:xfrm>
            <a:off x="0" y="5452"/>
            <a:ext cx="9144000" cy="6852548"/>
          </a:xfrm>
          <a:prstGeom prst="rect">
            <a:avLst/>
          </a:prstGeom>
          <a:noFill/>
        </p:spPr>
      </p:pic>
      <p:sp>
        <p:nvSpPr>
          <p:cNvPr id="2" name="Заголовок 1"/>
          <p:cNvSpPr>
            <a:spLocks noGrp="1"/>
          </p:cNvSpPr>
          <p:nvPr>
            <p:ph type="title"/>
          </p:nvPr>
        </p:nvSpPr>
        <p:spPr/>
        <p:txBody>
          <a:bodyPr>
            <a:normAutofit fontScale="90000"/>
          </a:bodyPr>
          <a:lstStyle/>
          <a:p>
            <a:r>
              <a:rPr lang="ru-RU" b="1" i="1" dirty="0" smtClean="0">
                <a:solidFill>
                  <a:srgbClr val="FF0000"/>
                </a:solidFill>
              </a:rPr>
              <a:t>Показ сказок с помощью разных видов театра.</a:t>
            </a:r>
            <a:endParaRPr lang="ru-RU" b="1" i="1" dirty="0">
              <a:solidFill>
                <a:srgbClr val="FF0000"/>
              </a:solidFill>
            </a:endParaRPr>
          </a:p>
        </p:txBody>
      </p:sp>
      <p:pic>
        <p:nvPicPr>
          <p:cNvPr id="4" name="Содержимое 7" descr="IMG_8188.JPG"/>
          <p:cNvPicPr>
            <a:picLocks noGrp="1" noChangeAspect="1"/>
          </p:cNvPicPr>
          <p:nvPr>
            <p:ph idx="1"/>
          </p:nvPr>
        </p:nvPicPr>
        <p:blipFill>
          <a:blip r:embed="rId3" cstate="print"/>
          <a:srcRect b="15942"/>
          <a:stretch>
            <a:fillRect/>
          </a:stretch>
        </p:blipFill>
        <p:spPr>
          <a:xfrm>
            <a:off x="899592" y="1628800"/>
            <a:ext cx="3312368" cy="2088232"/>
          </a:xfrm>
        </p:spPr>
      </p:pic>
      <p:pic>
        <p:nvPicPr>
          <p:cNvPr id="5" name="Рисунок 4" descr="IMG_8190.JPG"/>
          <p:cNvPicPr>
            <a:picLocks noChangeAspect="1"/>
          </p:cNvPicPr>
          <p:nvPr/>
        </p:nvPicPr>
        <p:blipFill>
          <a:blip r:embed="rId4" cstate="print"/>
          <a:srcRect b="14894"/>
          <a:stretch>
            <a:fillRect/>
          </a:stretch>
        </p:blipFill>
        <p:spPr>
          <a:xfrm>
            <a:off x="4932040" y="1628800"/>
            <a:ext cx="3384376" cy="2160240"/>
          </a:xfrm>
          <a:prstGeom prst="rect">
            <a:avLst/>
          </a:prstGeom>
        </p:spPr>
      </p:pic>
      <p:pic>
        <p:nvPicPr>
          <p:cNvPr id="6" name="Рисунок 5" descr="IMG_8247.JPG"/>
          <p:cNvPicPr>
            <a:picLocks noChangeAspect="1"/>
          </p:cNvPicPr>
          <p:nvPr/>
        </p:nvPicPr>
        <p:blipFill>
          <a:blip r:embed="rId5" cstate="print"/>
          <a:stretch>
            <a:fillRect/>
          </a:stretch>
        </p:blipFill>
        <p:spPr>
          <a:xfrm>
            <a:off x="1043608" y="4149080"/>
            <a:ext cx="2928325" cy="2196244"/>
          </a:xfrm>
          <a:prstGeom prst="rect">
            <a:avLst/>
          </a:prstGeom>
        </p:spPr>
      </p:pic>
      <p:pic>
        <p:nvPicPr>
          <p:cNvPr id="7" name="Рисунок 6" descr="IMG_8252.JPG"/>
          <p:cNvPicPr>
            <a:picLocks noChangeAspect="1"/>
          </p:cNvPicPr>
          <p:nvPr/>
        </p:nvPicPr>
        <p:blipFill>
          <a:blip r:embed="rId6" cstate="print"/>
          <a:stretch>
            <a:fillRect/>
          </a:stretch>
        </p:blipFill>
        <p:spPr>
          <a:xfrm>
            <a:off x="5148064" y="4059070"/>
            <a:ext cx="3168352" cy="2376264"/>
          </a:xfrm>
          <a:prstGeom prst="rect">
            <a:avLst/>
          </a:prstGeom>
        </p:spPr>
      </p:pic>
      <p:pic>
        <p:nvPicPr>
          <p:cNvPr id="2050" name="Picture 2" descr="E:\фото\ЛАСТОЧКА\дети д. сад\IMG_5685.JPG"/>
          <p:cNvPicPr>
            <a:picLocks noChangeAspect="1" noChangeArrowheads="1"/>
          </p:cNvPicPr>
          <p:nvPr/>
        </p:nvPicPr>
        <p:blipFill>
          <a:blip r:embed="rId7" cstate="print"/>
          <a:srcRect/>
          <a:stretch>
            <a:fillRect/>
          </a:stretch>
        </p:blipFill>
        <p:spPr bwMode="auto">
          <a:xfrm>
            <a:off x="3059832" y="2924944"/>
            <a:ext cx="3144198" cy="2358061"/>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style.rotation</p:attrName>
                                        </p:attrNameLst>
                                      </p:cBhvr>
                                      <p:tavLst>
                                        <p:tav tm="0">
                                          <p:val>
                                            <p:fltVal val="720"/>
                                          </p:val>
                                        </p:tav>
                                        <p:tav tm="100000">
                                          <p:val>
                                            <p:fltVal val="0"/>
                                          </p:val>
                                        </p:tav>
                                      </p:tavLst>
                                    </p:anim>
                                    <p:anim calcmode="lin" valueType="num">
                                      <p:cBhvr>
                                        <p:cTn id="9" dur="1000" fill="hold"/>
                                        <p:tgtEl>
                                          <p:spTgt spid="4"/>
                                        </p:tgtEl>
                                        <p:attrNameLst>
                                          <p:attrName>ppt_h</p:attrName>
                                        </p:attrNameLst>
                                      </p:cBhvr>
                                      <p:tavLst>
                                        <p:tav tm="0">
                                          <p:val>
                                            <p:fltVal val="0"/>
                                          </p:val>
                                        </p:tav>
                                        <p:tav tm="100000">
                                          <p:val>
                                            <p:strVal val="#ppt_h"/>
                                          </p:val>
                                        </p:tav>
                                      </p:tavLst>
                                    </p:anim>
                                    <p:anim calcmode="lin" valueType="num">
                                      <p:cBhvr>
                                        <p:cTn id="10" dur="1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style.rotation</p:attrName>
                                        </p:attrNameLst>
                                      </p:cBhvr>
                                      <p:tavLst>
                                        <p:tav tm="0">
                                          <p:val>
                                            <p:fltVal val="720"/>
                                          </p:val>
                                        </p:tav>
                                        <p:tav tm="100000">
                                          <p:val>
                                            <p:fltVal val="0"/>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ppt_x"/>
                                          </p:val>
                                        </p:tav>
                                        <p:tav tm="100000">
                                          <p:val>
                                            <p:strVal val="#ppt_x"/>
                                          </p:val>
                                        </p:tav>
                                      </p:tavLst>
                                    </p:anim>
                                    <p:anim calcmode="lin" valueType="num">
                                      <p:cBhvr additive="base">
                                        <p:cTn id="3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Effect transition="in" filter="plus(in)">
                                      <p:cBhvr>
                                        <p:cTn id="35" dur="3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2" name="Picture 6" descr="http://allaklein.ucoz.ru/_ld/1/71802451.jpg"/>
          <p:cNvPicPr>
            <a:picLocks noChangeAspect="1" noChangeArrowheads="1"/>
          </p:cNvPicPr>
          <p:nvPr/>
        </p:nvPicPr>
        <p:blipFill>
          <a:blip r:embed="rId2" cstate="print"/>
          <a:srcRect/>
          <a:stretch>
            <a:fillRect/>
          </a:stretch>
        </p:blipFill>
        <p:spPr bwMode="auto">
          <a:xfrm>
            <a:off x="-25355" y="-24633"/>
            <a:ext cx="9196365" cy="6882633"/>
          </a:xfrm>
          <a:prstGeom prst="rect">
            <a:avLst/>
          </a:prstGeom>
          <a:noFill/>
        </p:spPr>
      </p:pic>
      <p:sp>
        <p:nvSpPr>
          <p:cNvPr id="2" name="Заголовок 1"/>
          <p:cNvSpPr>
            <a:spLocks noGrp="1"/>
          </p:cNvSpPr>
          <p:nvPr>
            <p:ph type="title"/>
          </p:nvPr>
        </p:nvSpPr>
        <p:spPr/>
        <p:txBody>
          <a:bodyPr>
            <a:normAutofit fontScale="90000"/>
          </a:bodyPr>
          <a:lstStyle/>
          <a:p>
            <a:r>
              <a:rPr lang="ru-RU" i="1" dirty="0" smtClean="0">
                <a:solidFill>
                  <a:srgbClr val="0000FF"/>
                </a:solidFill>
              </a:rPr>
              <a:t>Моделирование сказки </a:t>
            </a:r>
            <a:br>
              <a:rPr lang="ru-RU" i="1" dirty="0" smtClean="0">
                <a:solidFill>
                  <a:srgbClr val="0000FF"/>
                </a:solidFill>
              </a:rPr>
            </a:br>
            <a:r>
              <a:rPr lang="ru-RU" i="1" dirty="0" smtClean="0">
                <a:solidFill>
                  <a:srgbClr val="0000FF"/>
                </a:solidFill>
              </a:rPr>
              <a:t>«</a:t>
            </a:r>
            <a:r>
              <a:rPr lang="ru-RU" i="1" dirty="0" err="1" smtClean="0">
                <a:solidFill>
                  <a:srgbClr val="0000FF"/>
                </a:solidFill>
              </a:rPr>
              <a:t>Заюшкина</a:t>
            </a:r>
            <a:r>
              <a:rPr lang="ru-RU" i="1" dirty="0" smtClean="0">
                <a:solidFill>
                  <a:srgbClr val="0000FF"/>
                </a:solidFill>
              </a:rPr>
              <a:t> избушка» детьми</a:t>
            </a:r>
            <a:endParaRPr lang="ru-RU" b="1" i="1" dirty="0">
              <a:solidFill>
                <a:srgbClr val="FF0000"/>
              </a:solidFill>
            </a:endParaRPr>
          </a:p>
        </p:txBody>
      </p:sp>
      <p:pic>
        <p:nvPicPr>
          <p:cNvPr id="10" name="Содержимое 9" descr="IMG_8344.JPG"/>
          <p:cNvPicPr>
            <a:picLocks noGrp="1" noChangeAspect="1"/>
          </p:cNvPicPr>
          <p:nvPr>
            <p:ph idx="1"/>
          </p:nvPr>
        </p:nvPicPr>
        <p:blipFill>
          <a:blip r:embed="rId3" cstate="print"/>
          <a:srcRect b="15026"/>
          <a:stretch>
            <a:fillRect/>
          </a:stretch>
        </p:blipFill>
        <p:spPr>
          <a:xfrm>
            <a:off x="971600" y="2132856"/>
            <a:ext cx="3672408" cy="2661686"/>
          </a:xfrm>
        </p:spPr>
      </p:pic>
      <p:pic>
        <p:nvPicPr>
          <p:cNvPr id="11" name="Рисунок 10" descr="IMG_8347.JPG"/>
          <p:cNvPicPr>
            <a:picLocks noChangeAspect="1"/>
          </p:cNvPicPr>
          <p:nvPr/>
        </p:nvPicPr>
        <p:blipFill>
          <a:blip r:embed="rId4" cstate="print"/>
          <a:srcRect b="16497"/>
          <a:stretch>
            <a:fillRect/>
          </a:stretch>
        </p:blipFill>
        <p:spPr>
          <a:xfrm>
            <a:off x="5076056" y="2852936"/>
            <a:ext cx="3744416" cy="2492896"/>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ucazka.ucoz.ru/_ld/1/47356071.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p:txBody>
          <a:bodyPr>
            <a:normAutofit fontScale="90000"/>
          </a:bodyPr>
          <a:lstStyle/>
          <a:p>
            <a:r>
              <a:rPr lang="ru-RU" i="1" dirty="0" smtClean="0">
                <a:solidFill>
                  <a:srgbClr val="0000FF"/>
                </a:solidFill>
              </a:rPr>
              <a:t>Инсценировка сказок «</a:t>
            </a:r>
            <a:r>
              <a:rPr lang="ru-RU" i="1" dirty="0" err="1" smtClean="0">
                <a:solidFill>
                  <a:srgbClr val="0000FF"/>
                </a:solidFill>
              </a:rPr>
              <a:t>Заюшкина</a:t>
            </a:r>
            <a:r>
              <a:rPr lang="ru-RU" i="1" dirty="0" smtClean="0">
                <a:solidFill>
                  <a:srgbClr val="0000FF"/>
                </a:solidFill>
              </a:rPr>
              <a:t> избушка», «Репка»</a:t>
            </a:r>
            <a:endParaRPr lang="ru-RU" dirty="0"/>
          </a:p>
        </p:txBody>
      </p:sp>
      <p:pic>
        <p:nvPicPr>
          <p:cNvPr id="4" name="Содержимое 3" descr="IMG_8195.JPG"/>
          <p:cNvPicPr>
            <a:picLocks noGrp="1" noChangeAspect="1"/>
          </p:cNvPicPr>
          <p:nvPr>
            <p:ph idx="1"/>
          </p:nvPr>
        </p:nvPicPr>
        <p:blipFill>
          <a:blip r:embed="rId3" cstate="print"/>
          <a:stretch>
            <a:fillRect/>
          </a:stretch>
        </p:blipFill>
        <p:spPr>
          <a:xfrm>
            <a:off x="395536" y="1700808"/>
            <a:ext cx="3888432" cy="2916324"/>
          </a:xfrm>
        </p:spPr>
      </p:pic>
      <p:pic>
        <p:nvPicPr>
          <p:cNvPr id="1027" name="Picture 3" descr="E:\фото\сад осень 2015\IMG_7671.JPG"/>
          <p:cNvPicPr>
            <a:picLocks noChangeAspect="1" noChangeArrowheads="1"/>
          </p:cNvPicPr>
          <p:nvPr/>
        </p:nvPicPr>
        <p:blipFill>
          <a:blip r:embed="rId4" cstate="print"/>
          <a:srcRect/>
          <a:stretch>
            <a:fillRect/>
          </a:stretch>
        </p:blipFill>
        <p:spPr bwMode="auto">
          <a:xfrm>
            <a:off x="4860032" y="1484784"/>
            <a:ext cx="3312368" cy="2484276"/>
          </a:xfrm>
          <a:prstGeom prst="rect">
            <a:avLst/>
          </a:prstGeom>
          <a:noFill/>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heckerboard(across)">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allaklein.ucoz.ru/_ld/2/50418916.jpg"/>
          <p:cNvPicPr>
            <a:picLocks noChangeAspect="1" noChangeArrowheads="1"/>
          </p:cNvPicPr>
          <p:nvPr/>
        </p:nvPicPr>
        <p:blipFill>
          <a:blip r:embed="rId2" cstate="print"/>
          <a:srcRect/>
          <a:stretch>
            <a:fillRect/>
          </a:stretch>
        </p:blipFill>
        <p:spPr bwMode="auto">
          <a:xfrm>
            <a:off x="0" y="3609"/>
            <a:ext cx="9144000" cy="6843443"/>
          </a:xfrm>
          <a:prstGeom prst="rect">
            <a:avLst/>
          </a:prstGeom>
          <a:noFill/>
        </p:spPr>
      </p:pic>
      <p:sp>
        <p:nvSpPr>
          <p:cNvPr id="2" name="Заголовок 1"/>
          <p:cNvSpPr>
            <a:spLocks noGrp="1"/>
          </p:cNvSpPr>
          <p:nvPr>
            <p:ph type="title"/>
          </p:nvPr>
        </p:nvSpPr>
        <p:spPr>
          <a:xfrm>
            <a:off x="457200" y="274638"/>
            <a:ext cx="8229600" cy="850106"/>
          </a:xfrm>
        </p:spPr>
        <p:txBody>
          <a:bodyPr>
            <a:normAutofit fontScale="90000"/>
          </a:bodyPr>
          <a:lstStyle/>
          <a:p>
            <a:r>
              <a:rPr lang="ru-RU" b="1" i="1" dirty="0" smtClean="0">
                <a:solidFill>
                  <a:srgbClr val="00B050"/>
                </a:solidFill>
              </a:rPr>
              <a:t>Создание мини музея </a:t>
            </a:r>
            <a:br>
              <a:rPr lang="ru-RU" b="1" i="1" dirty="0" smtClean="0">
                <a:solidFill>
                  <a:srgbClr val="00B050"/>
                </a:solidFill>
              </a:rPr>
            </a:br>
            <a:r>
              <a:rPr lang="ru-RU" b="1" i="1" dirty="0" smtClean="0">
                <a:solidFill>
                  <a:srgbClr val="00B050"/>
                </a:solidFill>
              </a:rPr>
              <a:t>«В гостях у сказки»</a:t>
            </a:r>
            <a:endParaRPr lang="ru-RU" b="1" i="1" dirty="0">
              <a:solidFill>
                <a:srgbClr val="00B050"/>
              </a:solidFill>
            </a:endParaRPr>
          </a:p>
        </p:txBody>
      </p:sp>
      <p:pic>
        <p:nvPicPr>
          <p:cNvPr id="4" name="Содержимое 3" descr="IMG_8194.JPG"/>
          <p:cNvPicPr>
            <a:picLocks noGrp="1" noChangeAspect="1"/>
          </p:cNvPicPr>
          <p:nvPr>
            <p:ph idx="1"/>
          </p:nvPr>
        </p:nvPicPr>
        <p:blipFill>
          <a:blip r:embed="rId3" cstate="print"/>
          <a:stretch>
            <a:fillRect/>
          </a:stretch>
        </p:blipFill>
        <p:spPr>
          <a:xfrm>
            <a:off x="3995936" y="3933056"/>
            <a:ext cx="3597556" cy="2698167"/>
          </a:xfrm>
        </p:spPr>
      </p:pic>
      <p:pic>
        <p:nvPicPr>
          <p:cNvPr id="5" name="Рисунок 4" descr="IMG_8264.JPG"/>
          <p:cNvPicPr>
            <a:picLocks noChangeAspect="1"/>
          </p:cNvPicPr>
          <p:nvPr/>
        </p:nvPicPr>
        <p:blipFill>
          <a:blip r:embed="rId4" cstate="print"/>
          <a:stretch>
            <a:fillRect/>
          </a:stretch>
        </p:blipFill>
        <p:spPr>
          <a:xfrm>
            <a:off x="395536" y="1412776"/>
            <a:ext cx="3744416" cy="2808312"/>
          </a:xfrm>
          <a:prstGeom prst="rect">
            <a:avLst/>
          </a:prstGeom>
        </p:spPr>
      </p:pic>
      <p:pic>
        <p:nvPicPr>
          <p:cNvPr id="6" name="Рисунок 5" descr="IMG_8269.JPG"/>
          <p:cNvPicPr>
            <a:picLocks noChangeAspect="1"/>
          </p:cNvPicPr>
          <p:nvPr/>
        </p:nvPicPr>
        <p:blipFill>
          <a:blip r:embed="rId5" cstate="print"/>
          <a:stretch>
            <a:fillRect/>
          </a:stretch>
        </p:blipFill>
        <p:spPr>
          <a:xfrm>
            <a:off x="5076056" y="1412776"/>
            <a:ext cx="3168352" cy="2376264"/>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http://linda6035.ucoz.ru/koshechka.jpg"/>
          <p:cNvPicPr>
            <a:picLocks noChangeAspect="1" noChangeArrowheads="1"/>
          </p:cNvPicPr>
          <p:nvPr/>
        </p:nvPicPr>
        <p:blipFill>
          <a:blip r:embed="rId2" cstate="print"/>
          <a:srcRect/>
          <a:stretch>
            <a:fillRect/>
          </a:stretch>
        </p:blipFill>
        <p:spPr bwMode="auto">
          <a:xfrm>
            <a:off x="-83137" y="0"/>
            <a:ext cx="9227137" cy="7086412"/>
          </a:xfrm>
          <a:prstGeom prst="rect">
            <a:avLst/>
          </a:prstGeom>
          <a:noFill/>
        </p:spPr>
      </p:pic>
      <p:sp>
        <p:nvSpPr>
          <p:cNvPr id="2" name="Заголовок 1"/>
          <p:cNvSpPr>
            <a:spLocks noGrp="1"/>
          </p:cNvSpPr>
          <p:nvPr>
            <p:ph type="title"/>
          </p:nvPr>
        </p:nvSpPr>
        <p:spPr/>
        <p:txBody>
          <a:bodyPr>
            <a:normAutofit fontScale="90000"/>
          </a:bodyPr>
          <a:lstStyle/>
          <a:p>
            <a:r>
              <a:rPr lang="ru-RU" i="1" dirty="0" smtClean="0">
                <a:solidFill>
                  <a:srgbClr val="0000FF"/>
                </a:solidFill>
              </a:rPr>
              <a:t>Результативность проектной деятельности.</a:t>
            </a:r>
            <a:endParaRPr lang="ru-RU" dirty="0"/>
          </a:p>
        </p:txBody>
      </p:sp>
      <p:sp>
        <p:nvSpPr>
          <p:cNvPr id="3" name="Содержимое 2"/>
          <p:cNvSpPr>
            <a:spLocks noGrp="1"/>
          </p:cNvSpPr>
          <p:nvPr>
            <p:ph idx="1"/>
          </p:nvPr>
        </p:nvSpPr>
        <p:spPr/>
        <p:txBody>
          <a:bodyPr>
            <a:normAutofit fontScale="92500"/>
          </a:bodyPr>
          <a:lstStyle/>
          <a:p>
            <a:r>
              <a:rPr lang="ru-RU" b="1" i="1" dirty="0" smtClean="0">
                <a:solidFill>
                  <a:srgbClr val="CC00FF"/>
                </a:solidFill>
              </a:rPr>
              <a:t>Дети научились понимать смысл сказок.</a:t>
            </a:r>
          </a:p>
          <a:p>
            <a:r>
              <a:rPr lang="ru-RU" b="1" i="1" dirty="0" smtClean="0">
                <a:solidFill>
                  <a:srgbClr val="CC00FF"/>
                </a:solidFill>
              </a:rPr>
              <a:t>Отличать добро от зла, хорошо или плохо, можно или нельзя.</a:t>
            </a:r>
          </a:p>
          <a:p>
            <a:r>
              <a:rPr lang="ru-RU" b="1" i="1" dirty="0" smtClean="0">
                <a:solidFill>
                  <a:srgbClr val="CC00FF"/>
                </a:solidFill>
              </a:rPr>
              <a:t>Дети стали менее застенчивы, благодаря совместной работе детей и родителей.</a:t>
            </a:r>
          </a:p>
          <a:p>
            <a:r>
              <a:rPr lang="ru-RU" b="1" i="1" dirty="0" smtClean="0">
                <a:solidFill>
                  <a:srgbClr val="CC00FF"/>
                </a:solidFill>
              </a:rPr>
              <a:t>Наметилась динамика во взаимоотношениях с родителями, они начали принимать участие в подготовке выставок.</a:t>
            </a:r>
          </a:p>
          <a:p>
            <a:endParaRPr lang="ru-RU" dirty="0"/>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kartinkah.ru/img/detskie-kartinki-dlya-prezentaciy-1676/detskie-kartinki-dlya-prezentaciy-31.jpg"/>
          <p:cNvPicPr>
            <a:picLocks noChangeAspect="1" noChangeArrowheads="1"/>
          </p:cNvPicPr>
          <p:nvPr/>
        </p:nvPicPr>
        <p:blipFill>
          <a:blip r:embed="rId2" cstate="print"/>
          <a:srcRect/>
          <a:stretch>
            <a:fillRect/>
          </a:stretch>
        </p:blipFill>
        <p:spPr bwMode="auto">
          <a:xfrm>
            <a:off x="0" y="-109009"/>
            <a:ext cx="9144000" cy="6967009"/>
          </a:xfrm>
          <a:prstGeom prst="rect">
            <a:avLst/>
          </a:prstGeom>
          <a:noFill/>
        </p:spPr>
      </p:pic>
      <p:sp>
        <p:nvSpPr>
          <p:cNvPr id="2" name="Заголовок 1"/>
          <p:cNvSpPr>
            <a:spLocks noGrp="1"/>
          </p:cNvSpPr>
          <p:nvPr>
            <p:ph type="title"/>
          </p:nvPr>
        </p:nvSpPr>
        <p:spPr/>
        <p:txBody>
          <a:bodyPr>
            <a:normAutofit fontScale="90000"/>
          </a:bodyPr>
          <a:lstStyle/>
          <a:p>
            <a:r>
              <a:rPr lang="ru-RU" b="1" dirty="0" smtClean="0"/>
              <a:t>Проблема:</a:t>
            </a:r>
            <a:r>
              <a:rPr lang="ru-RU" dirty="0" smtClean="0"/>
              <a:t/>
            </a:r>
            <a:br>
              <a:rPr lang="ru-RU" dirty="0" smtClean="0"/>
            </a:br>
            <a:endParaRPr lang="ru-RU" dirty="0"/>
          </a:p>
        </p:txBody>
      </p:sp>
      <p:sp>
        <p:nvSpPr>
          <p:cNvPr id="3" name="Содержимое 2"/>
          <p:cNvSpPr>
            <a:spLocks noGrp="1"/>
          </p:cNvSpPr>
          <p:nvPr>
            <p:ph idx="1"/>
          </p:nvPr>
        </p:nvSpPr>
        <p:spPr>
          <a:xfrm>
            <a:off x="1115616" y="1052735"/>
            <a:ext cx="6480720" cy="4464497"/>
          </a:xfrm>
        </p:spPr>
        <p:txBody>
          <a:bodyPr>
            <a:normAutofit fontScale="40000" lnSpcReduction="20000"/>
          </a:bodyPr>
          <a:lstStyle/>
          <a:p>
            <a:pPr algn="just">
              <a:buNone/>
            </a:pPr>
            <a:r>
              <a:rPr lang="ru-RU" dirty="0" smtClean="0"/>
              <a:t>	</a:t>
            </a:r>
            <a:r>
              <a:rPr lang="ru-RU" sz="4200" dirty="0" smtClean="0"/>
              <a:t>К сожалению, на сегодняшний день, наши дети воспитываются не на сказках, а на современных мультфильмах. У большинства родителей нет времени сесть с ребенком и почитать книгу. Детские психологи считают это большим упущением взрослых в воспитании своих детей.  </a:t>
            </a:r>
          </a:p>
          <a:p>
            <a:pPr algn="just">
              <a:buNone/>
            </a:pPr>
            <a:r>
              <a:rPr lang="ru-RU" sz="4200" dirty="0" smtClean="0"/>
              <a:t>	Необходимо отметить, что сказка - это сгусток человеческой мудрости, опыта, результатом работы человеческого сознания и подсознания. Именно поэтому в сказках отображены осознаваемые и неосознаваемые проблемы человека на протяжении всей его жизни, а также показан процесс разрешения этих проблем. И ведь на самом деле сказка представляет собой одно из самых древних средств нравственного, эстетического воспитания детей. Они формируют поведенческие стереотипы будущих членов взрослого общества. Поэтому мы решили уделить немного больше времени именно русским народным сказкам в развитии и воспитании наших детей.</a:t>
            </a:r>
          </a:p>
          <a:p>
            <a:endParaRPr lang="ru-RU" dirty="0"/>
          </a:p>
        </p:txBody>
      </p:sp>
    </p:spTree>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linda6035.ucoz.ru/_ld/0/15760288.jpg"/>
          <p:cNvPicPr>
            <a:picLocks noChangeAspect="1" noChangeArrowheads="1"/>
          </p:cNvPicPr>
          <p:nvPr/>
        </p:nvPicPr>
        <p:blipFill>
          <a:blip r:embed="rId2" cstate="print"/>
          <a:srcRect/>
          <a:stretch>
            <a:fillRect/>
          </a:stretch>
        </p:blipFill>
        <p:spPr bwMode="auto">
          <a:xfrm>
            <a:off x="0" y="0"/>
            <a:ext cx="9138285" cy="7000900"/>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00034" y="428604"/>
            <a:ext cx="8229600" cy="4525963"/>
          </a:xfrm>
        </p:spPr>
        <p:txBody>
          <a:bodyPr/>
          <a:lstStyle/>
          <a:p>
            <a:pPr>
              <a:buNone/>
            </a:pPr>
            <a:r>
              <a:rPr lang="ru-RU" b="1" dirty="0"/>
              <a:t>Цель</a:t>
            </a:r>
            <a:r>
              <a:rPr lang="ru-RU" dirty="0"/>
              <a:t>:</a:t>
            </a:r>
          </a:p>
          <a:p>
            <a:pPr>
              <a:buNone/>
            </a:pPr>
            <a:r>
              <a:rPr lang="ru-RU" dirty="0" smtClean="0"/>
              <a:t>	Воспитание </a:t>
            </a:r>
            <a:r>
              <a:rPr lang="ru-RU" dirty="0"/>
              <a:t>у детей любви к русским народным сказкам; развитие у детей устойчивого интереса к сказке, как к произведению искусства; обогащение отношения родителей и детей опытом совместной, творческо-познавательной деятельности.</a:t>
            </a:r>
          </a:p>
          <a:p>
            <a:endParaRPr lang="ru-RU" dirty="0"/>
          </a:p>
        </p:txBody>
      </p:sp>
      <p:pic>
        <p:nvPicPr>
          <p:cNvPr id="8196" name="Picture 4" descr="http://mallishok.ru/wp-content/uploads/2015/01/%D0%BA%D0%BE%D0%BB%D0%BE%D0%B1%D0%BE%D0%BA3.png"/>
          <p:cNvPicPr>
            <a:picLocks noChangeAspect="1" noChangeArrowheads="1"/>
          </p:cNvPicPr>
          <p:nvPr/>
        </p:nvPicPr>
        <p:blipFill>
          <a:blip r:embed="rId3" cstate="print"/>
          <a:srcRect/>
          <a:stretch>
            <a:fillRect/>
          </a:stretch>
        </p:blipFill>
        <p:spPr bwMode="auto">
          <a:xfrm>
            <a:off x="5000628" y="4699792"/>
            <a:ext cx="1285884" cy="1648107"/>
          </a:xfrm>
          <a:prstGeom prst="rect">
            <a:avLst/>
          </a:prstGeom>
          <a:noFill/>
        </p:spPr>
      </p:pic>
    </p:spTree>
  </p:cSld>
  <p:clrMapOvr>
    <a:masterClrMapping/>
  </p:clrMapOvr>
  <p:transition spd="slow">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pedsovet.su/_ld/306/70873730.jpg"/>
          <p:cNvPicPr>
            <a:picLocks noChangeAspect="1" noChangeArrowheads="1"/>
          </p:cNvPicPr>
          <p:nvPr/>
        </p:nvPicPr>
        <p:blipFill>
          <a:blip r:embed="rId2" cstate="print"/>
          <a:srcRect/>
          <a:stretch>
            <a:fillRect/>
          </a:stretch>
        </p:blipFill>
        <p:spPr bwMode="auto">
          <a:xfrm>
            <a:off x="0" y="0"/>
            <a:ext cx="9138285" cy="7072338"/>
          </a:xfrm>
          <a:prstGeom prst="rect">
            <a:avLst/>
          </a:prstGeom>
          <a:noFill/>
        </p:spPr>
      </p:pic>
      <p:sp>
        <p:nvSpPr>
          <p:cNvPr id="2" name="Заголовок 1"/>
          <p:cNvSpPr>
            <a:spLocks noGrp="1"/>
          </p:cNvSpPr>
          <p:nvPr>
            <p:ph type="title"/>
          </p:nvPr>
        </p:nvSpPr>
        <p:spPr>
          <a:xfrm>
            <a:off x="457200" y="274638"/>
            <a:ext cx="8229600" cy="58018"/>
          </a:xfrm>
        </p:spPr>
        <p:txBody>
          <a:bodyPr>
            <a:normAutofit fontScale="90000"/>
          </a:bodyPr>
          <a:lstStyle/>
          <a:p>
            <a:endParaRPr lang="ru-RU" dirty="0"/>
          </a:p>
        </p:txBody>
      </p:sp>
      <p:sp>
        <p:nvSpPr>
          <p:cNvPr id="3" name="Содержимое 2"/>
          <p:cNvSpPr>
            <a:spLocks noGrp="1"/>
          </p:cNvSpPr>
          <p:nvPr>
            <p:ph idx="1"/>
          </p:nvPr>
        </p:nvSpPr>
        <p:spPr>
          <a:xfrm>
            <a:off x="928662" y="214290"/>
            <a:ext cx="7429552" cy="4429156"/>
          </a:xfrm>
        </p:spPr>
        <p:txBody>
          <a:bodyPr>
            <a:normAutofit fontScale="25000" lnSpcReduction="20000"/>
          </a:bodyPr>
          <a:lstStyle/>
          <a:p>
            <a:pPr algn="ctr">
              <a:buNone/>
            </a:pPr>
            <a:r>
              <a:rPr lang="ru-RU" sz="5600" b="1" dirty="0"/>
              <a:t>Задачи</a:t>
            </a:r>
            <a:r>
              <a:rPr lang="ru-RU" sz="5600" dirty="0"/>
              <a:t>:</a:t>
            </a:r>
          </a:p>
          <a:p>
            <a:pPr algn="ctr">
              <a:buNone/>
            </a:pPr>
            <a:r>
              <a:rPr lang="ru-RU" sz="5200" i="1" u="sng" dirty="0"/>
              <a:t>Для детей:</a:t>
            </a:r>
            <a:endParaRPr lang="ru-RU" sz="5200" i="1" dirty="0"/>
          </a:p>
          <a:p>
            <a:pPr algn="ctr">
              <a:buNone/>
            </a:pPr>
            <a:r>
              <a:rPr lang="ru-RU" sz="5200" dirty="0"/>
              <a:t>Образовательные:</a:t>
            </a:r>
          </a:p>
          <a:p>
            <a:pPr algn="ctr">
              <a:buNone/>
            </a:pPr>
            <a:r>
              <a:rPr lang="ru-RU" sz="5200" dirty="0"/>
              <a:t>-расширить представление детей о сказках;</a:t>
            </a:r>
          </a:p>
          <a:p>
            <a:pPr algn="ctr">
              <a:buNone/>
            </a:pPr>
            <a:r>
              <a:rPr lang="ru-RU" sz="5200" dirty="0"/>
              <a:t>-учить детей рассуждать;</a:t>
            </a:r>
          </a:p>
          <a:p>
            <a:pPr algn="ctr">
              <a:buNone/>
            </a:pPr>
            <a:r>
              <a:rPr lang="ru-RU" sz="5200" dirty="0"/>
              <a:t>- формировать умение выразительно читать стихи, инсценировать эпизоды сказок;</a:t>
            </a:r>
          </a:p>
          <a:p>
            <a:pPr algn="ctr">
              <a:buNone/>
            </a:pPr>
            <a:r>
              <a:rPr lang="ru-RU" sz="5200" dirty="0"/>
              <a:t>-обогащать и расширять словарный запас детей.</a:t>
            </a:r>
          </a:p>
          <a:p>
            <a:pPr algn="ctr">
              <a:buNone/>
            </a:pPr>
            <a:r>
              <a:rPr lang="ru-RU" sz="5200" dirty="0"/>
              <a:t>Развивающие:</a:t>
            </a:r>
          </a:p>
          <a:p>
            <a:pPr algn="ctr">
              <a:buNone/>
            </a:pPr>
            <a:r>
              <a:rPr lang="ru-RU" sz="5200" dirty="0"/>
              <a:t>- развивать умения применять свои знания в беседе;</a:t>
            </a:r>
          </a:p>
          <a:p>
            <a:pPr algn="ctr">
              <a:buNone/>
            </a:pPr>
            <a:r>
              <a:rPr lang="ru-RU" sz="5200" dirty="0"/>
              <a:t>- развивать у детей образное мышление, творческие способности;</a:t>
            </a:r>
          </a:p>
          <a:p>
            <a:pPr algn="ctr">
              <a:buNone/>
            </a:pPr>
            <a:r>
              <a:rPr lang="ru-RU" sz="5200" dirty="0"/>
              <a:t>- развивать коммуникабельность и умение общаться с людьми в разных ситуациях.</a:t>
            </a:r>
          </a:p>
          <a:p>
            <a:pPr algn="ctr">
              <a:buNone/>
            </a:pPr>
            <a:r>
              <a:rPr lang="ru-RU" sz="5200" dirty="0"/>
              <a:t>Воспитательные:</a:t>
            </a:r>
          </a:p>
          <a:p>
            <a:pPr algn="ctr">
              <a:buNone/>
            </a:pPr>
            <a:r>
              <a:rPr lang="ru-RU" sz="5200" dirty="0"/>
              <a:t>- воспитывать чувства дружбы и коллективизма;</a:t>
            </a:r>
          </a:p>
          <a:p>
            <a:pPr algn="ctr">
              <a:buNone/>
            </a:pPr>
            <a:r>
              <a:rPr lang="ru-RU" sz="5200" dirty="0"/>
              <a:t>- воспитывать культуру речи. </a:t>
            </a:r>
          </a:p>
          <a:p>
            <a:pPr algn="ctr">
              <a:buNone/>
            </a:pPr>
            <a:r>
              <a:rPr lang="ru-RU" sz="5200" i="1" u="sng" dirty="0"/>
              <a:t>Д</a:t>
            </a:r>
            <a:r>
              <a:rPr lang="ru-RU" sz="5200" i="1" u="sng" dirty="0" smtClean="0"/>
              <a:t>ля </a:t>
            </a:r>
            <a:r>
              <a:rPr lang="ru-RU" sz="5200" i="1" u="sng" dirty="0"/>
              <a:t>родителей:</a:t>
            </a:r>
            <a:endParaRPr lang="ru-RU" sz="5200" i="1" dirty="0"/>
          </a:p>
          <a:p>
            <a:pPr algn="ctr">
              <a:buNone/>
            </a:pPr>
            <a:r>
              <a:rPr lang="ru-RU" sz="5200" dirty="0"/>
              <a:t>-  с учетом опыта детей, приобретенного в детском саду, создать в семье благоприятные условия для развития своего ребенка;</a:t>
            </a:r>
          </a:p>
          <a:p>
            <a:pPr algn="ctr">
              <a:buNone/>
            </a:pPr>
            <a:r>
              <a:rPr lang="ru-RU" sz="5200" dirty="0"/>
              <a:t>- развивать совместное творчество с детьми;</a:t>
            </a:r>
          </a:p>
          <a:p>
            <a:pPr algn="ctr">
              <a:buNone/>
            </a:pPr>
            <a:r>
              <a:rPr lang="ru-RU" sz="5200" dirty="0"/>
              <a:t>- развивать у родителей способность видеть в ребенке личность, уважать его мнение;</a:t>
            </a:r>
          </a:p>
          <a:p>
            <a:pPr algn="ctr">
              <a:buNone/>
            </a:pPr>
            <a:r>
              <a:rPr lang="ru-RU" sz="5200" dirty="0"/>
              <a:t>- заинтересовать родителей и вызвать у них желание участвовать в жизни группы. </a:t>
            </a:r>
          </a:p>
          <a:p>
            <a:pPr algn="ctr">
              <a:buNone/>
            </a:pPr>
            <a:r>
              <a:rPr lang="ru-RU" sz="5200" i="1" u="sng" dirty="0"/>
              <a:t>Д</a:t>
            </a:r>
            <a:r>
              <a:rPr lang="ru-RU" sz="5200" i="1" u="sng" dirty="0" smtClean="0"/>
              <a:t>ля </a:t>
            </a:r>
            <a:r>
              <a:rPr lang="ru-RU" sz="5200" i="1" u="sng" dirty="0"/>
              <a:t>педагогов:</a:t>
            </a:r>
            <a:endParaRPr lang="ru-RU" sz="5200" i="1" dirty="0"/>
          </a:p>
          <a:p>
            <a:pPr algn="ctr">
              <a:buNone/>
            </a:pPr>
            <a:r>
              <a:rPr lang="ru-RU" sz="5200" dirty="0"/>
              <a:t>-развить у детей интерес к сказкам;</a:t>
            </a:r>
          </a:p>
          <a:p>
            <a:pPr algn="ctr">
              <a:buNone/>
            </a:pPr>
            <a:r>
              <a:rPr lang="ru-RU" sz="5200" dirty="0"/>
              <a:t>- повысить коммуникативный и социальный опыт дошкольников (учить регулировать свое поведение нравственной нормой; способствовать повышению уверенности в себе и самостоятельности; формировать понимание добра и зла; развивать отзывчивость, внимание к людям, терпимость, взаимопомощь).</a:t>
            </a:r>
          </a:p>
          <a:p>
            <a:pPr algn="ctr">
              <a:buNone/>
            </a:pPr>
            <a:r>
              <a:rPr lang="ru-RU" sz="5200" dirty="0"/>
              <a:t>-развивать творческий потенциал ребенка;</a:t>
            </a:r>
          </a:p>
          <a:p>
            <a:pPr algn="ctr">
              <a:buNone/>
            </a:pPr>
            <a:r>
              <a:rPr lang="ru-RU" sz="5200" dirty="0"/>
              <a:t>-показать родителям знания и умения детей, приобретенные в ходе реализации проекта. </a:t>
            </a:r>
          </a:p>
          <a:p>
            <a:pPr algn="ctr">
              <a:buNone/>
            </a:pPr>
            <a:endParaRPr lang="ru-RU" sz="5200" dirty="0"/>
          </a:p>
        </p:txBody>
      </p:sp>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edsovet.su/_ld/306/81815286.jpg"/>
          <p:cNvPicPr>
            <a:picLocks noChangeAspect="1" noChangeArrowheads="1"/>
          </p:cNvPicPr>
          <p:nvPr/>
        </p:nvPicPr>
        <p:blipFill>
          <a:blip r:embed="rId2" cstate="print"/>
          <a:srcRect/>
          <a:stretch>
            <a:fillRect/>
          </a:stretch>
        </p:blipFill>
        <p:spPr bwMode="auto">
          <a:xfrm>
            <a:off x="0" y="-1"/>
            <a:ext cx="9144000" cy="7000901"/>
          </a:xfrm>
          <a:prstGeom prst="rect">
            <a:avLst/>
          </a:prstGeom>
          <a:noFill/>
        </p:spPr>
      </p:pic>
      <p:sp>
        <p:nvSpPr>
          <p:cNvPr id="5" name="Содержимое 2"/>
          <p:cNvSpPr>
            <a:spLocks noGrp="1"/>
          </p:cNvSpPr>
          <p:nvPr>
            <p:ph idx="1"/>
          </p:nvPr>
        </p:nvSpPr>
        <p:spPr>
          <a:xfrm>
            <a:off x="1071538" y="332656"/>
            <a:ext cx="6643734" cy="6096739"/>
          </a:xfrm>
        </p:spPr>
        <p:txBody>
          <a:bodyPr>
            <a:normAutofit/>
          </a:bodyPr>
          <a:lstStyle/>
          <a:p>
            <a:pPr algn="ctr" fontAlgn="base">
              <a:buNone/>
            </a:pPr>
            <a:r>
              <a:rPr lang="ru-RU" sz="2600" i="1" u="sng" dirty="0"/>
              <a:t>Участники проекта</a:t>
            </a:r>
            <a:r>
              <a:rPr lang="ru-RU" sz="2600" i="1" dirty="0"/>
              <a:t>:</a:t>
            </a:r>
          </a:p>
          <a:p>
            <a:pPr algn="ctr" fontAlgn="base">
              <a:buNone/>
            </a:pPr>
            <a:r>
              <a:rPr lang="ru-RU" sz="2600" dirty="0"/>
              <a:t>Воспитатели, дети средней </a:t>
            </a:r>
            <a:r>
              <a:rPr lang="ru-RU" sz="2600" dirty="0" smtClean="0"/>
              <a:t>группы №3, </a:t>
            </a:r>
            <a:r>
              <a:rPr lang="ru-RU" sz="2600" dirty="0"/>
              <a:t>родители</a:t>
            </a:r>
          </a:p>
          <a:p>
            <a:pPr algn="ctr" fontAlgn="base">
              <a:buNone/>
            </a:pPr>
            <a:r>
              <a:rPr lang="ru-RU" sz="2600" i="1" u="sng" dirty="0"/>
              <a:t>Направленность развития деятельности:</a:t>
            </a:r>
          </a:p>
          <a:p>
            <a:pPr algn="ctr" fontAlgn="base">
              <a:buNone/>
            </a:pPr>
            <a:r>
              <a:rPr lang="ru-RU" sz="2600" dirty="0"/>
              <a:t>комплексная (познавательно-речевая, изобразительная, театрализованная)</a:t>
            </a:r>
          </a:p>
          <a:p>
            <a:pPr algn="ctr" fontAlgn="base">
              <a:buNone/>
            </a:pPr>
            <a:r>
              <a:rPr lang="ru-RU" sz="2600" i="1" u="sng" dirty="0" smtClean="0"/>
              <a:t>Вид проекта</a:t>
            </a:r>
            <a:r>
              <a:rPr lang="ru-RU" sz="2600" i="1" u="sng" dirty="0"/>
              <a:t>:</a:t>
            </a:r>
          </a:p>
          <a:p>
            <a:pPr algn="ctr" fontAlgn="base">
              <a:buNone/>
            </a:pPr>
            <a:r>
              <a:rPr lang="ru-RU" sz="2600" dirty="0"/>
              <a:t>информационно-творческий, </a:t>
            </a:r>
            <a:r>
              <a:rPr lang="ru-RU" sz="2600" dirty="0" smtClean="0"/>
              <a:t>групповой, краткосрочный (1 месяц)</a:t>
            </a:r>
            <a:endParaRPr lang="ru-RU" sz="2600" u="sng" dirty="0"/>
          </a:p>
          <a:p>
            <a:pPr algn="ctr" fontAlgn="base">
              <a:buNone/>
            </a:pPr>
            <a:r>
              <a:rPr lang="ru-RU" sz="2600" i="1" u="sng" dirty="0" smtClean="0"/>
              <a:t>Результат</a:t>
            </a:r>
            <a:r>
              <a:rPr lang="ru-RU" sz="2600" i="1" u="sng" dirty="0"/>
              <a:t>:</a:t>
            </a:r>
          </a:p>
          <a:p>
            <a:pPr algn="ctr" fontAlgn="base">
              <a:buNone/>
            </a:pPr>
            <a:r>
              <a:rPr lang="ru-RU" sz="2600" dirty="0"/>
              <a:t>Научились понимать смысл сказок, </a:t>
            </a:r>
            <a:endParaRPr lang="ru-RU" sz="2600" dirty="0" smtClean="0"/>
          </a:p>
          <a:p>
            <a:pPr algn="ctr" fontAlgn="base">
              <a:buNone/>
            </a:pPr>
            <a:r>
              <a:rPr lang="ru-RU" sz="2600" dirty="0" smtClean="0"/>
              <a:t>отличать </a:t>
            </a:r>
            <a:r>
              <a:rPr lang="ru-RU" sz="2600" dirty="0"/>
              <a:t>добро от зла, хорошо или плохо, можно- нельзя</a:t>
            </a:r>
          </a:p>
          <a:p>
            <a:pPr>
              <a:buNone/>
            </a:pPr>
            <a:endParaRPr lang="ru-RU" dirty="0"/>
          </a:p>
        </p:txBody>
      </p:sp>
    </p:spTree>
  </p:cSld>
  <p:clrMapOvr>
    <a:masterClrMapping/>
  </p:clrMapOvr>
  <p:transition spd="med">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pedsovet.su/_ld/306/39303157.jpg"/>
          <p:cNvPicPr>
            <a:picLocks noChangeAspect="1" noChangeArrowheads="1"/>
          </p:cNvPicPr>
          <p:nvPr/>
        </p:nvPicPr>
        <p:blipFill>
          <a:blip r:embed="rId2" cstate="print"/>
          <a:srcRect/>
          <a:stretch>
            <a:fillRect/>
          </a:stretch>
        </p:blipFill>
        <p:spPr bwMode="auto">
          <a:xfrm>
            <a:off x="0" y="-1"/>
            <a:ext cx="9144000" cy="7000901"/>
          </a:xfrm>
          <a:prstGeom prst="rect">
            <a:avLst/>
          </a:prstGeom>
          <a:noFill/>
        </p:spPr>
      </p:pic>
      <p:sp>
        <p:nvSpPr>
          <p:cNvPr id="2" name="Заголовок 1"/>
          <p:cNvSpPr>
            <a:spLocks noGrp="1"/>
          </p:cNvSpPr>
          <p:nvPr>
            <p:ph type="title"/>
          </p:nvPr>
        </p:nvSpPr>
        <p:spPr/>
        <p:txBody>
          <a:bodyPr>
            <a:normAutofit fontScale="90000"/>
          </a:bodyPr>
          <a:lstStyle/>
          <a:p>
            <a:r>
              <a:rPr lang="ru-RU" b="1" i="1" dirty="0" smtClean="0">
                <a:solidFill>
                  <a:srgbClr val="0000FF"/>
                </a:solidFill>
              </a:rPr>
              <a:t>Этапы работы:</a:t>
            </a:r>
            <a:br>
              <a:rPr lang="ru-RU" b="1" i="1" dirty="0" smtClean="0">
                <a:solidFill>
                  <a:srgbClr val="0000FF"/>
                </a:solidFill>
              </a:rPr>
            </a:br>
            <a:endParaRPr lang="ru-RU" dirty="0"/>
          </a:p>
        </p:txBody>
      </p:sp>
      <p:sp>
        <p:nvSpPr>
          <p:cNvPr id="3" name="Содержимое 2"/>
          <p:cNvSpPr>
            <a:spLocks noGrp="1"/>
          </p:cNvSpPr>
          <p:nvPr>
            <p:ph idx="1"/>
          </p:nvPr>
        </p:nvSpPr>
        <p:spPr>
          <a:xfrm>
            <a:off x="1214414" y="1071546"/>
            <a:ext cx="7072362" cy="5054617"/>
          </a:xfrm>
        </p:spPr>
        <p:txBody>
          <a:bodyPr>
            <a:normAutofit fontScale="47500" lnSpcReduction="20000"/>
          </a:bodyPr>
          <a:lstStyle/>
          <a:p>
            <a:pPr>
              <a:buNone/>
            </a:pPr>
            <a:r>
              <a:rPr lang="ru-RU" b="1" i="1" dirty="0"/>
              <a:t>1)Подготовительный этап:</a:t>
            </a:r>
            <a:endParaRPr lang="ru-RU" dirty="0"/>
          </a:p>
          <a:p>
            <a:pPr lvl="0">
              <a:buNone/>
            </a:pPr>
            <a:r>
              <a:rPr lang="ru-RU" dirty="0"/>
              <a:t>Создать проблемную ситуацию для формирования заинтересованности у детей темой;  </a:t>
            </a:r>
          </a:p>
          <a:p>
            <a:pPr lvl="0">
              <a:buNone/>
            </a:pPr>
            <a:r>
              <a:rPr lang="ru-RU" dirty="0"/>
              <a:t>Определить цель, задачи, продолжительность проекта, определение методов и приемов;</a:t>
            </a:r>
          </a:p>
          <a:p>
            <a:pPr lvl="0">
              <a:buNone/>
            </a:pPr>
            <a:r>
              <a:rPr lang="ru-RU" dirty="0"/>
              <a:t>Подготовка консультаций для родителей на данную тему.</a:t>
            </a:r>
          </a:p>
          <a:p>
            <a:pPr>
              <a:buNone/>
            </a:pPr>
            <a:r>
              <a:rPr lang="ru-RU" b="1" i="1" dirty="0"/>
              <a:t>1) Методический этап:</a:t>
            </a:r>
            <a:endParaRPr lang="ru-RU" dirty="0"/>
          </a:p>
          <a:p>
            <a:pPr lvl="0">
              <a:buNone/>
            </a:pPr>
            <a:r>
              <a:rPr lang="ru-RU" dirty="0"/>
              <a:t>     Изучение литературы;</a:t>
            </a:r>
          </a:p>
          <a:p>
            <a:pPr lvl="0">
              <a:buNone/>
            </a:pPr>
            <a:r>
              <a:rPr lang="ru-RU" dirty="0"/>
              <a:t>     Разработка плана — схемы достижения цели; </a:t>
            </a:r>
          </a:p>
          <a:p>
            <a:pPr lvl="0">
              <a:buNone/>
            </a:pPr>
            <a:r>
              <a:rPr lang="ru-RU" dirty="0"/>
              <a:t>     Оформление развивающей среды.</a:t>
            </a:r>
          </a:p>
          <a:p>
            <a:pPr>
              <a:buNone/>
            </a:pPr>
            <a:r>
              <a:rPr lang="ru-RU" b="1" i="1" dirty="0"/>
              <a:t>2)  Технологический этап:</a:t>
            </a:r>
            <a:endParaRPr lang="ru-RU" dirty="0"/>
          </a:p>
          <a:p>
            <a:pPr lvl="0">
              <a:buNone/>
            </a:pPr>
            <a:r>
              <a:rPr lang="ru-RU" dirty="0"/>
              <a:t>Включение в план — схему НОД и различные виды деятельности;</a:t>
            </a:r>
          </a:p>
          <a:p>
            <a:pPr lvl="0">
              <a:buNone/>
            </a:pPr>
            <a:r>
              <a:rPr lang="ru-RU" dirty="0"/>
              <a:t>Обработка информации и изготовление альбомов, презентации и составление сценария итогового мероприятия, доклада для родительского собрания.</a:t>
            </a:r>
          </a:p>
          <a:p>
            <a:pPr>
              <a:buNone/>
            </a:pPr>
            <a:r>
              <a:rPr lang="ru-RU" b="1" i="1" dirty="0"/>
              <a:t>3) Итоговый этап:</a:t>
            </a:r>
            <a:endParaRPr lang="ru-RU" dirty="0"/>
          </a:p>
          <a:p>
            <a:pPr lvl="0">
              <a:buNone/>
            </a:pPr>
            <a:r>
              <a:rPr lang="ru-RU" dirty="0"/>
              <a:t>Выставка работ по изобразительной деятельности детей;</a:t>
            </a:r>
          </a:p>
          <a:p>
            <a:pPr lvl="0">
              <a:buNone/>
            </a:pPr>
            <a:r>
              <a:rPr lang="ru-RU" dirty="0"/>
              <a:t>Выступление на родительском собрании;</a:t>
            </a:r>
          </a:p>
          <a:p>
            <a:pPr lvl="0">
              <a:buNone/>
            </a:pPr>
            <a:r>
              <a:rPr lang="ru-RU" dirty="0"/>
              <a:t>Проведение итогового мероприятия;</a:t>
            </a:r>
          </a:p>
          <a:p>
            <a:pPr lvl="0">
              <a:buNone/>
            </a:pPr>
            <a:r>
              <a:rPr lang="ru-RU" dirty="0"/>
              <a:t>Презентация проекта.</a:t>
            </a:r>
          </a:p>
          <a:p>
            <a:pPr>
              <a:buNone/>
            </a:pPr>
            <a:endParaRPr lang="ru-RU" dirty="0"/>
          </a:p>
        </p:txBody>
      </p:sp>
    </p:spTree>
  </p:cSld>
  <p:clrMapOvr>
    <a:masterClrMapping/>
  </p:clrMapOvr>
  <p:transition spd="med">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easyen.ru/_ld/167/s47407926.jpg"/>
          <p:cNvPicPr>
            <a:picLocks noChangeAspect="1" noChangeArrowheads="1"/>
          </p:cNvPicPr>
          <p:nvPr/>
        </p:nvPicPr>
        <p:blipFill>
          <a:blip r:embed="rId2" cstate="print"/>
          <a:srcRect/>
          <a:stretch>
            <a:fillRect/>
          </a:stretch>
        </p:blipFill>
        <p:spPr bwMode="auto">
          <a:xfrm>
            <a:off x="-142908" y="-1"/>
            <a:ext cx="9286908" cy="6965181"/>
          </a:xfrm>
          <a:prstGeom prst="rect">
            <a:avLst/>
          </a:prstGeom>
          <a:noFill/>
        </p:spPr>
      </p:pic>
      <p:sp>
        <p:nvSpPr>
          <p:cNvPr id="2" name="Заголовок 1"/>
          <p:cNvSpPr>
            <a:spLocks noGrp="1"/>
          </p:cNvSpPr>
          <p:nvPr>
            <p:ph type="title"/>
          </p:nvPr>
        </p:nvSpPr>
        <p:spPr/>
        <p:txBody>
          <a:bodyPr/>
          <a:lstStyle/>
          <a:p>
            <a:r>
              <a:rPr lang="ru-RU" b="1" i="1" dirty="0" smtClean="0">
                <a:solidFill>
                  <a:srgbClr val="0000FF"/>
                </a:solidFill>
              </a:rPr>
              <a:t>Пути реализации проекта:</a:t>
            </a:r>
            <a:endParaRPr lang="ru-RU" dirty="0"/>
          </a:p>
        </p:txBody>
      </p:sp>
      <p:sp>
        <p:nvSpPr>
          <p:cNvPr id="3" name="Содержимое 2"/>
          <p:cNvSpPr>
            <a:spLocks noGrp="1"/>
          </p:cNvSpPr>
          <p:nvPr>
            <p:ph idx="1"/>
          </p:nvPr>
        </p:nvSpPr>
        <p:spPr>
          <a:xfrm>
            <a:off x="0" y="1428736"/>
            <a:ext cx="7715272" cy="4697427"/>
          </a:xfrm>
        </p:spPr>
        <p:txBody>
          <a:bodyPr>
            <a:normAutofit fontScale="92500" lnSpcReduction="10000"/>
          </a:bodyPr>
          <a:lstStyle/>
          <a:p>
            <a:pPr lvl="0"/>
            <a:r>
              <a:rPr lang="ru-RU" dirty="0"/>
              <a:t>Пополнение содержания книжного уголка сказками разных жанров.</a:t>
            </a:r>
          </a:p>
          <a:p>
            <a:pPr lvl="0"/>
            <a:r>
              <a:rPr lang="ru-RU" dirty="0"/>
              <a:t>Оформление мини музея «В гостях у сказки».</a:t>
            </a:r>
          </a:p>
          <a:p>
            <a:pPr lvl="0"/>
            <a:r>
              <a:rPr lang="ru-RU" dirty="0"/>
              <a:t>Организация выставки рисунков по мотивам сказок.</a:t>
            </a:r>
          </a:p>
          <a:p>
            <a:pPr lvl="0"/>
            <a:r>
              <a:rPr lang="ru-RU" dirty="0"/>
              <a:t>Изготовление костюмов сказочных героев, атрибутов. </a:t>
            </a:r>
          </a:p>
          <a:p>
            <a:pPr lvl="0"/>
            <a:r>
              <a:rPr lang="ru-RU" dirty="0"/>
              <a:t>Пополнение театра кукол (пальчиковый, настольно- плоскостной).</a:t>
            </a:r>
          </a:p>
          <a:p>
            <a:endParaRPr lang="ru-RU" dirty="0"/>
          </a:p>
        </p:txBody>
      </p:sp>
    </p:spTree>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nachalo4ka.ru/wp-content/uploads/2014/05/shablon-deti-prevyu-1.png"/>
          <p:cNvPicPr>
            <a:picLocks noChangeAspect="1" noChangeArrowheads="1"/>
          </p:cNvPicPr>
          <p:nvPr/>
        </p:nvPicPr>
        <p:blipFill>
          <a:blip r:embed="rId2" cstate="print"/>
          <a:srcRect/>
          <a:stretch>
            <a:fillRect/>
          </a:stretch>
        </p:blipFill>
        <p:spPr bwMode="auto">
          <a:xfrm>
            <a:off x="0" y="0"/>
            <a:ext cx="9144000" cy="6870128"/>
          </a:xfrm>
          <a:prstGeom prst="rect">
            <a:avLst/>
          </a:prstGeom>
          <a:noFill/>
        </p:spPr>
      </p:pic>
      <p:sp>
        <p:nvSpPr>
          <p:cNvPr id="2" name="Заголовок 1"/>
          <p:cNvSpPr>
            <a:spLocks noGrp="1"/>
          </p:cNvSpPr>
          <p:nvPr>
            <p:ph type="title"/>
          </p:nvPr>
        </p:nvSpPr>
        <p:spPr>
          <a:xfrm>
            <a:off x="457200" y="0"/>
            <a:ext cx="8229600" cy="1000108"/>
          </a:xfrm>
        </p:spPr>
        <p:txBody>
          <a:bodyPr/>
          <a:lstStyle/>
          <a:p>
            <a:r>
              <a:rPr lang="ru-RU" b="1" i="1" dirty="0" smtClean="0">
                <a:solidFill>
                  <a:srgbClr val="0000FF"/>
                </a:solidFill>
              </a:rPr>
              <a:t>Содержание работы с детьми:</a:t>
            </a:r>
            <a:endParaRPr lang="ru-RU" dirty="0"/>
          </a:p>
        </p:txBody>
      </p:sp>
      <p:sp>
        <p:nvSpPr>
          <p:cNvPr id="3" name="Содержимое 2"/>
          <p:cNvSpPr>
            <a:spLocks noGrp="1"/>
          </p:cNvSpPr>
          <p:nvPr>
            <p:ph idx="1"/>
          </p:nvPr>
        </p:nvSpPr>
        <p:spPr>
          <a:xfrm>
            <a:off x="457200" y="1000108"/>
            <a:ext cx="8229600" cy="3857651"/>
          </a:xfrm>
        </p:spPr>
        <p:txBody>
          <a:bodyPr>
            <a:normAutofit fontScale="70000" lnSpcReduction="20000"/>
          </a:bodyPr>
          <a:lstStyle/>
          <a:p>
            <a:pPr>
              <a:lnSpc>
                <a:spcPct val="80000"/>
              </a:lnSpc>
            </a:pPr>
            <a:r>
              <a:rPr lang="ru-RU" sz="3400" b="1" i="1" dirty="0" smtClean="0">
                <a:solidFill>
                  <a:srgbClr val="CC00FF"/>
                </a:solidFill>
              </a:rPr>
              <a:t>Беседа «Что за прелесть эти сказки!».</a:t>
            </a:r>
          </a:p>
          <a:p>
            <a:pPr>
              <a:lnSpc>
                <a:spcPct val="80000"/>
              </a:lnSpc>
            </a:pPr>
            <a:r>
              <a:rPr lang="ru-RU" sz="3400" b="1" i="1" dirty="0" smtClean="0">
                <a:solidFill>
                  <a:srgbClr val="CC00FF"/>
                </a:solidFill>
              </a:rPr>
              <a:t>Чтение разных сказок</a:t>
            </a:r>
          </a:p>
          <a:p>
            <a:pPr>
              <a:lnSpc>
                <a:spcPct val="80000"/>
              </a:lnSpc>
            </a:pPr>
            <a:r>
              <a:rPr lang="ru-RU" sz="3400" b="1" i="1" dirty="0" smtClean="0">
                <a:solidFill>
                  <a:srgbClr val="CC00FF"/>
                </a:solidFill>
              </a:rPr>
              <a:t>Словесное рисование детьми по прочтении текста характеров героев, обстановки, «интерьера» сказки.</a:t>
            </a:r>
          </a:p>
          <a:p>
            <a:pPr>
              <a:lnSpc>
                <a:spcPct val="80000"/>
              </a:lnSpc>
            </a:pPr>
            <a:r>
              <a:rPr lang="ru-RU" sz="3400" b="1" i="1" dirty="0" smtClean="0">
                <a:solidFill>
                  <a:srgbClr val="CC00FF"/>
                </a:solidFill>
              </a:rPr>
              <a:t>Разучивание поговорок, пословиц о сказках, сказочных героях.</a:t>
            </a:r>
          </a:p>
          <a:p>
            <a:pPr>
              <a:lnSpc>
                <a:spcPct val="80000"/>
              </a:lnSpc>
            </a:pPr>
            <a:r>
              <a:rPr lang="ru-RU" sz="3400" b="1" i="1" dirty="0" smtClean="0">
                <a:solidFill>
                  <a:srgbClr val="CC00FF"/>
                </a:solidFill>
              </a:rPr>
              <a:t>Пересказ прочитанных сказок, их инсценировка.</a:t>
            </a:r>
          </a:p>
          <a:p>
            <a:pPr>
              <a:lnSpc>
                <a:spcPct val="80000"/>
              </a:lnSpc>
            </a:pPr>
            <a:r>
              <a:rPr lang="ru-RU" sz="3400" b="1" i="1" dirty="0" smtClean="0">
                <a:solidFill>
                  <a:srgbClr val="CC00FF"/>
                </a:solidFill>
              </a:rPr>
              <a:t>Самостоятельное составление сказок.</a:t>
            </a:r>
          </a:p>
          <a:p>
            <a:pPr>
              <a:lnSpc>
                <a:spcPct val="80000"/>
              </a:lnSpc>
            </a:pPr>
            <a:r>
              <a:rPr lang="ru-RU" sz="3400" b="1" i="1" dirty="0" smtClean="0">
                <a:solidFill>
                  <a:srgbClr val="CC00FF"/>
                </a:solidFill>
              </a:rPr>
              <a:t>Рассказывание сказок собственного сочинения.</a:t>
            </a:r>
          </a:p>
          <a:p>
            <a:pPr>
              <a:lnSpc>
                <a:spcPct val="80000"/>
              </a:lnSpc>
            </a:pPr>
            <a:r>
              <a:rPr lang="ru-RU" sz="3400" b="1" i="1" dirty="0" smtClean="0">
                <a:solidFill>
                  <a:srgbClr val="CC00FF"/>
                </a:solidFill>
              </a:rPr>
              <a:t>Загадки о сказках, героях сказок.</a:t>
            </a:r>
          </a:p>
          <a:p>
            <a:pPr>
              <a:lnSpc>
                <a:spcPct val="80000"/>
              </a:lnSpc>
            </a:pPr>
            <a:r>
              <a:rPr lang="ru-RU" sz="3400" b="1" i="1" dirty="0" smtClean="0">
                <a:solidFill>
                  <a:srgbClr val="CC00FF"/>
                </a:solidFill>
              </a:rPr>
              <a:t>Выполнение самостоятельных и совместно с родителями творческих работ (рисунки, книга, поделки).</a:t>
            </a:r>
          </a:p>
          <a:p>
            <a:pPr>
              <a:buNone/>
            </a:pPr>
            <a:endParaRPr lang="ru-RU" dirty="0"/>
          </a:p>
        </p:txBody>
      </p:sp>
    </p:spTree>
  </p:cSld>
  <p:clrMapOvr>
    <a:masterClrMapping/>
  </p:clrMapOvr>
  <p:transition spd="med">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lenaranko.ucoz.ru/_ld/1/96659347.jpg"/>
          <p:cNvPicPr>
            <a:picLocks noChangeAspect="1" noChangeArrowheads="1"/>
          </p:cNvPicPr>
          <p:nvPr/>
        </p:nvPicPr>
        <p:blipFill>
          <a:blip r:embed="rId2" cstate="print"/>
          <a:srcRect/>
          <a:stretch>
            <a:fillRect/>
          </a:stretch>
        </p:blipFill>
        <p:spPr bwMode="auto">
          <a:xfrm>
            <a:off x="0" y="0"/>
            <a:ext cx="9126612" cy="6858000"/>
          </a:xfrm>
          <a:prstGeom prst="rect">
            <a:avLst/>
          </a:prstGeom>
          <a:noFill/>
        </p:spPr>
      </p:pic>
      <p:sp>
        <p:nvSpPr>
          <p:cNvPr id="2" name="Заголовок 1"/>
          <p:cNvSpPr>
            <a:spLocks noGrp="1"/>
          </p:cNvSpPr>
          <p:nvPr>
            <p:ph type="title"/>
          </p:nvPr>
        </p:nvSpPr>
        <p:spPr/>
        <p:txBody>
          <a:bodyPr>
            <a:normAutofit fontScale="90000"/>
          </a:bodyPr>
          <a:lstStyle/>
          <a:p>
            <a:r>
              <a:rPr lang="ru-RU" b="1" i="1" dirty="0" smtClean="0">
                <a:solidFill>
                  <a:srgbClr val="0000FF"/>
                </a:solidFill>
              </a:rPr>
              <a:t>Содержание  работы с родителями:</a:t>
            </a:r>
            <a:endParaRPr lang="ru-RU" dirty="0"/>
          </a:p>
        </p:txBody>
      </p:sp>
      <p:sp>
        <p:nvSpPr>
          <p:cNvPr id="3" name="Содержимое 2"/>
          <p:cNvSpPr>
            <a:spLocks noGrp="1"/>
          </p:cNvSpPr>
          <p:nvPr>
            <p:ph idx="1"/>
          </p:nvPr>
        </p:nvSpPr>
        <p:spPr/>
        <p:txBody>
          <a:bodyPr>
            <a:normAutofit fontScale="85000" lnSpcReduction="20000"/>
          </a:bodyPr>
          <a:lstStyle/>
          <a:p>
            <a:r>
              <a:rPr lang="ru-RU" b="1" i="1" dirty="0" smtClean="0">
                <a:solidFill>
                  <a:srgbClr val="CC00FF"/>
                </a:solidFill>
              </a:rPr>
              <a:t>Беседа с родителями «Знакомство с проектом».</a:t>
            </a:r>
          </a:p>
          <a:p>
            <a:r>
              <a:rPr lang="ru-RU" b="1" i="1" dirty="0" smtClean="0">
                <a:solidFill>
                  <a:srgbClr val="CC00FF"/>
                </a:solidFill>
              </a:rPr>
              <a:t>Домашние задания для родителей и детей (изготовление поделок, книжек со сказками, рисование иллюстраций к сказкам).</a:t>
            </a:r>
          </a:p>
          <a:p>
            <a:r>
              <a:rPr lang="ru-RU" b="1" i="1" dirty="0" smtClean="0">
                <a:solidFill>
                  <a:srgbClr val="CC00FF"/>
                </a:solidFill>
              </a:rPr>
              <a:t>Чтение сказок с детьми.</a:t>
            </a:r>
          </a:p>
          <a:p>
            <a:r>
              <a:rPr lang="ru-RU" b="1" i="1" dirty="0" smtClean="0">
                <a:solidFill>
                  <a:srgbClr val="CC00FF"/>
                </a:solidFill>
              </a:rPr>
              <a:t>Придумывание сказок с детьми.</a:t>
            </a:r>
          </a:p>
          <a:p>
            <a:r>
              <a:rPr lang="ru-RU" b="1" i="1" dirty="0" smtClean="0">
                <a:solidFill>
                  <a:srgbClr val="CC00FF"/>
                </a:solidFill>
              </a:rPr>
              <a:t>Помощь в пополнении книжного уголка сказками.</a:t>
            </a:r>
          </a:p>
          <a:p>
            <a:r>
              <a:rPr lang="ru-RU" b="1" i="1" dirty="0" smtClean="0">
                <a:solidFill>
                  <a:srgbClr val="CC00FF"/>
                </a:solidFill>
              </a:rPr>
              <a:t>Консультации: «Приемы обучения детей рассказыванию»; «Знакомство со сказками в средней и старшей группах»; «Роль сказки в развитии и воспитании ребёнка»; «Учитесь движениям вместе со сказкой».</a:t>
            </a:r>
          </a:p>
          <a:p>
            <a:endParaRPr lang="ru-RU" dirty="0"/>
          </a:p>
        </p:txBody>
      </p:sp>
    </p:spTree>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685</Words>
  <Application>Microsoft Office PowerPoint</Application>
  <PresentationFormat>Экран (4:3)</PresentationFormat>
  <Paragraphs>95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 Муниципальное бюджетное дошкольное образовательное учреждение «Детский сад  комбинированного вида № 10  «Дружные ребята» муниципального образования городской округ Симферополь Республики Крым    КРАТКОСРОЧНЫЙ ТВОРЧЕСКИЙ ПРОЕКТ     «Наши добрые сказки»  (для среднего возраста)   </vt:lpstr>
      <vt:lpstr>Проблема: </vt:lpstr>
      <vt:lpstr>Презентация PowerPoint</vt:lpstr>
      <vt:lpstr>Презентация PowerPoint</vt:lpstr>
      <vt:lpstr>Презентация PowerPoint</vt:lpstr>
      <vt:lpstr>Этапы работы: </vt:lpstr>
      <vt:lpstr>Пути реализации проекта:</vt:lpstr>
      <vt:lpstr>Содержание работы с детьми:</vt:lpstr>
      <vt:lpstr>Содержание  работы с родителями:</vt:lpstr>
      <vt:lpstr>Оснащение книжного уголка по сказкам</vt:lpstr>
      <vt:lpstr>Беседа, чтение сказок,  загадок, поговорок</vt:lpstr>
      <vt:lpstr>Показ сказок с помощью разных видов театра.</vt:lpstr>
      <vt:lpstr>Моделирование сказки  «Заюшкина избушка» детьми</vt:lpstr>
      <vt:lpstr>Инсценировка сказок «Заюшкина избушка», «Репка»</vt:lpstr>
      <vt:lpstr>Создание мини музея  «В гостях у сказки»</vt:lpstr>
      <vt:lpstr>Результативность проектной деятельности.</vt:lpstr>
    </vt:vector>
  </TitlesOfParts>
  <Company>STAD1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КАЗЕННОЕ ДОШКОЛЬНОЕ ОБРАЗОВАТЕЛЬНОЕ УЧРЕЖДЕНИЕ «ДЕТСКИЙ САД № 4 «ЛАСТОЧКА»  ГОРОДА АРМЯНСК РЕСПУБЛИКИ КРЫМ    КРАТКОСРОЧНЫЙ ТВОРЧЕСКИЙ ПРОЕКТ     «Наши добрые сказки»  (для среднего возраста)</dc:title>
  <dc:creator>Оля</dc:creator>
  <cp:lastModifiedBy>User</cp:lastModifiedBy>
  <cp:revision>26</cp:revision>
  <dcterms:created xsi:type="dcterms:W3CDTF">2016-03-09T07:11:06Z</dcterms:created>
  <dcterms:modified xsi:type="dcterms:W3CDTF">2024-03-15T11:26:37Z</dcterms:modified>
</cp:coreProperties>
</file>