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x="6858000" cy="9144000"/>
  <p:embeddedFontLst>
    <p:embeddedFont>
      <p:font typeface="Nunito"/>
      <p:regular r:id="rId38"/>
      <p:bold r:id="rId39"/>
      <p:italic r:id="rId40"/>
      <p:boldItalic r:id="rId41"/>
    </p:embeddedFont>
    <p:embeddedFont>
      <p:font typeface="Maven Pro"/>
      <p:regular r:id="rId42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Nunito-italic.fntdata"/><Relationship Id="rId20" Type="http://schemas.openxmlformats.org/officeDocument/2006/relationships/slide" Target="slides/slide15.xml"/><Relationship Id="rId42" Type="http://schemas.openxmlformats.org/officeDocument/2006/relationships/font" Target="fonts/MavenPro-regular.fntdata"/><Relationship Id="rId41" Type="http://schemas.openxmlformats.org/officeDocument/2006/relationships/font" Target="fonts/Nunito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font" Target="fonts/MavenPro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Nunito-bold.fntdata"/><Relationship Id="rId16" Type="http://schemas.openxmlformats.org/officeDocument/2006/relationships/slide" Target="slides/slide11.xml"/><Relationship Id="rId38" Type="http://schemas.openxmlformats.org/officeDocument/2006/relationships/font" Target="fonts/Nunito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76433eb54398250c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76433eb54398250c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76433eb54398250c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76433eb54398250c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212c9a57a9b7bed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212c9a57a9b7bed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1212c9a57a9b7bed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1212c9a57a9b7bed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589071e05b79e249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589071e05b79e249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212c9a57a9b7bed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1212c9a57a9b7bed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589071e05b79e249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589071e05b79e249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212c9a57a9b7bed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1212c9a57a9b7bed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76433eb54398250c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76433eb54398250c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76433eb54398250c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76433eb54398250c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2ec85ee47b75022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2ec85ee47b75022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589071e05b79e249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589071e05b79e249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1212c9a57a9b7bed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1212c9a57a9b7bed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76433eb54398250c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76433eb54398250c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76433eb54398250c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76433eb54398250c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589071e05b79e249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589071e05b79e249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589071e05b79e24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589071e05b79e24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76433eb54398250c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76433eb54398250c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212c9a57a9b7bed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1212c9a57a9b7bed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589071e05b79e249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589071e05b79e249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589071e05b79e249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589071e05b79e249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589071e05b79e249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589071e05b79e249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589071e05b79e249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589071e05b79e249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589071e05b79e249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589071e05b79e249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589071e05b79e249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589071e05b79e249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6433eb54398250c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76433eb54398250c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76433eb54398250c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76433eb54398250c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76433eb54398250c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76433eb54398250c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6433eb54398250c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76433eb54398250c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76433eb54398250c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76433eb54398250c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76433eb54398250c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76433eb54398250c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3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fmla="val 8244818" name="adj1"/>
                  <a:gd fmla="val 16246175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fmla="val 8801158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fmla="val 1255410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" name="Google Shape;46;p2"/>
          <p:cNvSpPr txBox="1"/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2"/>
          <p:cNvSpPr txBox="1"/>
          <p:nvPr>
            <p:ph idx="1" type="subTitle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68" name="Google Shape;268;p11"/>
          <p:cNvSpPr txBox="1"/>
          <p:nvPr>
            <p:ph hasCustomPrompt="1" type="title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/>
          <p:nvPr>
            <p:ph idx="1" type="body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0" name="Google Shape;270;p1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82" name="Google Shape;82;p3"/>
          <p:cNvSpPr txBox="1"/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3" name="Google Shape;83;p3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8" name="Google Shape;88;p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" name="Google Shape;89;p4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0" name="Google Shape;90;p4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5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" name="Google Shape;96;p5"/>
          <p:cNvSpPr txBox="1"/>
          <p:nvPr>
            <p:ph idx="1" type="body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7" name="Google Shape;97;p5"/>
          <p:cNvSpPr txBox="1"/>
          <p:nvPr>
            <p:ph idx="2" type="body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5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6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" name="Google Shape;109;p7"/>
          <p:cNvSpPr txBox="1"/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" name="Google Shape;110;p7"/>
          <p:cNvSpPr txBox="1"/>
          <p:nvPr>
            <p:ph idx="1" type="body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1" name="Google Shape;111;p7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25" name="Google Shape;125;p8"/>
          <p:cNvSpPr txBox="1"/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8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1" name="Google Shape;131;p9"/>
          <p:cNvSpPr txBox="1"/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2" name="Google Shape;132;p9"/>
          <p:cNvSpPr txBox="1"/>
          <p:nvPr>
            <p:ph idx="1" type="subTitle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3" name="Google Shape;133;p9"/>
          <p:cNvSpPr txBox="1"/>
          <p:nvPr>
            <p:ph idx="2" type="body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4" name="Google Shape;134;p9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9" name="Google Shape;139;p10"/>
          <p:cNvSpPr txBox="1"/>
          <p:nvPr>
            <p:ph idx="1" type="body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40" name="Google Shape;140;p10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omentu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/>
          <p:nvPr>
            <p:ph type="ctrTitle"/>
          </p:nvPr>
        </p:nvSpPr>
        <p:spPr>
          <a:xfrm>
            <a:off x="824000" y="864000"/>
            <a:ext cx="4255500" cy="224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2.ВПР. История 6 класс. Материал для </a:t>
            </a:r>
            <a:r>
              <a:rPr lang="ru"/>
              <a:t>подготовки</a:t>
            </a:r>
            <a:endParaRPr/>
          </a:p>
        </p:txBody>
      </p:sp>
      <p:sp>
        <p:nvSpPr>
          <p:cNvPr id="278" name="Google Shape;278;p13"/>
          <p:cNvSpPr txBox="1"/>
          <p:nvPr>
            <p:ph idx="1" type="subTitle"/>
          </p:nvPr>
        </p:nvSpPr>
        <p:spPr>
          <a:xfrm>
            <a:off x="824000" y="3366000"/>
            <a:ext cx="40194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Выполнил: учитель истории и обществознания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МОУ «Гимназии Авиатор»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Кармаев Игорь Олегович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2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Правление княгини Ольги</a:t>
            </a:r>
            <a:endParaRPr/>
          </a:p>
        </p:txBody>
      </p:sp>
      <p:sp>
        <p:nvSpPr>
          <p:cNvPr id="330" name="Google Shape;330;p22"/>
          <p:cNvSpPr txBox="1"/>
          <p:nvPr>
            <p:ph idx="1" type="body"/>
          </p:nvPr>
        </p:nvSpPr>
        <p:spPr>
          <a:xfrm>
            <a:off x="229800" y="1374000"/>
            <a:ext cx="8572200" cy="325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300">
                <a:solidFill>
                  <a:srgbClr val="000000"/>
                </a:solidFill>
              </a:rPr>
              <a:t>Отрывок, в котором говорится «Отсвет её дел…»</a:t>
            </a:r>
            <a:endParaRPr sz="23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3"/>
          <p:cNvSpPr txBox="1"/>
          <p:nvPr>
            <p:ph type="title"/>
          </p:nvPr>
        </p:nvSpPr>
        <p:spPr>
          <a:xfrm>
            <a:off x="1231800" y="250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</a:t>
            </a:r>
            <a:r>
              <a:rPr lang="ru"/>
              <a:t>ринятие Русью христианства</a:t>
            </a:r>
            <a:endParaRPr/>
          </a:p>
        </p:txBody>
      </p:sp>
      <p:sp>
        <p:nvSpPr>
          <p:cNvPr id="336" name="Google Shape;336;p23"/>
          <p:cNvSpPr txBox="1"/>
          <p:nvPr>
            <p:ph idx="1" type="body"/>
          </p:nvPr>
        </p:nvSpPr>
        <p:spPr>
          <a:xfrm>
            <a:off x="198000" y="1488000"/>
            <a:ext cx="8490000" cy="38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«Созвал Владимир бояр своих и старцев градских и сказал им: «Вот приходили ко мне болгары, говоря: «Прими закон наш». Затем приходили немцы и хвалили закон свой. За ними пришли евреи. После же всех пришли греки, браня все законы, а свой восхваляя, и многое говорили, рассказывая от начала мира, о бытии всего мира. Мудро говорят они, и чудно слышать их, и каждому любо их послушать, рассказывают они и о другом свете: если кто, говорят, перейдёт в нашу веру, то, умерев, снова восстанет, и не умереть ему вовеки; если же в ином законе будет, то на том свете гореть ему в огне. Что же вы посоветуете? что ответите?». — </a:t>
            </a:r>
            <a:r>
              <a:rPr b="1" lang="ru">
                <a:solidFill>
                  <a:srgbClr val="000000"/>
                </a:solidFill>
              </a:rPr>
              <a:t>Владимир размышляет какую веру принять от послов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«Владимир вошёл в город с дружиною своей и послал к царям Василию и Константину сказать: „Вот взял уже ваш город славный; слышал же, что имеете сестру девицу; если не отдадите её за меня, то сделаю столице вашей то же, что и этому городу“. И, услышав это, опечалились цари, и послали ему весть такую: „Не пристало христианам выдавать жён за язычников. Если крестишься, то и её получишь, и царство небесное восприимешь, и с нами единоверен будешь. Если же не сделаешь этого, то не сможем выдать сестру за тебя“. Услышав это, сказал Владимир посланным к нему от царей: „Скажите царям вашим так: я крещусь, ибо ещё прежде испытал закон ваш и люба мне вера ваша и богослужение, о котором рассказали мне посланные нами мужи“». — </a:t>
            </a:r>
            <a:r>
              <a:rPr b="1" lang="ru">
                <a:solidFill>
                  <a:srgbClr val="000000"/>
                </a:solidFill>
              </a:rPr>
              <a:t>Владимир просит в жены Анну византийскую принцессу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Борьба</a:t>
            </a:r>
            <a:r>
              <a:rPr lang="ru"/>
              <a:t> за власть между сыновьями Владимира Святого</a:t>
            </a:r>
            <a:endParaRPr/>
          </a:p>
        </p:txBody>
      </p:sp>
      <p:sp>
        <p:nvSpPr>
          <p:cNvPr id="342" name="Google Shape;342;p24"/>
          <p:cNvSpPr txBox="1"/>
          <p:nvPr>
            <p:ph idx="1" type="body"/>
          </p:nvPr>
        </p:nvSpPr>
        <p:spPr>
          <a:xfrm>
            <a:off x="732000" y="1990050"/>
            <a:ext cx="8016000" cy="280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u="sng">
                <a:solidFill>
                  <a:srgbClr val="000000"/>
                </a:solidFill>
              </a:rPr>
              <a:t>ВСЕ ОТРЫВКИ, ГДЕ УПОМИНАЮТСЯ БОРИС, ГЛЕБ И СВЯТОПОЛК ОКАЯННЫЙ</a:t>
            </a:r>
            <a:endParaRPr b="1" u="sng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5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Формирование</a:t>
            </a:r>
            <a:r>
              <a:rPr lang="ru"/>
              <a:t> законодательства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Древнерусского государства в XI в.</a:t>
            </a:r>
            <a:endParaRPr/>
          </a:p>
        </p:txBody>
      </p:sp>
      <p:sp>
        <p:nvSpPr>
          <p:cNvPr id="348" name="Google Shape;348;p25"/>
          <p:cNvSpPr txBox="1"/>
          <p:nvPr>
            <p:ph idx="1" type="body"/>
          </p:nvPr>
        </p:nvSpPr>
        <p:spPr>
          <a:xfrm>
            <a:off x="210300" y="1996050"/>
            <a:ext cx="8124000" cy="297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«Если кто обнаружит похищенное у него имущество у другого человека, то не должен самовольно забирать его, говоря при этом: «Это моё», но пусть скажет: «Пойди на свод и укажи, где ты взял это»; если подозреваемый в воровстве не пойдёт сразу на свод, то пусть выставит поручителя за себя не позднее пяти дней… Если холоп ударит свободного мужа и скроется у своего господина, а тот не захочет его выдавать, то оставляет холопа у себя и платит оскорбленному 12 гривен; а затем если где встретит ударенный оскорбителя [холопа], то вправе побить его». —</a:t>
            </a:r>
            <a:r>
              <a:rPr b="1" lang="ru">
                <a:solidFill>
                  <a:srgbClr val="000000"/>
                </a:solidFill>
              </a:rPr>
              <a:t> статья из «Русской правды» —  это законодательство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«Если убьёт свободный человек свободного, то за него имеют право мстить брат за брата, или сын за отца, или отец за сына, или сыновья брата и сестры [племянники]; если кто из них не пожелает или не может мстить, то пусть получит 40 гривен за убитого; если убитый будет русин, или гридин, или купчина, или ябедник, или мечник, если он изгой будет, или словенин, то уплатить за него 40 гривен». — </a:t>
            </a:r>
            <a:r>
              <a:rPr b="1" lang="ru">
                <a:solidFill>
                  <a:srgbClr val="000000"/>
                </a:solidFill>
              </a:rPr>
              <a:t>то же самое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</a:t>
            </a:r>
            <a:r>
              <a:rPr lang="ru"/>
              <a:t>равление Ярослава Мудрого/либо внутренняя политика 1019-1054гг.</a:t>
            </a:r>
            <a:endParaRPr/>
          </a:p>
        </p:txBody>
      </p:sp>
      <p:sp>
        <p:nvSpPr>
          <p:cNvPr id="354" name="Google Shape;354;p26"/>
          <p:cNvSpPr txBox="1"/>
          <p:nvPr>
            <p:ph idx="1" type="body"/>
          </p:nvPr>
        </p:nvSpPr>
        <p:spPr>
          <a:xfrm>
            <a:off x="138000" y="1597875"/>
            <a:ext cx="8700000" cy="354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«Он уделял много внимания просвещению и переводу книг, созданию библиотек, строительству. При нём были возведены в Киеве Золотые ворота и главный храм города, поставленный в честь жестокой сечи с печенегами». — </a:t>
            </a:r>
            <a:r>
              <a:rPr b="1" lang="ru">
                <a:solidFill>
                  <a:srgbClr val="000000"/>
                </a:solidFill>
              </a:rPr>
              <a:t>Ярослав строил в Киеве церкви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«Заложил Ярослав город великий, у того же града Золотые ворота; заложил и церковь святой Софии, митрополию, и затем церковь на Золотых воротах  — святой Богородицы Благовещения, затем монастырь святого Георгия и святой Ирины. И стала при нём вера христианская плодиться и расширяться, и черноризцы стали умножаться, и монастыри появляться. И любил Ярослав церковные уставы, попов любил немало, особенно же черноризцев, и книги любил, читая их часто и ночью и днём. И собрал писцов многих, и переводили они с греческого на славянский язык. И написали они книг множество, ими же поучаются верующие люди и наслаждаются учением божественным. Как если один землю вспашет, другой же засеет, а иные жнут и едят пищу неоскудевающую,  — так и этот. Отец ведь его Владимир…» — </a:t>
            </a:r>
            <a:r>
              <a:rPr b="1" lang="ru">
                <a:solidFill>
                  <a:srgbClr val="000000"/>
                </a:solidFill>
              </a:rPr>
              <a:t>то же самое, здесь есть подсказк: отец его Владимир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7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Внутренняя</a:t>
            </a:r>
            <a:r>
              <a:rPr lang="ru"/>
              <a:t> и внешняя политика князей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Северо-Восточной Руси в XII в.</a:t>
            </a:r>
            <a:endParaRPr/>
          </a:p>
        </p:txBody>
      </p:sp>
      <p:sp>
        <p:nvSpPr>
          <p:cNvPr id="360" name="Google Shape;360;p27"/>
          <p:cNvSpPr txBox="1"/>
          <p:nvPr>
            <p:ph idx="1" type="body"/>
          </p:nvPr>
        </p:nvSpPr>
        <p:spPr>
          <a:xfrm>
            <a:off x="114000" y="1990050"/>
            <a:ext cx="87540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«Пошёл Юрий воевать Новгородскую волость и, придя, взял Новый Торг и всю Мету. А к Святославу послал Юрий, повелел ему воевать Смоленскую волость. И Святослав пошёл и захватил голядь вверх по Протве; и дружина Святослава набрала так пленных. И прислал к нему Юрий со словами: «Приходи ко мне, брат, в Москву». — </a:t>
            </a:r>
            <a:r>
              <a:rPr b="1" lang="ru" sz="1600">
                <a:solidFill>
                  <a:srgbClr val="000000"/>
                </a:solidFill>
              </a:rPr>
              <a:t>первое упоминание о </a:t>
            </a:r>
            <a:r>
              <a:rPr b="1" lang="ru" sz="1600">
                <a:solidFill>
                  <a:srgbClr val="000000"/>
                </a:solidFill>
              </a:rPr>
              <a:t>Москве</a:t>
            </a:r>
            <a:r>
              <a:rPr b="1" lang="ru" sz="1600">
                <a:solidFill>
                  <a:srgbClr val="000000"/>
                </a:solidFill>
              </a:rPr>
              <a:t> Юрием Долгоруким, это Северо-Восточная Русь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8"/>
          <p:cNvSpPr txBox="1"/>
          <p:nvPr>
            <p:ph type="title"/>
          </p:nvPr>
        </p:nvSpPr>
        <p:spPr>
          <a:xfrm>
            <a:off x="1303800" y="0"/>
            <a:ext cx="7030500" cy="159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Тема:П</a:t>
            </a:r>
            <a:r>
              <a:rPr lang="ru"/>
              <a:t>олитическое развитие русских земель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 республиканской формой правления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XII – XIV вв.</a:t>
            </a:r>
            <a:endParaRPr/>
          </a:p>
        </p:txBody>
      </p:sp>
      <p:sp>
        <p:nvSpPr>
          <p:cNvPr id="366" name="Google Shape;366;p28"/>
          <p:cNvSpPr txBox="1"/>
          <p:nvPr>
            <p:ph idx="1" type="body"/>
          </p:nvPr>
        </p:nvSpPr>
        <p:spPr>
          <a:xfrm>
            <a:off x="120000" y="1597800"/>
            <a:ext cx="8616000" cy="326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«В то же лето пришёл князь Всеволод Мстиславич в Псков, желая сесть опять на столе своём в Новгороде, позванный тайно новгородскими и псковскими мужами, его сторонниками: «Иди, князь, тебя опять хотят». И как услышано было, что Всеволод в Пскове... и великий мятеж был в Новгороде, и побежали другие к Всеволоду в Псков, и взяли на разграбление дома их... да ещё и то искали, кто сторонник Всеволода из бояр, с тех взяли по полторы тысячи гривен, и дали купцам снаряжаться на войну; брали и с невиновных...». — </a:t>
            </a:r>
            <a:r>
              <a:rPr b="1" lang="ru">
                <a:solidFill>
                  <a:srgbClr val="000000"/>
                </a:solidFill>
              </a:rPr>
              <a:t>В </a:t>
            </a:r>
            <a:r>
              <a:rPr b="1" lang="ru">
                <a:solidFill>
                  <a:srgbClr val="000000"/>
                </a:solidFill>
              </a:rPr>
              <a:t>Новгороде</a:t>
            </a:r>
            <a:r>
              <a:rPr b="1" lang="ru">
                <a:solidFill>
                  <a:srgbClr val="000000"/>
                </a:solidFill>
              </a:rPr>
              <a:t> была республика, когда-то там изгнали князя и новгородцы начали выбирать их сами, первым изгнанным князем был Всеволод Мстиславич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«Жители города приговорили изгнать князя своего Всеволода Мстиславича. И посадили его на епископском дворе с женою и с детьми и с тёщею, месяца мая в 28 число. И стража стерегла день и ночь с оружием, 30 мужей на день. И сидел 2 месяца, и пустили из города июля в 15 число, а Владимира, сына его, приняли. А вот вины его указывали: 1. не блюдёт смердов; 2. зачем ты хотел сесть на княжение в другом княжестве; 3. ехал ты с боя впереди всех; а потому много погибших; в начале велел нам, сказал, к Всеволоду присоединиться, а снова от него отступить велит. И не пустили его, пока иной князь не придёт». </a:t>
            </a:r>
            <a:r>
              <a:rPr b="1" lang="ru">
                <a:solidFill>
                  <a:srgbClr val="000000"/>
                </a:solidFill>
              </a:rPr>
              <a:t>— то же самое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9"/>
          <p:cNvSpPr txBox="1"/>
          <p:nvPr>
            <p:ph type="title"/>
          </p:nvPr>
        </p:nvSpPr>
        <p:spPr>
          <a:xfrm>
            <a:off x="1303800" y="240000"/>
            <a:ext cx="7030500" cy="135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</a:t>
            </a:r>
            <a:r>
              <a:rPr lang="ru"/>
              <a:t> между русскими князьями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конце XI–XII вв.</a:t>
            </a:r>
            <a:endParaRPr/>
          </a:p>
        </p:txBody>
      </p:sp>
      <p:sp>
        <p:nvSpPr>
          <p:cNvPr id="372" name="Google Shape;372;p29"/>
          <p:cNvSpPr txBox="1"/>
          <p:nvPr>
            <p:ph idx="1" type="body"/>
          </p:nvPr>
        </p:nvSpPr>
        <p:spPr>
          <a:xfrm>
            <a:off x="0" y="1597875"/>
            <a:ext cx="8922000" cy="3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«Узнал же Ярослав, стоя на Медведице в стороже, что даньщики захвачены, и бежал в ту же ночь, и прибежал к Олегу и поведал ему, что идёт Мстислав, а сторожи захвачены, и пошёл к Ростову. Мстислав же пошёл на Волгу, и сказали ему, что Олег подался к Ростову, и Мстислав пошёл за ним. Олег же пошёл к Суздалю и, узнав, что следом за ним идёт Мстислав, приказал зажечь Суздаль город, только уцелел двор монастырский Печерского монастыря и церковь святого Дмитрия, которую дал монастырю Ефрем вместе с сёлами. Олег же побежал к Мурому, а Мстислав пришёл в Суздаль и, остановившись там, стал посылать к Олегу просить мира, говоря: „Я младше тебя, обращайся к отцу моему, а дружину, которую захватил, верни; а я тебе во всём послушен“».  — </a:t>
            </a:r>
            <a:r>
              <a:rPr b="1" lang="ru">
                <a:solidFill>
                  <a:srgbClr val="000000"/>
                </a:solidFill>
              </a:rPr>
              <a:t>в отрывке четко видно, как князья не могут нормально разделить земли, это </a:t>
            </a:r>
            <a:r>
              <a:rPr b="1" lang="ru">
                <a:solidFill>
                  <a:srgbClr val="000000"/>
                </a:solidFill>
              </a:rPr>
              <a:t>междоусобие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«Олег обещал пойти к брату своему Давыду в Смоленск, и прийти с братом своим в Киев, и договор заключить, но не хотел того Олег сделать, а, придя в Смоленск и взяв воинов, пошел к Мурому, а в Муроме был тогда Изяслав Владимирович. Пришла же весть к Изяславу, что Олег идет к Мурому, и послал Изяслав за воинами в Суздаль, и в Ростов, и за белозерцами и собрал воинов много. И послал Олег послов своих к Изяславу, говоря:Иди в волость отца своего к Ростову, а это волость отца моего. Хочу же я, сев здесь, договор заключить с отцом твоим. То ведь он меня выгнал из города отца моего. А ты ли мне здесь моего же хлеба не хочешь дать?» — </a:t>
            </a:r>
            <a:r>
              <a:rPr b="1" lang="ru">
                <a:solidFill>
                  <a:srgbClr val="000000"/>
                </a:solidFill>
              </a:rPr>
              <a:t>то же самое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0"/>
          <p:cNvSpPr txBox="1"/>
          <p:nvPr>
            <p:ph type="title"/>
          </p:nvPr>
        </p:nvSpPr>
        <p:spPr>
          <a:xfrm>
            <a:off x="1303800" y="156000"/>
            <a:ext cx="7030500" cy="144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Политическое</a:t>
            </a:r>
            <a:r>
              <a:rPr lang="ru"/>
              <a:t> развитие Северо-Восточной Руси во второй половине XII в.</a:t>
            </a:r>
            <a:endParaRPr/>
          </a:p>
        </p:txBody>
      </p:sp>
      <p:sp>
        <p:nvSpPr>
          <p:cNvPr id="378" name="Google Shape;378;p30"/>
          <p:cNvSpPr txBox="1"/>
          <p:nvPr>
            <p:ph idx="1" type="body"/>
          </p:nvPr>
        </p:nvSpPr>
        <p:spPr>
          <a:xfrm>
            <a:off x="84000" y="1464000"/>
            <a:ext cx="9060000" cy="451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«Князь принял мученическую кончину от руки изменников в своём замке. Он был убит по наущению его жены, участвовавшей в заговоре. Во главе заговора стояли её братья, Кучковичи. — </a:t>
            </a:r>
            <a:r>
              <a:rPr b="1" lang="ru" sz="1400">
                <a:solidFill>
                  <a:srgbClr val="000000"/>
                </a:solidFill>
              </a:rPr>
              <a:t>убийство Андрея Боголюбского, он княжил во Владимиро-Суздальском княжестве, это Северо-Восточная Русь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«Когда, схватив оружие, как звери свирепые приблизились они к спальне, где блаженный князь Андрей возлежал, позвал один, став у дверей: „Господин мой! Господин мой…“ И князь отозвался: „Кто здесь?“  — тот же сказал: „Прокопий...“, но в сомненье князь произнёс: „О, малый, не Прокопий...“. Те же, подскочив к дверям и поняв, что князь здесь, начали бить в двери и силой выломили их. Блаженный же вскочил, хотел схватить меч, но не было тут меча, ибо в тот день взял его Анбал-ключник, а был его меч мечом святого Бориса. И ворвались двое убийц, и набросились на него, и князь швырнул одного под себя, а другие, решив, что повержен князь, впотьмах поразили своего; но после, разглядев князя, схватились с ним сильно, ибо был он силён…» — </a:t>
            </a:r>
            <a:r>
              <a:rPr b="1" lang="ru" sz="1400">
                <a:solidFill>
                  <a:srgbClr val="000000"/>
                </a:solidFill>
              </a:rPr>
              <a:t>это то же убийство Боголюбского, ему в наследство достался меч святого Бориса, который украли перед покушением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«И так, через некое время, как стало шествие двигаться из Боголюбова, народ не мог никак удержаться, но все вскричали, от слёз же не могли и смотреть, а вопли их издалека было слышно. И начали все люди, рыдая, говорить: «Уже ведь не к Киеву, господин наш, ты поехал! В ту церковь Владимирскую над Золотыми воротами, которую сделать велел подобною той, что стоит на великом дворе Ярославлеве, сказав: «Построю церковь такой золотой же, как и ворота,  — пусть будет во славу всей моей родине!» И так плакал по нём весь город...»</a:t>
            </a:r>
            <a:r>
              <a:rPr b="1" lang="ru" sz="1400">
                <a:solidFill>
                  <a:srgbClr val="000000"/>
                </a:solidFill>
              </a:rPr>
              <a:t>. — Андрей Боголюбский не хотел княжить в Киеве, поэтому отправился во Владимир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1"/>
          <p:cNvSpPr txBox="1"/>
          <p:nvPr>
            <p:ph type="title"/>
          </p:nvPr>
        </p:nvSpPr>
        <p:spPr>
          <a:xfrm>
            <a:off x="1303800" y="162000"/>
            <a:ext cx="7030500" cy="143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Борьба </a:t>
            </a:r>
            <a:r>
              <a:rPr lang="ru"/>
              <a:t>русских княжеств с кочевниками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XII в. (Или с половцами)</a:t>
            </a:r>
            <a:endParaRPr/>
          </a:p>
        </p:txBody>
      </p:sp>
      <p:sp>
        <p:nvSpPr>
          <p:cNvPr id="384" name="Google Shape;384;p31"/>
          <p:cNvSpPr txBox="1"/>
          <p:nvPr>
            <p:ph idx="1" type="body"/>
          </p:nvPr>
        </p:nvSpPr>
        <p:spPr>
          <a:xfrm>
            <a:off x="135000" y="1597875"/>
            <a:ext cx="8874000" cy="3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 u="sng">
                <a:solidFill>
                  <a:srgbClr val="000000"/>
                </a:solidFill>
              </a:rPr>
              <a:t>Тема про борьбу Игоря Святославича Новгород Северского, его брата Всеволода с половцами, половцы — это кочевники. Поход был неудачный, именно он описан в «Слово о полку Игореве»</a:t>
            </a:r>
            <a:endParaRPr b="1" sz="1200" u="sng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000000"/>
                </a:solidFill>
              </a:rPr>
              <a:t>«Святослав же Ольгович, и Владимир Игоревич, и Ольстин с ковуями-стрелками бросились их преследовать, а Игорь и Всеволод двигались медленно, держа строй своих полков. Передовые полки русских избивали половцев и хватали пленных. Половцы пробежали через вежи свои, а русские, достигнув веж, захватили там большой полон. Некоторые с захваченными пленниками лишь ночью вернулись к своим полкам. И когда собрались все полки, обратился Игорь к братии своей и к мужам своим: «Вот Бог силой своей обрёк врагов наших на поражение, а нам даровал честь и славу. — </a:t>
            </a:r>
            <a:r>
              <a:rPr b="1" lang="ru" sz="1200">
                <a:solidFill>
                  <a:srgbClr val="000000"/>
                </a:solidFill>
              </a:rPr>
              <a:t>Игорь, Всеволод  и половцы — наши ключевые слова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000000"/>
                </a:solidFill>
              </a:rPr>
              <a:t>«Когда же занялся рассвет субботнего дня, то начали подходить полки половецкие, словно лес. И не знали князья русские, кому из них против кого ехать  — так много было половцев. И сказал Игорь: «Вот думаю, что собрали мы на себя всю землю Половецкую  — Кончака, и Козу Бурновича, и Токсобича, Колобича, и Етебича, и Тертробича». — </a:t>
            </a:r>
            <a:r>
              <a:rPr b="1" lang="ru" sz="1200">
                <a:solidFill>
                  <a:srgbClr val="000000"/>
                </a:solidFill>
              </a:rPr>
              <a:t>та же тема, половцами командовали тогда Хан Гзак и Хан Кончак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rgbClr val="000000"/>
                </a:solidFill>
              </a:rPr>
              <a:t>«Двинулся окаянный &lt;...&gt; Кончак» — </a:t>
            </a:r>
            <a:r>
              <a:rPr b="1" lang="ru" sz="1200">
                <a:solidFill>
                  <a:srgbClr val="000000"/>
                </a:solidFill>
              </a:rPr>
              <a:t>то же самое</a:t>
            </a:r>
            <a:endParaRPr b="1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"/>
          <p:cNvSpPr txBox="1"/>
          <p:nvPr>
            <p:ph type="title"/>
          </p:nvPr>
        </p:nvSpPr>
        <p:spPr>
          <a:xfrm>
            <a:off x="824000" y="1613825"/>
            <a:ext cx="74259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Суть задания — сопоставить тему с отрывком из исторического источника. Лучше открыть тренировочные варианты и прорешивать, опираясь на данный материал, получая, тем самым, опыт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2"/>
          <p:cNvSpPr txBox="1"/>
          <p:nvPr>
            <p:ph type="title"/>
          </p:nvPr>
        </p:nvSpPr>
        <p:spPr>
          <a:xfrm>
            <a:off x="1303800" y="180000"/>
            <a:ext cx="7030500" cy="141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Нашествие</a:t>
            </a:r>
            <a:r>
              <a:rPr lang="ru"/>
              <a:t> монголов на русские земли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1237–1240 гг.</a:t>
            </a:r>
            <a:endParaRPr/>
          </a:p>
        </p:txBody>
      </p:sp>
      <p:sp>
        <p:nvSpPr>
          <p:cNvPr id="390" name="Google Shape;390;p32"/>
          <p:cNvSpPr txBox="1"/>
          <p:nvPr>
            <p:ph idx="1" type="body"/>
          </p:nvPr>
        </p:nvSpPr>
        <p:spPr>
          <a:xfrm>
            <a:off x="156000" y="1674000"/>
            <a:ext cx="8850000" cy="33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«В ту же зиму выехал Юрий из Владимира с небольшой дружиной, оставив своих сыновей, Всеволода и Мстислава, вместо себя. И поехал он на Волгу с племянниками своими, с Васильком, и со Всеволодом, и с Владимиром, и расположился на реке Сити лагерем, поджидая братьев своих Ярослава с полками и Святослава с дружиной. И начал князь великий Юрий собирать воинов против монголов, а Жирослава Михайловича назначил воеводой в своей дружине». — </a:t>
            </a:r>
            <a:r>
              <a:rPr b="1" lang="ru">
                <a:solidFill>
                  <a:srgbClr val="000000"/>
                </a:solidFill>
              </a:rPr>
              <a:t>это князь Владимиро-Суздальский Юрий Всеволодович, отправляется на реку Сити, где он погибнет от рук войска Батыя, это начало нашествия Батыева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«И нечестивые узнали, что у людей в городе крепкий дух и нельзя обманными словами взять города. Жители же совещались и решили не сдаваться хану, сказав: «Хотя наш князь и молод, положив жизнь за него, и здесь примем славу этого мира и там небесные венцы от Бога получим...»  — убили и татар 4 тысячи и сами были перебиты... С тех пор татары не смеют назвать этот город, потому что бились около него семь недель и убили у татар под ним трёх сыновей Темниковых»</a:t>
            </a:r>
            <a:r>
              <a:rPr b="1" lang="ru">
                <a:solidFill>
                  <a:srgbClr val="000000"/>
                </a:solidFill>
              </a:rPr>
              <a:t> — оборона Козельска, который Батый прозвал злым городом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3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У</a:t>
            </a:r>
            <a:r>
              <a:rPr lang="ru"/>
              <a:t>становление зависимости русских земель от Орды</a:t>
            </a:r>
            <a:endParaRPr/>
          </a:p>
        </p:txBody>
      </p:sp>
      <p:sp>
        <p:nvSpPr>
          <p:cNvPr id="396" name="Google Shape;396;p33"/>
          <p:cNvSpPr txBox="1"/>
          <p:nvPr>
            <p:ph idx="1" type="body"/>
          </p:nvPr>
        </p:nvSpPr>
        <p:spPr>
          <a:xfrm>
            <a:off x="0" y="1597875"/>
            <a:ext cx="8814000" cy="322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«Зимою приехал с Низа Михайло Пинещинич со лживым посольством, говоря так: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— Соглашайтесь на число, не то полки монгольские уже на Низовской земле.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И согласились новгородцы на число. В ту же зиму приехали окаянные монголы сыроядцы Беркай и Касачик с жёнами своими и иных много. И был мятеж велик в Новгороде. И по волости много зла учинили, когда брали тамгу окаянным монголам.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И стали окаянные бояться смерти и сказали Александру: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— Дай нам сторожей, чтобы не перебили нас.» — </a:t>
            </a:r>
            <a:r>
              <a:rPr b="1" lang="ru">
                <a:solidFill>
                  <a:srgbClr val="000000"/>
                </a:solidFill>
              </a:rPr>
              <a:t>Русь подчиняется Золотой Орде и баскакам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4"/>
          <p:cNvSpPr txBox="1"/>
          <p:nvPr>
            <p:ph type="title"/>
          </p:nvPr>
        </p:nvSpPr>
        <p:spPr>
          <a:xfrm>
            <a:off x="1303800" y="598575"/>
            <a:ext cx="7030500" cy="1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</a:t>
            </a:r>
            <a:r>
              <a:rPr lang="ru"/>
              <a:t>Защита русских земель от вторжений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 северо-запада в XIII в. </a:t>
            </a:r>
            <a:endParaRPr/>
          </a:p>
        </p:txBody>
      </p:sp>
      <p:sp>
        <p:nvSpPr>
          <p:cNvPr id="402" name="Google Shape;402;p34"/>
          <p:cNvSpPr txBox="1"/>
          <p:nvPr>
            <p:ph idx="1" type="body"/>
          </p:nvPr>
        </p:nvSpPr>
        <p:spPr>
          <a:xfrm>
            <a:off x="150000" y="1789875"/>
            <a:ext cx="8412000" cy="335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u="sng">
                <a:solidFill>
                  <a:srgbClr val="000000"/>
                </a:solidFill>
              </a:rPr>
              <a:t>Тема про Александра Невского, крестоноснцы северо-западные враги.</a:t>
            </a:r>
            <a:endParaRPr b="1" u="sng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«Услышав о такой доблести князя Александра, король страны Римской из северной земли подумал про себя: „Пойду и завоюю землю Александрову“. И собрал силу великую, и наполнил многие корабли полками своими, двинулся с огромным войском, пыхая духом ратным. И пришел в Неву, опьянённый безумием, и отправил послов своих, возгордившись, в Новгород к князю Александру, говоря: „Если можешь, защищайся, ибо я уже здесь и разоряю землю твою“». — </a:t>
            </a:r>
            <a:r>
              <a:rPr b="1" lang="ru">
                <a:solidFill>
                  <a:srgbClr val="000000"/>
                </a:solidFill>
              </a:rPr>
              <a:t>нападение шведов на Новгород, 1240 г.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«После того Александр поспешил напасть на врагов в шестом часу дня, и была сеча великая с римлянами, и перебил их князь бесчисленное множество, а на лице самого короля оставил след острого копья своего.» — </a:t>
            </a:r>
            <a:r>
              <a:rPr b="1" lang="ru">
                <a:solidFill>
                  <a:srgbClr val="000000"/>
                </a:solidFill>
              </a:rPr>
              <a:t>Невская битва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«И обратились враги в бегство и гнали их с боем, как по воздуху, и некуда им было убежать; и били их 7 вёрст по льду до Суболицкого берега, и пало немцев 500, а чуди бесчисленное множество, а в плен взяли 50 лучших немецких воевод и привели их в Новгород, а другие немцы утонули в озере, потому что была весна, а другие убежали тяжело ранеными. Был же этот бой 5 апреля». </a:t>
            </a:r>
            <a:r>
              <a:rPr b="1" lang="ru">
                <a:solidFill>
                  <a:srgbClr val="000000"/>
                </a:solidFill>
              </a:rPr>
              <a:t>— Ледовое побоище, эта же тема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5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</a:t>
            </a:r>
            <a:r>
              <a:rPr lang="ru"/>
              <a:t>борьба за первенство в Северо-Восточной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Руси в XIV в.</a:t>
            </a:r>
            <a:endParaRPr/>
          </a:p>
        </p:txBody>
      </p:sp>
      <p:sp>
        <p:nvSpPr>
          <p:cNvPr id="408" name="Google Shape;408;p35"/>
          <p:cNvSpPr txBox="1"/>
          <p:nvPr>
            <p:ph idx="1" type="body"/>
          </p:nvPr>
        </p:nvSpPr>
        <p:spPr>
          <a:xfrm>
            <a:off x="516000" y="1990050"/>
            <a:ext cx="81180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700">
                <a:solidFill>
                  <a:srgbClr val="000000"/>
                </a:solidFill>
              </a:rPr>
              <a:t>«</a:t>
            </a:r>
            <a:r>
              <a:rPr lang="ru" sz="1700">
                <a:solidFill>
                  <a:srgbClr val="000000"/>
                </a:solidFill>
              </a:rPr>
              <a:t>Сел Иван Данилович на великом княжении» — </a:t>
            </a:r>
            <a:r>
              <a:rPr b="1" lang="ru" sz="1700">
                <a:solidFill>
                  <a:srgbClr val="000000"/>
                </a:solidFill>
              </a:rPr>
              <a:t>Иван Калита, Московский князь, а это Северо-Восточная Русь</a:t>
            </a:r>
            <a:endParaRPr b="1" sz="17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правление</a:t>
            </a:r>
            <a:r>
              <a:rPr lang="ru"/>
              <a:t> Ивана Калиты</a:t>
            </a:r>
            <a:endParaRPr/>
          </a:p>
        </p:txBody>
      </p:sp>
      <p:sp>
        <p:nvSpPr>
          <p:cNvPr id="414" name="Google Shape;414;p36"/>
          <p:cNvSpPr txBox="1"/>
          <p:nvPr>
            <p:ph idx="1" type="body"/>
          </p:nvPr>
        </p:nvSpPr>
        <p:spPr>
          <a:xfrm>
            <a:off x="360000" y="1597875"/>
            <a:ext cx="7974300" cy="320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«Он был первым среди русских князей XIV века, кто открыто стал на службу хану, взяв на себя не только сбор денег с покорённого русского населения, но и осуществление карательных мер против него в случае антиордынских восстаний, как это было в Твери в 1327 г. ...В результате князь стал великим князем владимирским, сумел превратить Московское княжество в одно из самых богатых на Руси». — </a:t>
            </a:r>
            <a:r>
              <a:rPr b="1" lang="ru">
                <a:solidFill>
                  <a:srgbClr val="000000"/>
                </a:solidFill>
              </a:rPr>
              <a:t>Иван Калита, впервые без </a:t>
            </a:r>
            <a:r>
              <a:rPr b="1" lang="ru">
                <a:solidFill>
                  <a:srgbClr val="000000"/>
                </a:solidFill>
              </a:rPr>
              <a:t>баскаков</a:t>
            </a:r>
            <a:r>
              <a:rPr b="1" lang="ru">
                <a:solidFill>
                  <a:srgbClr val="000000"/>
                </a:solidFill>
              </a:rPr>
              <a:t> сам собирал дань для </a:t>
            </a:r>
            <a:r>
              <a:rPr b="1" lang="ru">
                <a:solidFill>
                  <a:srgbClr val="000000"/>
                </a:solidFill>
              </a:rPr>
              <a:t>монголов</a:t>
            </a:r>
            <a:r>
              <a:rPr b="1" lang="ru">
                <a:solidFill>
                  <a:srgbClr val="000000"/>
                </a:solidFill>
              </a:rPr>
              <a:t> с Руси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7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В</a:t>
            </a:r>
            <a:r>
              <a:rPr lang="ru"/>
              <a:t>нутренняя и внешняя политика русских земель и княжеств во II половине XIV в.</a:t>
            </a:r>
            <a:endParaRPr/>
          </a:p>
        </p:txBody>
      </p:sp>
      <p:sp>
        <p:nvSpPr>
          <p:cNvPr id="420" name="Google Shape;420;p37"/>
          <p:cNvSpPr txBox="1"/>
          <p:nvPr>
            <p:ph idx="1" type="body"/>
          </p:nvPr>
        </p:nvSpPr>
        <p:spPr>
          <a:xfrm>
            <a:off x="522000" y="1990050"/>
            <a:ext cx="81960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«Когда скончался великий князь Иоанн, на митрополита пала опека над несовершеннолетним князем Димитрием (будущим Донским). И несколько лет он был гражданским и духовным руководителем Руси. Своим умом и обширным образованием, настойчивостью и твёрдостью характера, благочестивой и строгой жизнью святой Алексий приобрёл себе всеобщее уважение. Ревностно заботясь о благочестии всей своей паствы и поучая её исполнению христианских обязанностей, святитель был учителем и миротворцем князей, ссорившихся между собой за свои владения. Трудами святителя росло и крепло единство русских земель». — </a:t>
            </a:r>
            <a:r>
              <a:rPr b="1" lang="ru">
                <a:solidFill>
                  <a:srgbClr val="000000"/>
                </a:solidFill>
              </a:rPr>
              <a:t>Дмитрий Донской это XIV век, он княжил во младенчестве и опекал его Митрополит Алексей, он был главой Московской </a:t>
            </a:r>
            <a:r>
              <a:rPr b="1" lang="ru">
                <a:solidFill>
                  <a:srgbClr val="000000"/>
                </a:solidFill>
              </a:rPr>
              <a:t>церкви</a:t>
            </a:r>
            <a:r>
              <a:rPr b="1" lang="ru">
                <a:solidFill>
                  <a:srgbClr val="000000"/>
                </a:solidFill>
              </a:rPr>
              <a:t> до Сергия Радонежского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8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</a:t>
            </a:r>
            <a:r>
              <a:rPr lang="ru"/>
              <a:t>Куликовская битва</a:t>
            </a:r>
            <a:endParaRPr/>
          </a:p>
        </p:txBody>
      </p:sp>
      <p:sp>
        <p:nvSpPr>
          <p:cNvPr id="426" name="Google Shape;426;p38"/>
          <p:cNvSpPr txBox="1"/>
          <p:nvPr>
            <p:ph idx="1" type="body"/>
          </p:nvPr>
        </p:nvSpPr>
        <p:spPr>
          <a:xfrm>
            <a:off x="284850" y="1597875"/>
            <a:ext cx="7734300" cy="295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«И отослал князь великий брата своего, князя Владимира Андреевича, вверх по реке в дубраву, чтобы там затаился полк его, дав ему лучших знатоков из своей свиты, удалых витязей, твёрдых воинов. А еще с ним отправил знаменитого своего воеводу Дмитрия Волынского и других многих. — </a:t>
            </a:r>
            <a:r>
              <a:rPr b="1" lang="ru">
                <a:solidFill>
                  <a:srgbClr val="000000"/>
                </a:solidFill>
              </a:rPr>
              <a:t>Засадный полк на Куликовской битве 1380 г.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9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</a:t>
            </a:r>
            <a:r>
              <a:rPr lang="ru"/>
              <a:t>Борьба с Золотой Ордой</a:t>
            </a:r>
            <a:endParaRPr/>
          </a:p>
        </p:txBody>
      </p:sp>
      <p:sp>
        <p:nvSpPr>
          <p:cNvPr id="432" name="Google Shape;432;p39"/>
          <p:cNvSpPr txBox="1"/>
          <p:nvPr>
            <p:ph idx="1" type="body"/>
          </p:nvPr>
        </p:nvSpPr>
        <p:spPr>
          <a:xfrm>
            <a:off x="366000" y="1990050"/>
            <a:ext cx="7968300" cy="31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«...Ибо никто из потомков Ярослава Великого, кроме Мономаха и Александра Невского, не был столь любим народом и боярами, как Дмитрий, за его великодушие, любовь ко славе Отечества, справедливость, добросердечие. Воспитанный среди опасностей и шума воинского, он не имел знаний, почерпанных в книгах, но знал Россию и науку правления; силою одного разума и характера заслужил от современников имя орла высокопарного в делах государственных; словами и примером вливал мужество в сердца воинов и, будучи младенец незлобием, умел с твёрдостию казнить злодеев. Современники особенно удивлялись его смирению в счастии. Какая победа в древние и новые времена была славнее Донской, где каждый россиянин сражался за Отечество и ближних?» — </a:t>
            </a:r>
            <a:r>
              <a:rPr b="1" lang="ru">
                <a:solidFill>
                  <a:srgbClr val="000000"/>
                </a:solidFill>
              </a:rPr>
              <a:t>Дмитрий Донской, первый, кто начал бороться с Золотой Ордой из Московских князей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0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Освобождение</a:t>
            </a:r>
            <a:r>
              <a:rPr lang="ru"/>
              <a:t> от Орды</a:t>
            </a:r>
            <a:endParaRPr/>
          </a:p>
        </p:txBody>
      </p:sp>
      <p:sp>
        <p:nvSpPr>
          <p:cNvPr id="438" name="Google Shape;438;p40"/>
          <p:cNvSpPr txBox="1"/>
          <p:nvPr>
            <p:ph idx="1" type="body"/>
          </p:nvPr>
        </p:nvSpPr>
        <p:spPr>
          <a:xfrm>
            <a:off x="336000" y="1597875"/>
            <a:ext cx="8472000" cy="346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«Наши поразили многих стрелами и из пищалей, а их стрелы падали между нашими и никого не задевали. И отбили их от берега. И много дней наступали, сражаясь, и не одолели, ждали пока станет река. Были же тогда большие морозы, река начала замерзать. &lt;...&gt;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И когда же река стала, тогда князь великий повелел своему сыну, великому князю, и брату своему князю Андрею, и всем воеводам со всеми силами перейти к себе в Кременец, боясь наступления татар, чтобы, соединившись, вступить в битву с противником. &lt;...&gt; Тогда-то и совершилось преславное чудо Пречистой Богородицы: когда наши отступали от берега, татары, думая, что русские уступают им берег, чтобы с ними сражаться, одержимые страхом, побежали. &lt;...&gt;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И так избавил Бог и Пречистая Русскую землю от нехристей». — </a:t>
            </a:r>
            <a:r>
              <a:rPr b="1" lang="ru">
                <a:solidFill>
                  <a:srgbClr val="000000"/>
                </a:solidFill>
              </a:rPr>
              <a:t>стояние на реке Угре, когда оба берега Угры были заняты войсками. Наши — войском Ивана III. Монгольское — войском хана Ахмата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1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Правление Ивана III</a:t>
            </a:r>
            <a:endParaRPr/>
          </a:p>
        </p:txBody>
      </p:sp>
      <p:sp>
        <p:nvSpPr>
          <p:cNvPr id="444" name="Google Shape;444;p41"/>
          <p:cNvSpPr txBox="1"/>
          <p:nvPr>
            <p:ph idx="1" type="body"/>
          </p:nvPr>
        </p:nvSpPr>
        <p:spPr>
          <a:xfrm>
            <a:off x="204000" y="1470000"/>
            <a:ext cx="8838000" cy="30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«Рождённый и воспитанный данником степной орды, он сделался одним из знаменитейших государей в Европе: без учения, без наставлений, руководствуемый только природным умом, силою и хитростью восстанавливая свободу и целостность России, губя царство Батыево, тесня Литву, сокрушая вольность новгородскую, захватывая уделы, расширяя уделы московские...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[Он] как человек не имел любезных свойств ни Мономаха, ни Донского, но стоит как государь на высшей ступени величия».  — </a:t>
            </a:r>
            <a:r>
              <a:rPr b="1" lang="ru">
                <a:solidFill>
                  <a:srgbClr val="000000"/>
                </a:solidFill>
              </a:rPr>
              <a:t>Карамзин об Иване III, он теснил Литву, отдав свою дочь за Александра Ягеллона, а еще остановил царство Батыево — Золотую Орду. 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"/>
          <p:cNvSpPr txBox="1"/>
          <p:nvPr>
            <p:ph type="title"/>
          </p:nvPr>
        </p:nvSpPr>
        <p:spPr>
          <a:xfrm>
            <a:off x="824000" y="1613825"/>
            <a:ext cx="73359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Темы выстроены в хронологическом порядке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2"/>
          <p:cNvSpPr txBox="1"/>
          <p:nvPr>
            <p:ph type="title"/>
          </p:nvPr>
        </p:nvSpPr>
        <p:spPr>
          <a:xfrm>
            <a:off x="824000" y="1613825"/>
            <a:ext cx="71919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История Средних Веков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43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О</a:t>
            </a:r>
            <a:r>
              <a:rPr lang="ru"/>
              <a:t>бразование варварских королевств</a:t>
            </a:r>
            <a:endParaRPr/>
          </a:p>
        </p:txBody>
      </p:sp>
      <p:sp>
        <p:nvSpPr>
          <p:cNvPr id="455" name="Google Shape;455;p43"/>
          <p:cNvSpPr txBox="1"/>
          <p:nvPr>
            <p:ph idx="1" type="body"/>
          </p:nvPr>
        </p:nvSpPr>
        <p:spPr>
          <a:xfrm>
            <a:off x="180000" y="1990050"/>
            <a:ext cx="81543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>
                <a:solidFill>
                  <a:srgbClr val="000000"/>
                </a:solidFill>
              </a:rPr>
              <a:t>«Франки с войском вторгаются в Нарбоннскую Галлию, стремясь её захватить; на борьбу с ними Лиувигильд отправляет сына Реккареда, который отражает франкское войско и освобождает провинцию Галлию от их вражды. Он захватывает 2 крепости с огромным множеством людей: одну  — миром, вторую  — штурмом. Крепостью же под названием Угерн, которая, будучи расположена на берегу реки Родан, была очень сильным укреплением, Реккаред овладевает в результате отчаяннейшего боя, и победителем возвращается на родину, к отцу». — </a:t>
            </a:r>
            <a:r>
              <a:rPr b="1" lang="ru">
                <a:solidFill>
                  <a:srgbClr val="000000"/>
                </a:solidFill>
              </a:rPr>
              <a:t>отличить историю средних Веков несложно, русских имен там нет вообще</a:t>
            </a:r>
            <a:endParaRPr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</a:t>
            </a:r>
            <a:r>
              <a:rPr lang="ru"/>
              <a:t>Четвёртый Крестовый поход</a:t>
            </a:r>
            <a:endParaRPr/>
          </a:p>
        </p:txBody>
      </p:sp>
      <p:sp>
        <p:nvSpPr>
          <p:cNvPr id="461" name="Google Shape;461;p44"/>
          <p:cNvSpPr txBox="1"/>
          <p:nvPr>
            <p:ph idx="1" type="body"/>
          </p:nvPr>
        </p:nvSpPr>
        <p:spPr>
          <a:xfrm>
            <a:off x="114750" y="1990050"/>
            <a:ext cx="8591400" cy="302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«...Бароны собрали совет, чтобы установить, когда они соизволят выступить и в какую сторону им угодно будет направиться. На этот раз они не смогли прийти к соглашению, потому что им казалось, что ещё слишком мало рыцарей. В том же году, менее чем через два месяца, они собрались на совет в другом городе. Здесь были все графы и бароны, которые приняли крест... Конец совета был таков, что они избрали послов, лучших, каких они могли найти, и дали им полную власть делать всё. Итак, шесть послов пустились в путь... В морском городе-республике они надеялись найти большее число судов, чем в каком-либо другом порту. И они ехали верхом целые дни, так что прибыли туда на первой неделе поста. Венецианский дож, которого звали Энрико Дандоло, очень мудрый и очень храбрый, принял их с большим почётом, как он сам, так и другие горожане». — </a:t>
            </a:r>
            <a:r>
              <a:rPr b="1" lang="ru">
                <a:solidFill>
                  <a:srgbClr val="000000"/>
                </a:solidFill>
              </a:rPr>
              <a:t>4ый крестовый поход, когда разграбили Византию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6"/>
          <p:cNvSpPr txBox="1"/>
          <p:nvPr>
            <p:ph type="title"/>
          </p:nvPr>
        </p:nvSpPr>
        <p:spPr>
          <a:xfrm>
            <a:off x="1303800" y="102000"/>
            <a:ext cx="7030500" cy="9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Тема: Формирование Древнерусского государства</a:t>
            </a:r>
            <a:endParaRPr sz="2200"/>
          </a:p>
        </p:txBody>
      </p:sp>
      <p:sp>
        <p:nvSpPr>
          <p:cNvPr id="294" name="Google Shape;294;p16"/>
          <p:cNvSpPr txBox="1"/>
          <p:nvPr>
            <p:ph idx="1" type="body"/>
          </p:nvPr>
        </p:nvSpPr>
        <p:spPr>
          <a:xfrm>
            <a:off x="234000" y="1296000"/>
            <a:ext cx="9018000" cy="374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«Изгнали варяг за море, и не дали им дани, и начали сами собой владеть, и не было среди них правды, и встал род на род, и была у них усобица, и стали воевать друг с другом. И сказали себе: «Поищем себе князя, который бы владел нами и судил по праву» — </a:t>
            </a:r>
            <a:r>
              <a:rPr b="1" lang="ru" sz="1600">
                <a:solidFill>
                  <a:srgbClr val="000000"/>
                </a:solidFill>
              </a:rPr>
              <a:t>здесь говорится о Призвании Рюрика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«Сказали руси чудь, славяне, кривичи и весь: „Земля наша велика и обильна, а порядка в ней нет. Приходите княжить и владеть нами“. И избрались трое братьев со своими родами, и взяли с собой всю русь, и пришли прежде всего к славянам. И поставили город Ладогу. И сел старший, Рюрик, в Ладоге, а другой  — Синеус,  — на Белом озере, а третий, Трувор,  — в Изборске» — </a:t>
            </a:r>
            <a:r>
              <a:rPr b="1" lang="ru" sz="1600">
                <a:solidFill>
                  <a:srgbClr val="000000"/>
                </a:solidFill>
              </a:rPr>
              <a:t>здесь говорится о том же самом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 sz="1600">
                <a:solidFill>
                  <a:srgbClr val="000000"/>
                </a:solidFill>
              </a:rPr>
              <a:t>А также все отрывки </a:t>
            </a:r>
            <a:r>
              <a:rPr b="1" lang="ru" sz="1600">
                <a:solidFill>
                  <a:srgbClr val="000000"/>
                </a:solidFill>
              </a:rPr>
              <a:t>отрывки</a:t>
            </a:r>
            <a:r>
              <a:rPr b="1" lang="ru" sz="1600">
                <a:solidFill>
                  <a:srgbClr val="000000"/>
                </a:solidFill>
              </a:rPr>
              <a:t>, в котором встречаются Олег, Аскольд и Дир, ведь в тот момент Олег </a:t>
            </a:r>
            <a:r>
              <a:rPr b="1" lang="ru" sz="1600">
                <a:solidFill>
                  <a:srgbClr val="000000"/>
                </a:solidFill>
              </a:rPr>
              <a:t>объединил</a:t>
            </a:r>
            <a:r>
              <a:rPr b="1" lang="ru" sz="1600">
                <a:solidFill>
                  <a:srgbClr val="000000"/>
                </a:solidFill>
              </a:rPr>
              <a:t> Новгород и Киев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7"/>
          <p:cNvSpPr txBox="1"/>
          <p:nvPr>
            <p:ph type="title"/>
          </p:nvPr>
        </p:nvSpPr>
        <p:spPr>
          <a:xfrm>
            <a:off x="1303800" y="0"/>
            <a:ext cx="7030500" cy="9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Внешняя </a:t>
            </a:r>
            <a:r>
              <a:rPr lang="ru"/>
              <a:t>политика русских князей в 879–945 гг.</a:t>
            </a:r>
            <a:endParaRPr/>
          </a:p>
        </p:txBody>
      </p:sp>
      <p:sp>
        <p:nvSpPr>
          <p:cNvPr id="300" name="Google Shape;300;p17"/>
          <p:cNvSpPr txBox="1"/>
          <p:nvPr>
            <p:ph idx="1" type="body"/>
          </p:nvPr>
        </p:nvSpPr>
        <p:spPr>
          <a:xfrm>
            <a:off x="78000" y="1302000"/>
            <a:ext cx="8964000" cy="384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«Пошёл &lt;…&gt; на греков, взял же с собою множество варягов, и славян, и чуди, и кривичей, и мерю, и древлян, и радимичей, и полян, и северян, и вятичей, хорватов, и дулебов, и тиверцев, известных как толмачи: этих всех называли греки «Великая Скифь». И с этими всеми пошёл он на конях и в кораблях; и было кораблей числом две тысячи. И пришёл к Царьграду; греки же замкнули Суд, а город затворили. И вышел &lt;…&gt; на берег, и начал воевать. И повелел он своим воинам сделать колеса и поставить на колеса корабли». — </a:t>
            </a:r>
            <a:r>
              <a:rPr b="1" lang="ru" sz="1400">
                <a:solidFill>
                  <a:srgbClr val="000000"/>
                </a:solidFill>
              </a:rPr>
              <a:t>здесь </a:t>
            </a:r>
            <a:r>
              <a:rPr b="1" lang="ru" sz="1400">
                <a:solidFill>
                  <a:srgbClr val="000000"/>
                </a:solidFill>
              </a:rPr>
              <a:t>говорится</a:t>
            </a:r>
            <a:r>
              <a:rPr b="1" lang="ru" sz="1400">
                <a:solidFill>
                  <a:srgbClr val="000000"/>
                </a:solidFill>
              </a:rPr>
              <a:t> о походе Олега на Византию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«Цари же Леон и Александр заключили мир с Олегом» —</a:t>
            </a:r>
            <a:r>
              <a:rPr b="1" lang="ru" sz="1400">
                <a:solidFill>
                  <a:srgbClr val="000000"/>
                </a:solidFill>
              </a:rPr>
              <a:t> это тот же поход Олега, но уже говорится о заключении мирного договора» 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</a:rPr>
              <a:t>«Великий князь наш &lt;...&gt;, и бояре его, и люди все русские послали нас к Роману, Константину и Стефану, к великим царям греческим, заключить союз любви с самими царями, со всем боярством и со всеми людьми греческими на все годы, пока сияет солнце и весь мир стоит» </a:t>
            </a:r>
            <a:r>
              <a:rPr b="1" lang="ru" sz="1400">
                <a:solidFill>
                  <a:srgbClr val="000000"/>
                </a:solidFill>
              </a:rPr>
              <a:t>— это все тот же мир Олега с Византией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 sz="1400">
                <a:solidFill>
                  <a:srgbClr val="000000"/>
                </a:solidFill>
              </a:rPr>
              <a:t>Всегда, когда говорится о походах или о союзах с другой страной — это внешняя политика</a:t>
            </a:r>
            <a:endParaRPr b="1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"/>
          <p:cNvSpPr txBox="1"/>
          <p:nvPr>
            <p:ph type="title"/>
          </p:nvPr>
        </p:nvSpPr>
        <p:spPr>
          <a:xfrm>
            <a:off x="1303800" y="126000"/>
            <a:ext cx="7030500" cy="10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Внешняя</a:t>
            </a:r>
            <a:r>
              <a:rPr lang="ru"/>
              <a:t> политика русских князей в 879–945 гг. Продолжение</a:t>
            </a:r>
            <a:endParaRPr/>
          </a:p>
        </p:txBody>
      </p:sp>
      <p:sp>
        <p:nvSpPr>
          <p:cNvPr id="306" name="Google Shape;306;p18"/>
          <p:cNvSpPr txBox="1"/>
          <p:nvPr>
            <p:ph idx="1" type="body"/>
          </p:nvPr>
        </p:nvSpPr>
        <p:spPr>
          <a:xfrm>
            <a:off x="0" y="1302000"/>
            <a:ext cx="9144000" cy="384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«И приказал Олег дать воинам своим на две тысячи кораблей по двенадцати гривен на уключину, а затем дать дань для русских городов: прежде всего для Киева, затем для Чернигова» — </a:t>
            </a:r>
            <a:r>
              <a:rPr b="1" lang="ru">
                <a:solidFill>
                  <a:srgbClr val="000000"/>
                </a:solidFill>
              </a:rPr>
              <a:t>все тот же договор Олега с Византией, как мы говорили, Византия должна была выплачивать дань крупным русским городам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«907 г. &lt;...&gt; Победоносный поход на Царьград одного из первых древнерусских князей. &lt;...&gt; Византийские императоры Лев VI Премудрый и Александр поклялись соблюдать договор на кресте. Князь с мужами по закону русскому клялись оружием, богами  — Перуном и Велесом. Нагрузили русские свои ладьи золотом, серебром, шелками, плодами и винами и двинулись восвояси. Князь же, чтобы греки запомнили его надолго, у входа в Византийскую империю оставил свой знак». —</a:t>
            </a:r>
            <a:r>
              <a:rPr b="1" lang="ru">
                <a:solidFill>
                  <a:srgbClr val="000000"/>
                </a:solidFill>
              </a:rPr>
              <a:t> это вновь Олег и Византия, а его знак — щит, который он прибил к вратам столицы Византии Царьграду.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«Сначала пришли печенеги на Русскую землю и, заключив мир с Игорем, пошли к Дунаю. В те же времена пришёл Симеон, попленяя Фракию; греки же послали за печенегами» — </a:t>
            </a:r>
            <a:r>
              <a:rPr b="1" lang="ru">
                <a:solidFill>
                  <a:srgbClr val="000000"/>
                </a:solidFill>
              </a:rPr>
              <a:t>в отрывке говорится о греках и Игоре. Это неудачный поход Игоря, сына Рюрика на Византию в 941г., поэтому сразу внешняя политика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9"/>
          <p:cNvSpPr txBox="1"/>
          <p:nvPr>
            <p:ph type="title"/>
          </p:nvPr>
        </p:nvSpPr>
        <p:spPr>
          <a:xfrm>
            <a:off x="1303800" y="126000"/>
            <a:ext cx="7030500" cy="10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Внешняя политика русских князей в 879–945 гг. Финал</a:t>
            </a:r>
            <a:endParaRPr/>
          </a:p>
        </p:txBody>
      </p:sp>
      <p:sp>
        <p:nvSpPr>
          <p:cNvPr id="312" name="Google Shape;312;p19"/>
          <p:cNvSpPr txBox="1"/>
          <p:nvPr>
            <p:ph idx="1" type="body"/>
          </p:nvPr>
        </p:nvSpPr>
        <p:spPr>
          <a:xfrm>
            <a:off x="0" y="1302000"/>
            <a:ext cx="9144000" cy="384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«Русские же к вечеру возвратились к дружине своей и ночью, сев в ладьи, отплыли. Феофан же встретил их в ладьях с огнём и стал трубами пускать огонь на ладьи русских. И было видно страшное чудо. Русские же, увидев пламя, бросились в воду морскую, стремясь спастись, и так оставшиеся возвратились домой. И, придя в землю свою, поведали  — каждый своим  — о происшедшем и о ладейном огне. «Будто молнию небесную,  — говорили они,  — имеют у себя греки и, пуская её, пожгли нас; оттого и не одолели их». — </a:t>
            </a:r>
            <a:r>
              <a:rPr b="1" lang="ru" sz="1600">
                <a:solidFill>
                  <a:srgbClr val="000000"/>
                </a:solidFill>
              </a:rPr>
              <a:t>здесь говорится о греческом огне, неудачный поход Игоря на Византию в 941г.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«Пошёл Святослав на хазар. Услышав же, хазары вышли навстречу во главе со своим князем Каганом и сошлись биться, и в битве одолел Святослав хазар, и столицу их и Белую Вежу взял. И победил ясов и касогов» — это уже поход Святослава, сына Игоря на Хазарский Каганат, раз поход в другую страну, значит — </a:t>
            </a:r>
            <a:r>
              <a:rPr b="1" lang="ru" sz="1600">
                <a:solidFill>
                  <a:srgbClr val="000000"/>
                </a:solidFill>
              </a:rPr>
              <a:t>внешняя политика опять же.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0"/>
          <p:cNvSpPr txBox="1"/>
          <p:nvPr>
            <p:ph type="title"/>
          </p:nvPr>
        </p:nvSpPr>
        <p:spPr>
          <a:xfrm>
            <a:off x="1489800" y="156000"/>
            <a:ext cx="7030500" cy="85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Русско—византийские войны</a:t>
            </a:r>
            <a:endParaRPr/>
          </a:p>
        </p:txBody>
      </p:sp>
      <p:sp>
        <p:nvSpPr>
          <p:cNvPr id="318" name="Google Shape;318;p20"/>
          <p:cNvSpPr txBox="1"/>
          <p:nvPr>
            <p:ph idx="1" type="body"/>
          </p:nvPr>
        </p:nvSpPr>
        <p:spPr>
          <a:xfrm>
            <a:off x="0" y="1284000"/>
            <a:ext cx="9072000" cy="324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«Игорь же собрал воинов многих: варягов, русь, и полян, и словен, и кривичей, и тиверцев,  — и нанял печенегов, и заложников у них взял,  — и пошёл на греков в ладьях и на конях, стремясь отомстить за себя. Услышав об этом, корсунцы послали к Роману со словами: «Вот идут русские, без числа кораблей их, покрыли море корабли». Также и болгары послали весть, говоря: «Идут русские и наняли себе печенегов». Услышав об этом, царь прислал к Игорю лучших бояр с мольбою, говоря: «Не ходи, но возьми дань, какую брал Олег, прибавлю и ещё к той дани»». — </a:t>
            </a:r>
            <a:r>
              <a:rPr b="1" lang="ru" sz="1600">
                <a:solidFill>
                  <a:srgbClr val="000000"/>
                </a:solidFill>
              </a:rPr>
              <a:t>это второй поход Игоря (удачный в 944г.) греки говорят, что будут платить ему, как и Олегу. Раз греки — это Византия, то и тема русско-Византийские войны.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«И пошёл Святослав на греков» — </a:t>
            </a:r>
            <a:r>
              <a:rPr b="1" lang="ru" sz="1600">
                <a:solidFill>
                  <a:srgbClr val="000000"/>
                </a:solidFill>
              </a:rPr>
              <a:t>вы это ни с чем не спутаете, пошел на греков, значит на  Византию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1"/>
          <p:cNvSpPr txBox="1"/>
          <p:nvPr>
            <p:ph type="title"/>
          </p:nvPr>
        </p:nvSpPr>
        <p:spPr>
          <a:xfrm>
            <a:off x="1303800" y="150000"/>
            <a:ext cx="7030500" cy="144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Тема: Внутренняя политика русских князей Х века</a:t>
            </a:r>
            <a:endParaRPr/>
          </a:p>
        </p:txBody>
      </p:sp>
      <p:sp>
        <p:nvSpPr>
          <p:cNvPr id="324" name="Google Shape;324;p21"/>
          <p:cNvSpPr txBox="1"/>
          <p:nvPr>
            <p:ph idx="1" type="body"/>
          </p:nvPr>
        </p:nvSpPr>
        <p:spPr>
          <a:xfrm>
            <a:off x="216000" y="1524000"/>
            <a:ext cx="8802000" cy="345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</a:t>
            </a:r>
            <a:r>
              <a:rPr lang="ru" sz="1600">
                <a:solidFill>
                  <a:srgbClr val="000000"/>
                </a:solidFill>
              </a:rPr>
              <a:t>И послушал их Игорь - пошел к древлянам за данью и прибавил к прежней дани новую» —</a:t>
            </a:r>
            <a:r>
              <a:rPr b="1" lang="ru" sz="1600">
                <a:solidFill>
                  <a:srgbClr val="000000"/>
                </a:solidFill>
              </a:rPr>
              <a:t> Отрывок, где Игорь идет за данью по второму кругу, сбор налогов — это внутренняя политика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Отрывок, где Ольга учредила погосты (место сбора дани) и уроки (размер дани)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«И побежали люди из города, и приказала Ольга воинам своим хватать их. И так взяла город и сожгла его, городских же старейшин забрала в плен, а других людей убила, третьих отдала в рабство мужам своим, а остальных оставила платить дань.» — </a:t>
            </a:r>
            <a:r>
              <a:rPr b="1" lang="ru" sz="1600">
                <a:solidFill>
                  <a:srgbClr val="000000"/>
                </a:solidFill>
              </a:rPr>
              <a:t>месть Ольги древлянам относится сюда же</a:t>
            </a:r>
            <a:endParaRPr b="1"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«И стал Владимир княжить в Киеве один и поставил кумиры на холме за теремным двором: деревянного Перуна с серебряной головой и золотыми усами, затем Хорса, Дажьбога, Стрибога, Симаргла и Мокошь. И приносили им жертвы, называя их богами, и приводили к ним своих сыновей и дочерей… Владимир посадил Добрыню, своего дядю, в Новгороде. И, придя в Новгород, Добрыня поставил кумира над рекою Волховом, и приносили ему жертвы новгородцы как богу». — </a:t>
            </a:r>
            <a:r>
              <a:rPr b="1" lang="ru" sz="1600">
                <a:solidFill>
                  <a:srgbClr val="000000"/>
                </a:solidFill>
              </a:rPr>
              <a:t>Владимир начал править Русью в X веке, здесь еще описано язычество, до крещения мы поклонялись многим богам, религия — это внутренняя политика</a:t>
            </a:r>
            <a:endParaRPr b="1"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