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0" r:id="rId3"/>
    <p:sldId id="259" r:id="rId4"/>
    <p:sldId id="265" r:id="rId5"/>
    <p:sldId id="258" r:id="rId6"/>
    <p:sldId id="261" r:id="rId7"/>
    <p:sldId id="262" r:id="rId8"/>
    <p:sldId id="266" r:id="rId9"/>
    <p:sldId id="263" r:id="rId10"/>
    <p:sldId id="264" r:id="rId11"/>
    <p:sldId id="267" r:id="rId12"/>
    <p:sldId id="281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6" r:id="rId21"/>
    <p:sldId id="275" r:id="rId22"/>
    <p:sldId id="277" r:id="rId23"/>
    <p:sldId id="278" r:id="rId24"/>
    <p:sldId id="279" r:id="rId25"/>
    <p:sldId id="260" r:id="rId26"/>
    <p:sldId id="257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6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51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20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6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88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068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249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0904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0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259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1519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47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1CA6763-D110-421A-B439-CD66F9C40E0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D0EA3F80-1ED0-4505-BF49-9A07B1822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13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slide" Target="slide2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" Target="slide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slide" Target="slide25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" Target="slide26.xml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slide" Target="slide25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" Target="slide26.xml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slide" Target="slide2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slide" Target="slide26.xml"/><Relationship Id="rId9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slide" Target="slide25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slide" Target="slide26.xml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4.png"/><Relationship Id="rId7" Type="http://schemas.openxmlformats.org/officeDocument/2006/relationships/slide" Target="slide25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slide" Target="slide26.xml"/><Relationship Id="rId9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1.png"/><Relationship Id="rId7" Type="http://schemas.openxmlformats.org/officeDocument/2006/relationships/slide" Target="slide25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slide" Target="slide26.xml"/><Relationship Id="rId4" Type="http://schemas.openxmlformats.org/officeDocument/2006/relationships/image" Target="../media/image67.png"/><Relationship Id="rId9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slide" Target="slide26.xml"/><Relationship Id="rId4" Type="http://schemas.openxmlformats.org/officeDocument/2006/relationships/image" Target="../media/image73.png"/><Relationship Id="rId9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8.png"/><Relationship Id="rId7" Type="http://schemas.openxmlformats.org/officeDocument/2006/relationships/slide" Target="slide25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slide" Target="slide26.xml"/><Relationship Id="rId9" Type="http://schemas.openxmlformats.org/officeDocument/2006/relationships/image" Target="../media/image8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" Target="slide26.xml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2" y="1079863"/>
            <a:ext cx="12009120" cy="343171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Игра-повторение для 5 класса</a:t>
            </a:r>
            <a:r>
              <a:rPr lang="en-US" dirty="0" smtClean="0"/>
              <a:t> </a:t>
            </a:r>
            <a:r>
              <a:rPr lang="ru-RU" dirty="0" smtClean="0"/>
              <a:t>по теме «</a:t>
            </a:r>
            <a:r>
              <a:rPr lang="ru-RU" dirty="0"/>
              <a:t>О</a:t>
            </a:r>
            <a:r>
              <a:rPr lang="ru-RU" dirty="0" smtClean="0"/>
              <a:t>быкновенные дроби»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6636" y="4711337"/>
            <a:ext cx="7891272" cy="106984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6318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9189" y="60988"/>
                <a:ext cx="10058400" cy="1609344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Какой знак нужно поставить </a:t>
                </a:r>
                <a:br>
                  <a:rPr lang="ru-RU" dirty="0" smtClean="0"/>
                </a:br>
                <a:r>
                  <a:rPr lang="ru-RU" dirty="0" smtClean="0"/>
                  <a:t>между дробями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dirty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ru-RU" b="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dirty="0" smtClean="0"/>
                  <a:t> 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0" dirty="0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ru-RU" b="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9189" y="60988"/>
                <a:ext cx="10058400" cy="160934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Группа 8"/>
          <p:cNvGrpSpPr/>
          <p:nvPr/>
        </p:nvGrpSpPr>
        <p:grpSpPr>
          <a:xfrm>
            <a:off x="3841841" y="1699463"/>
            <a:ext cx="3621741" cy="1452282"/>
            <a:chOff x="1557103" y="2689796"/>
            <a:chExt cx="3621741" cy="145228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557103" y="2689796"/>
                  <a:ext cx="3621741" cy="1452282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dirty="0" smtClean="0">
                            <a:latin typeface="Cambria Math" panose="02040503050406030204" pitchFamily="18" charset="0"/>
                          </a:rPr>
                          <m:t>&gt;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7103" y="2689796"/>
                  <a:ext cx="3621741" cy="1452282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Управляющая кнопка: настраиваемая 5">
              <a:hlinkClick r:id="rId4" action="ppaction://hlinksldjump" highlightClick="1"/>
            </p:cNvPr>
            <p:cNvSpPr/>
            <p:nvPr/>
          </p:nvSpPr>
          <p:spPr>
            <a:xfrm>
              <a:off x="1680754" y="2812869"/>
              <a:ext cx="3387635" cy="1236617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641852" y="3455237"/>
            <a:ext cx="3621741" cy="1452282"/>
            <a:chOff x="4285129" y="4540367"/>
            <a:chExt cx="3621741" cy="145228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4285129" y="4540367"/>
                  <a:ext cx="3621741" cy="1452282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5129" y="4540367"/>
                  <a:ext cx="3621741" cy="1452282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4" action="ppaction://hlinksldjump" highlightClick="1"/>
            </p:cNvPr>
            <p:cNvSpPr/>
            <p:nvPr/>
          </p:nvSpPr>
          <p:spPr>
            <a:xfrm>
              <a:off x="4402181" y="4648199"/>
              <a:ext cx="3387635" cy="1236617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8452722" y="1699463"/>
            <a:ext cx="3621741" cy="1452282"/>
            <a:chOff x="6433903" y="2689796"/>
            <a:chExt cx="3621741" cy="145228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6433903" y="2689796"/>
                  <a:ext cx="3621741" cy="1452282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&lt;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3903" y="2689796"/>
                  <a:ext cx="3621741" cy="1452282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7" action="ppaction://hlinksldjump" highlightClick="1"/>
            </p:cNvPr>
            <p:cNvSpPr/>
            <p:nvPr/>
          </p:nvSpPr>
          <p:spPr>
            <a:xfrm>
              <a:off x="6550955" y="2763305"/>
              <a:ext cx="3387635" cy="1236617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404714"/>
            <a:ext cx="6331880" cy="345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27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дробь называется неправильной?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4288177" y="2176195"/>
            <a:ext cx="3621741" cy="1452282"/>
            <a:chOff x="7078338" y="2297910"/>
            <a:chExt cx="3621741" cy="145228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078338" y="2297910"/>
              <a:ext cx="3621741" cy="145228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Дробь называется неправильной, если у нее числитель больше знаменателя</a:t>
              </a:r>
              <a:endParaRPr lang="ru-RU" dirty="0"/>
            </a:p>
          </p:txBody>
        </p:sp>
        <p:sp>
          <p:nvSpPr>
            <p:cNvPr id="7" name="Управляющая кнопка: настраиваемая 6">
              <a:hlinkClick r:id="rId2" action="ppaction://hlinksldjump" highlightClick="1"/>
            </p:cNvPr>
            <p:cNvSpPr/>
            <p:nvPr/>
          </p:nvSpPr>
          <p:spPr>
            <a:xfrm>
              <a:off x="7282476" y="2363673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63731" y="2216088"/>
            <a:ext cx="3621741" cy="1452282"/>
            <a:chOff x="1548393" y="2297910"/>
            <a:chExt cx="3621741" cy="145228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548393" y="2297910"/>
              <a:ext cx="3621741" cy="145228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Неправильных дробей не существует</a:t>
              </a:r>
              <a:endParaRPr lang="ru-RU" dirty="0"/>
            </a:p>
          </p:txBody>
        </p:sp>
        <p:sp>
          <p:nvSpPr>
            <p:cNvPr id="8" name="Управляющая кнопка: настраиваемая 7">
              <a:hlinkClick r:id="rId2" action="ppaction://hlinksldjump" highlightClick="1"/>
            </p:cNvPr>
            <p:cNvSpPr/>
            <p:nvPr/>
          </p:nvSpPr>
          <p:spPr>
            <a:xfrm>
              <a:off x="1752531" y="2420022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480417" y="2176195"/>
            <a:ext cx="3621741" cy="1452282"/>
            <a:chOff x="7078338" y="4601327"/>
            <a:chExt cx="3621741" cy="1452282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078338" y="4601327"/>
              <a:ext cx="3621741" cy="145228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Дробь называется неправильной, если у нее числитель больше знаменателя или равен ему</a:t>
              </a:r>
              <a:endParaRPr lang="ru-RU" dirty="0"/>
            </a:p>
          </p:txBody>
        </p:sp>
        <p:sp>
          <p:nvSpPr>
            <p:cNvPr id="9" name="Управляющая кнопка: настраиваемая 8">
              <a:hlinkClick r:id="rId3" action="ppaction://hlinksldjump" highlightClick="1"/>
            </p:cNvPr>
            <p:cNvSpPr/>
            <p:nvPr/>
          </p:nvSpPr>
          <p:spPr>
            <a:xfrm>
              <a:off x="7282476" y="4723439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873684" y="4020094"/>
            <a:ext cx="3621741" cy="1452282"/>
            <a:chOff x="1548394" y="4601327"/>
            <a:chExt cx="3621741" cy="1452282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548394" y="4601327"/>
              <a:ext cx="3621741" cy="145228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Дробь называется неправильной, если у нее числитель меньше знаменателя</a:t>
              </a:r>
              <a:endParaRPr lang="ru-RU" dirty="0"/>
            </a:p>
          </p:txBody>
        </p:sp>
        <p:sp>
          <p:nvSpPr>
            <p:cNvPr id="10" name="Управляющая кнопка: настраиваемая 9">
              <a:hlinkClick r:id="rId2" action="ppaction://hlinksldjump" highlightClick="1"/>
            </p:cNvPr>
            <p:cNvSpPr/>
            <p:nvPr/>
          </p:nvSpPr>
          <p:spPr>
            <a:xfrm>
              <a:off x="1752531" y="4723439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irecommend.ru/sites/default/files/imagecache/copyright1/user-images/617442/tTiHJygMEWpcaOrEBYSeE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8" b="5042"/>
          <a:stretch/>
        </p:blipFill>
        <p:spPr bwMode="auto">
          <a:xfrm>
            <a:off x="0" y="4003473"/>
            <a:ext cx="5547360" cy="285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3160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4006" cy="6858000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1689462" y="230342"/>
            <a:ext cx="3474721" cy="1863634"/>
          </a:xfrm>
          <a:prstGeom prst="wedgeEllipseCallout">
            <a:avLst>
              <a:gd name="adj1" fmla="val -59931"/>
              <a:gd name="adj2" fmla="val -45911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вот и вулкан!</a:t>
            </a:r>
            <a:br>
              <a:rPr lang="ru-RU" dirty="0" smtClean="0"/>
            </a:br>
            <a:r>
              <a:rPr lang="ru-RU" dirty="0" smtClean="0"/>
              <a:t>Можем продолжать наше путешествие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790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5727"/>
            <a:ext cx="12192000" cy="7253727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191588" y="5843451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ьная выноска 5"/>
          <p:cNvSpPr/>
          <p:nvPr/>
        </p:nvSpPr>
        <p:spPr>
          <a:xfrm>
            <a:off x="6156960" y="209007"/>
            <a:ext cx="3918857" cy="1314994"/>
          </a:xfrm>
          <a:prstGeom prst="wedgeEllipseCallout">
            <a:avLst>
              <a:gd name="adj1" fmla="val -64611"/>
              <a:gd name="adj2" fmla="val -14983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Мы прибыли на нашу следующую остановку – пустынный остров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203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72888"/>
                <a:ext cx="12179755" cy="1609344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Правило сложения и вычитания дробей с одинаковыми знаменателями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c</m:t>
                        </m:r>
                      </m:den>
                    </m:f>
                    <m:r>
                      <a:rPr lang="ru-RU" b="0" i="1" dirty="0" smtClean="0">
                        <a:latin typeface="Cambria Math" panose="02040503050406030204" pitchFamily="18" charset="0"/>
                      </a:rPr>
                      <m:t>и</m:t>
                    </m:r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c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72888"/>
                <a:ext cx="12179755" cy="160934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Группа 11"/>
          <p:cNvGrpSpPr/>
          <p:nvPr/>
        </p:nvGrpSpPr>
        <p:grpSpPr>
          <a:xfrm>
            <a:off x="4455948" y="1876695"/>
            <a:ext cx="3117669" cy="1436915"/>
            <a:chOff x="6448697" y="2429690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6448697" y="2429690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8697" y="2429690"/>
                  <a:ext cx="3117669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4" action="ppaction://hlinksldjump" highlightClick="1"/>
            </p:cNvPr>
            <p:cNvSpPr/>
            <p:nvPr/>
          </p:nvSpPr>
          <p:spPr>
            <a:xfrm>
              <a:off x="6515524" y="2544118"/>
              <a:ext cx="2924567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317850" y="3841604"/>
            <a:ext cx="3117669" cy="1436915"/>
            <a:chOff x="1863634" y="2429690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4" y="2429690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0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4" action="ppaction://hlinksldjump" highlightClick="1"/>
            </p:cNvPr>
            <p:cNvSpPr/>
            <p:nvPr/>
          </p:nvSpPr>
          <p:spPr>
            <a:xfrm>
              <a:off x="1975540" y="2544118"/>
              <a:ext cx="288384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317851" y="1876696"/>
            <a:ext cx="3117669" cy="1436915"/>
            <a:chOff x="6448696" y="4506684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6448696" y="4506684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8696" y="4506684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7" action="ppaction://hlinksldjump" highlightClick="1"/>
            </p:cNvPr>
            <p:cNvSpPr/>
            <p:nvPr/>
          </p:nvSpPr>
          <p:spPr>
            <a:xfrm>
              <a:off x="6515524" y="4621112"/>
              <a:ext cx="2924567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455948" y="3841606"/>
            <a:ext cx="3117669" cy="1436915"/>
            <a:chOff x="1863634" y="4506685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1863634" y="4506685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3600" b="0" i="0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600" b="0" i="0" dirty="0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p>
                                <m:r>
                                  <a:rPr lang="en-US" sz="3600" b="0" i="0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36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600" b="0" i="0" dirty="0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p>
                                <m:r>
                                  <a:rPr lang="en-US" sz="3600" b="0" i="0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4506685"/>
                  <a:ext cx="3117669" cy="1436915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4" action="ppaction://hlinksldjump" highlightClick="1"/>
            </p:cNvPr>
            <p:cNvSpPr/>
            <p:nvPr/>
          </p:nvSpPr>
          <p:spPr>
            <a:xfrm>
              <a:off x="1975540" y="4621112"/>
              <a:ext cx="288384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45" y="2923979"/>
            <a:ext cx="4376875" cy="393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05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Перевести смешанное число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 panose="02040503050406030204" pitchFamily="18" charset="0"/>
                      </a:rPr>
                      <m:t>5</m:t>
                    </m:r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dirty="0" smtClean="0"/>
                  <a:t> в неправильную дробь</a:t>
                </a:r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/>
          <p:cNvGrpSpPr/>
          <p:nvPr/>
        </p:nvGrpSpPr>
        <p:grpSpPr>
          <a:xfrm>
            <a:off x="3333587" y="4084319"/>
            <a:ext cx="3117669" cy="1436915"/>
            <a:chOff x="1863634" y="46056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1863634" y="46056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19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4605609"/>
                  <a:ext cx="3117669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4" action="ppaction://hlinksldjump" highlightClick="1"/>
            </p:cNvPr>
            <p:cNvSpPr/>
            <p:nvPr/>
          </p:nvSpPr>
          <p:spPr>
            <a:xfrm>
              <a:off x="1967369" y="4720037"/>
              <a:ext cx="288330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7942215" y="2208404"/>
            <a:ext cx="3117669" cy="1436915"/>
            <a:chOff x="6531428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6531428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21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31428" y="2429691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4" action="ppaction://hlinksldjump" highlightClick="1"/>
            </p:cNvPr>
            <p:cNvSpPr/>
            <p:nvPr/>
          </p:nvSpPr>
          <p:spPr>
            <a:xfrm>
              <a:off x="6667178" y="2541234"/>
              <a:ext cx="283387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333587" y="2205518"/>
            <a:ext cx="3117669" cy="1436915"/>
            <a:chOff x="186363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21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7" action="ppaction://hlinksldjump" highlightClick="1"/>
            </p:cNvPr>
            <p:cNvSpPr/>
            <p:nvPr/>
          </p:nvSpPr>
          <p:spPr>
            <a:xfrm>
              <a:off x="1967369" y="2541234"/>
              <a:ext cx="288330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942215" y="4084319"/>
            <a:ext cx="3117669" cy="1436915"/>
            <a:chOff x="6531428" y="46056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6531428" y="46056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19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31428" y="4605609"/>
                  <a:ext cx="3117669" cy="1436915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4" action="ppaction://hlinksldjump" highlightClick="1"/>
            </p:cNvPr>
            <p:cNvSpPr/>
            <p:nvPr/>
          </p:nvSpPr>
          <p:spPr>
            <a:xfrm>
              <a:off x="6667177" y="4720037"/>
              <a:ext cx="283387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782491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371850"/>
            <a:ext cx="31813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6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Перевести неправильную дробь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 smtClean="0"/>
                  <a:t> в смешанное число</a:t>
                </a:r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/>
          <p:cNvGrpSpPr/>
          <p:nvPr/>
        </p:nvGrpSpPr>
        <p:grpSpPr>
          <a:xfrm>
            <a:off x="4798423" y="3887149"/>
            <a:ext cx="3117669" cy="1436915"/>
            <a:chOff x="1863634" y="46056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4" y="46056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b="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4605609"/>
                  <a:ext cx="3117669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4" action="ppaction://hlinksldjump" highlightClick="1"/>
            </p:cNvPr>
            <p:cNvSpPr/>
            <p:nvPr/>
          </p:nvSpPr>
          <p:spPr>
            <a:xfrm>
              <a:off x="1991702" y="4720036"/>
              <a:ext cx="2806722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798424" y="2093976"/>
            <a:ext cx="3117669" cy="1436915"/>
            <a:chOff x="186363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b="0" i="0" dirty="0" smtClean="0">
                            <a:latin typeface="Cambria Math" panose="02040503050406030204" pitchFamily="18" charset="0"/>
                          </a:rPr>
                          <m:t>3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4" action="ppaction://hlinksldjump" highlightClick="1"/>
            </p:cNvPr>
            <p:cNvSpPr/>
            <p:nvPr/>
          </p:nvSpPr>
          <p:spPr>
            <a:xfrm>
              <a:off x="1991703" y="2544119"/>
              <a:ext cx="2806722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686798" y="3887150"/>
            <a:ext cx="3117669" cy="1436915"/>
            <a:chOff x="7415347" y="4605608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7415347" y="4605608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15347" y="4605608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7" action="ppaction://hlinksldjump" highlightClick="1"/>
            </p:cNvPr>
            <p:cNvSpPr/>
            <p:nvPr/>
          </p:nvSpPr>
          <p:spPr>
            <a:xfrm>
              <a:off x="7549564" y="4720036"/>
              <a:ext cx="2796220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686798" y="2093975"/>
            <a:ext cx="3117669" cy="1436915"/>
            <a:chOff x="7415348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7415348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15348" y="2429691"/>
                  <a:ext cx="3117669" cy="1436915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4" action="ppaction://hlinksldjump" highlightClick="1"/>
            </p:cNvPr>
            <p:cNvSpPr/>
            <p:nvPr/>
          </p:nvSpPr>
          <p:spPr>
            <a:xfrm>
              <a:off x="7570820" y="2544119"/>
              <a:ext cx="2806722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544119"/>
            <a:ext cx="4600042" cy="431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322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dirty="0" smtClean="0"/>
                  <a:t>Выполнить действие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ru-RU" b="0" i="1" smtClean="0">
                        <a:latin typeface="Cambria Math" panose="02040503050406030204" pitchFamily="18" charset="0"/>
                      </a:rPr>
                      <m:t>+2</m:t>
                    </m:r>
                    <m:f>
                      <m:fPr>
                        <m:ctrlPr>
                          <a:rPr lang="ru-RU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па 10"/>
          <p:cNvGrpSpPr/>
          <p:nvPr/>
        </p:nvGrpSpPr>
        <p:grpSpPr>
          <a:xfrm>
            <a:off x="3719329" y="2208404"/>
            <a:ext cx="3117669" cy="1436915"/>
            <a:chOff x="186363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4" action="ppaction://hlinksldjump" highlightClick="1"/>
            </p:cNvPr>
            <p:cNvSpPr/>
            <p:nvPr/>
          </p:nvSpPr>
          <p:spPr>
            <a:xfrm>
              <a:off x="2002205" y="2544119"/>
              <a:ext cx="2796220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010579" y="2208403"/>
            <a:ext cx="3117669" cy="1436915"/>
            <a:chOff x="713667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713667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dirty="0" smtClean="0">
                            <a:latin typeface="Cambria Math" panose="02040503050406030204" pitchFamily="18" charset="0"/>
                          </a:rPr>
                          <m:t>4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6674" y="2429691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4" action="ppaction://hlinksldjump" highlightClick="1"/>
            </p:cNvPr>
            <p:cNvSpPr/>
            <p:nvPr/>
          </p:nvSpPr>
          <p:spPr>
            <a:xfrm>
              <a:off x="7276780" y="2544119"/>
              <a:ext cx="2833872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719328" y="4049552"/>
            <a:ext cx="3117669" cy="1436915"/>
            <a:chOff x="1863633" y="47580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3" y="47580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b="0" i="0" dirty="0" smtClean="0">
                            <a:latin typeface="Cambria Math" panose="02040503050406030204" pitchFamily="18" charset="0"/>
                          </a:rPr>
                          <m:t>3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3" y="4758009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7" action="ppaction://hlinksldjump" highlightClick="1"/>
            </p:cNvPr>
            <p:cNvSpPr/>
            <p:nvPr/>
          </p:nvSpPr>
          <p:spPr>
            <a:xfrm>
              <a:off x="2002204" y="4872437"/>
              <a:ext cx="2796220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010579" y="4039551"/>
            <a:ext cx="3117669" cy="1436915"/>
            <a:chOff x="7136673" y="47580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7136673" y="47580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b="0" i="0" dirty="0" smtClean="0">
                            <a:latin typeface="Cambria Math" panose="02040503050406030204" pitchFamily="18" charset="0"/>
                          </a:rPr>
                          <m:t>3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6673" y="4758009"/>
                  <a:ext cx="3117669" cy="1436915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4" action="ppaction://hlinksldjump" highlightClick="1"/>
            </p:cNvPr>
            <p:cNvSpPr/>
            <p:nvPr/>
          </p:nvSpPr>
          <p:spPr>
            <a:xfrm>
              <a:off x="7276780" y="4872437"/>
              <a:ext cx="2833872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001204"/>
            <a:ext cx="3579223" cy="484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57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10058400" cy="1609344"/>
              </a:xfrm>
            </p:spPr>
            <p:txBody>
              <a:bodyPr/>
              <a:lstStyle/>
              <a:p>
                <a:r>
                  <a:rPr lang="ru-RU" dirty="0" smtClean="0"/>
                  <a:t>Выполнить действие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10058400" cy="160934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/>
          <p:cNvGrpSpPr/>
          <p:nvPr/>
        </p:nvGrpSpPr>
        <p:grpSpPr>
          <a:xfrm>
            <a:off x="6810102" y="3937145"/>
            <a:ext cx="3117669" cy="1436915"/>
            <a:chOff x="1863633" y="47580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3" y="47580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3" y="4758009"/>
                  <a:ext cx="3117669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4" action="ppaction://hlinksldjump" highlightClick="1"/>
            </p:cNvPr>
            <p:cNvSpPr/>
            <p:nvPr/>
          </p:nvSpPr>
          <p:spPr>
            <a:xfrm>
              <a:off x="1955457" y="4872437"/>
              <a:ext cx="2822988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49282" y="1609344"/>
            <a:ext cx="3117669" cy="1436915"/>
            <a:chOff x="186363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4" action="ppaction://hlinksldjump" highlightClick="1"/>
            </p:cNvPr>
            <p:cNvSpPr/>
            <p:nvPr/>
          </p:nvSpPr>
          <p:spPr>
            <a:xfrm>
              <a:off x="2008093" y="2544119"/>
              <a:ext cx="2770351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585062" y="1609344"/>
            <a:ext cx="3117669" cy="1436915"/>
            <a:chOff x="713667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713667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6674" y="2429691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7" action="ppaction://hlinksldjump" highlightClick="1"/>
            </p:cNvPr>
            <p:cNvSpPr/>
            <p:nvPr/>
          </p:nvSpPr>
          <p:spPr>
            <a:xfrm>
              <a:off x="7323523" y="2544119"/>
              <a:ext cx="2743968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920842" y="1609344"/>
            <a:ext cx="3117669" cy="1436915"/>
            <a:chOff x="7136673" y="47580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7136673" y="47580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dirty="0" smtClean="0">
                            <a:latin typeface="Cambria Math" panose="02040503050406030204" pitchFamily="18" charset="0"/>
                          </a:rPr>
                          <m:t>1</m:t>
                        </m:r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6673" y="4758009"/>
                  <a:ext cx="3117669" cy="1436915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4" action="ppaction://hlinksldjump" highlightClick="1"/>
            </p:cNvPr>
            <p:cNvSpPr/>
            <p:nvPr/>
          </p:nvSpPr>
          <p:spPr>
            <a:xfrm>
              <a:off x="7297140" y="4872437"/>
              <a:ext cx="2770351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493829" y="5476466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796011"/>
            <a:ext cx="5550425" cy="306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29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73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ьная выноска 5"/>
          <p:cNvSpPr/>
          <p:nvPr/>
        </p:nvSpPr>
        <p:spPr>
          <a:xfrm>
            <a:off x="548640" y="313509"/>
            <a:ext cx="4049486" cy="2203268"/>
          </a:xfrm>
          <a:prstGeom prst="wedgeEllipseCallout">
            <a:avLst>
              <a:gd name="adj1" fmla="val -57177"/>
              <a:gd name="adj2" fmla="val 2416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Итак, мы добрались до пункта назначения – острова Атлантида.</a:t>
            </a:r>
          </a:p>
        </p:txBody>
      </p:sp>
    </p:spTree>
    <p:extLst>
      <p:ext uri="{BB962C8B-B14F-4D97-AF65-F5344CB8AC3E}">
        <p14:creationId xmlns:p14="http://schemas.microsoft.com/office/powerpoint/2010/main" val="35719157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w.forfun.com/fetch/b9/b9c54d68e910828a9bed59a14b6f79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7585166" y="0"/>
            <a:ext cx="4545874" cy="1942012"/>
          </a:xfrm>
          <a:prstGeom prst="wedgeEllipseCallout">
            <a:avLst>
              <a:gd name="adj1" fmla="val -59339"/>
              <a:gd name="adj2" fmla="val 10034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Ура! 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Мы отправляемся в </a:t>
            </a:r>
            <a:r>
              <a:rPr lang="ru-RU" dirty="0" err="1" smtClean="0">
                <a:solidFill>
                  <a:sysClr val="windowText" lastClr="000000"/>
                </a:solidFill>
              </a:rPr>
              <a:t>монстрическое</a:t>
            </a:r>
            <a:r>
              <a:rPr lang="ru-RU" dirty="0" smtClean="0">
                <a:solidFill>
                  <a:sysClr val="windowText" lastClr="000000"/>
                </a:solidFill>
              </a:rPr>
              <a:t> путешествие на круизном лайнере!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7585166" y="4188823"/>
            <a:ext cx="2908663" cy="1942012"/>
          </a:xfrm>
          <a:prstGeom prst="wedgeEllipseCallout">
            <a:avLst>
              <a:gd name="adj1" fmla="val -54550"/>
              <a:gd name="adj2" fmla="val 20348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Деда Драг, куда мы поплывем?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8238308" y="2094411"/>
            <a:ext cx="3814355" cy="1942012"/>
          </a:xfrm>
          <a:prstGeom prst="wedgeEllipseCallout">
            <a:avLst>
              <a:gd name="adj1" fmla="val -67763"/>
              <a:gd name="adj2" fmla="val -7561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Ох, Дениска, мы поплывем в далекий, затерянный город под названием Атлантида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98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148848"/>
                <a:ext cx="12627430" cy="1609344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Правило сложения, вычитания, сравнения дробей с разными знаменателями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den>
                    </m:f>
                    <m:r>
                      <a:rPr lang="ru-RU" b="0" i="1" dirty="0" smtClean="0">
                        <a:latin typeface="Cambria Math" panose="02040503050406030204" pitchFamily="18" charset="0"/>
                      </a:rPr>
                      <m:t>и</m:t>
                    </m:r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148848"/>
                <a:ext cx="12627430" cy="1609344"/>
              </a:xfrm>
              <a:blipFill>
                <a:blip r:embed="rId2"/>
                <a:stretch>
                  <a:fillRect t="-6061" b="-12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/>
          <p:cNvGrpSpPr/>
          <p:nvPr/>
        </p:nvGrpSpPr>
        <p:grpSpPr>
          <a:xfrm>
            <a:off x="5333998" y="4084315"/>
            <a:ext cx="4432663" cy="1436915"/>
            <a:chOff x="3879668" y="4598124"/>
            <a:chExt cx="4432663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Скругленный прямоугольник 7"/>
                <p:cNvSpPr/>
                <p:nvPr/>
              </p:nvSpPr>
              <p:spPr>
                <a:xfrm>
                  <a:off x="3879668" y="4598124"/>
                  <a:ext cx="4432663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ru-RU" sz="160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ru-RU" sz="1600" dirty="0" smtClean="0"/>
                    <a:t>Сложить, вычесть, сравнить числители и знаменатели дробей</a:t>
                  </a:r>
                  <a:endParaRPr lang="ru-RU" sz="3600" dirty="0"/>
                </a:p>
              </p:txBody>
            </p:sp>
          </mc:Choice>
          <mc:Fallback>
            <p:sp>
              <p:nvSpPr>
                <p:cNvPr id="8" name="Скругленный прямоугольник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79668" y="4598124"/>
                  <a:ext cx="4432663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4" action="ppaction://hlinksldjump" highlightClick="1"/>
            </p:cNvPr>
            <p:cNvSpPr/>
            <p:nvPr/>
          </p:nvSpPr>
          <p:spPr>
            <a:xfrm>
              <a:off x="3997235" y="4640323"/>
              <a:ext cx="4214948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550330" y="2370689"/>
            <a:ext cx="4432663" cy="1436915"/>
            <a:chOff x="6548845" y="2394855"/>
            <a:chExt cx="4432663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Скругленный прямоугольник 6"/>
                <p:cNvSpPr/>
                <p:nvPr/>
              </p:nvSpPr>
              <p:spPr>
                <a:xfrm>
                  <a:off x="6548845" y="2394855"/>
                  <a:ext cx="4432663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dirty="0" smtClean="0"/>
                    <a:t>1)</a:t>
                  </a:r>
                  <a14:m>
                    <m:oMath xmlns:m="http://schemas.openxmlformats.org/officeDocument/2006/math">
                      <m:r>
                        <a:rPr lang="ru-RU" sz="1600" i="1" dirty="0">
                          <a:latin typeface="Cambria Math" panose="02040503050406030204" pitchFamily="18" charset="0"/>
                        </a:rPr>
                        <m:t>П</m:t>
                      </m:r>
                      <m:r>
                        <a:rPr lang="ru-RU" sz="1600" b="0" i="1" dirty="0" smtClean="0">
                          <a:latin typeface="Cambria Math" panose="02040503050406030204" pitchFamily="18" charset="0"/>
                        </a:rPr>
                        <m:t>ривести дроби к общему числителю</m:t>
                      </m:r>
                    </m:oMath>
                  </a14:m>
                  <a:endParaRPr lang="ru-RU" sz="1600" b="0" dirty="0" smtClean="0"/>
                </a:p>
                <a:p>
                  <a:pPr algn="ctr"/>
                  <a:r>
                    <a:rPr lang="ru-RU" sz="1600" dirty="0" smtClean="0"/>
                    <a:t>2)Сложить, вычесть, сравнить полученные дроби</a:t>
                  </a:r>
                  <a:endParaRPr lang="ru-RU" sz="3600" dirty="0"/>
                </a:p>
              </p:txBody>
            </p:sp>
          </mc:Choice>
          <mc:Fallback>
            <p:sp>
              <p:nvSpPr>
                <p:cNvPr id="7" name="Скругленный прямоугольник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48845" y="2394855"/>
                  <a:ext cx="4432663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 r="-13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4" action="ppaction://hlinksldjump" highlightClick="1"/>
            </p:cNvPr>
            <p:cNvSpPr/>
            <p:nvPr/>
          </p:nvSpPr>
          <p:spPr>
            <a:xfrm>
              <a:off x="6705599" y="2509283"/>
              <a:ext cx="4145281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987039" y="2370688"/>
            <a:ext cx="4432663" cy="1436915"/>
            <a:chOff x="1105988" y="2394856"/>
            <a:chExt cx="4432663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105988" y="2394856"/>
                  <a:ext cx="4432663" cy="143691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dirty="0" smtClean="0"/>
                    <a:t>1)</a:t>
                  </a:r>
                  <a14:m>
                    <m:oMath xmlns:m="http://schemas.openxmlformats.org/officeDocument/2006/math">
                      <m:r>
                        <a:rPr lang="ru-RU" sz="1600" i="1" dirty="0">
                          <a:latin typeface="Cambria Math" panose="02040503050406030204" pitchFamily="18" charset="0"/>
                        </a:rPr>
                        <m:t>П</m:t>
                      </m:r>
                      <m:r>
                        <a:rPr lang="ru-RU" sz="1600" b="0" i="1" dirty="0" smtClean="0">
                          <a:latin typeface="Cambria Math" panose="02040503050406030204" pitchFamily="18" charset="0"/>
                        </a:rPr>
                        <m:t>ривести дроби к общему знаменателю</m:t>
                      </m:r>
                    </m:oMath>
                  </a14:m>
                  <a:endParaRPr lang="ru-RU" sz="1600" b="0" dirty="0" smtClean="0"/>
                </a:p>
                <a:p>
                  <a:pPr algn="ctr"/>
                  <a:r>
                    <a:rPr lang="ru-RU" sz="1600" dirty="0" smtClean="0"/>
                    <a:t>2)Сложить, вычесть, сравнить полученные дроби</a:t>
                  </a:r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05988" y="2394856"/>
                  <a:ext cx="4432663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 r="-13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Управляющая кнопка: настраиваемая 10">
              <a:hlinkClick r:id="rId7" action="ppaction://hlinksldjump" highlightClick="1"/>
            </p:cNvPr>
            <p:cNvSpPr/>
            <p:nvPr/>
          </p:nvSpPr>
          <p:spPr>
            <a:xfrm>
              <a:off x="1221376" y="2509283"/>
              <a:ext cx="4201886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2" name="Picture 4" descr="https://static.wikia.nocookie.net/p__/images/6/61/Ericka_Van_Helsing.png/revision/latest?cb=20220514023736&amp;path-prefix=protagonis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016" y="1324769"/>
            <a:ext cx="2645225" cy="5751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1547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m.media-amazon.com/images/M/MV5BMTU1MTU2NDY3MV5BMl5BanBnXkFtZTgwMjY4NDE3NTM@._V1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" y="1952339"/>
            <a:ext cx="3896267" cy="482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Правило умножения дроби на число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ru-RU" b="0" i="0" dirty="0" smtClean="0">
                        <a:latin typeface="Cambria Math" panose="02040503050406030204" pitchFamily="18" charset="0"/>
                      </a:rPr>
                      <m:t> и</m:t>
                    </m:r>
                    <m:f>
                      <m:f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па 10"/>
          <p:cNvGrpSpPr/>
          <p:nvPr/>
        </p:nvGrpSpPr>
        <p:grpSpPr>
          <a:xfrm>
            <a:off x="4813265" y="1711232"/>
            <a:ext cx="3117669" cy="1436915"/>
            <a:chOff x="1863634" y="2429690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0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a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0"/>
                  <a:ext cx="3117669" cy="1436915"/>
                </a:xfrm>
                <a:prstGeom prst="round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5" action="ppaction://hlinksldjump" highlightClick="1"/>
            </p:cNvPr>
            <p:cNvSpPr/>
            <p:nvPr/>
          </p:nvSpPr>
          <p:spPr>
            <a:xfrm>
              <a:off x="2000411" y="2544117"/>
              <a:ext cx="2815430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795656" y="1711232"/>
            <a:ext cx="3117669" cy="1436915"/>
            <a:chOff x="6579325" y="242968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6579325" y="242968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325" y="2429689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5" action="ppaction://hlinksldjump" highlightClick="1"/>
            </p:cNvPr>
            <p:cNvSpPr/>
            <p:nvPr/>
          </p:nvSpPr>
          <p:spPr>
            <a:xfrm>
              <a:off x="6748374" y="2544117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795656" y="3616233"/>
            <a:ext cx="3117669" cy="1436915"/>
            <a:chOff x="6579325" y="445007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6579325" y="445007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325" y="4450079"/>
                  <a:ext cx="3117669" cy="1436915"/>
                </a:xfrm>
                <a:prstGeom prst="round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8" action="ppaction://hlinksldjump" highlightClick="1"/>
            </p:cNvPr>
            <p:cNvSpPr/>
            <p:nvPr/>
          </p:nvSpPr>
          <p:spPr>
            <a:xfrm>
              <a:off x="6748374" y="4564507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813265" y="3616232"/>
            <a:ext cx="3117669" cy="1436915"/>
            <a:chOff x="1863633" y="445007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3" y="445007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3" y="4450079"/>
                  <a:ext cx="3117669" cy="1436915"/>
                </a:xfrm>
                <a:prstGeom prst="round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5" action="ppaction://hlinksldjump" highlightClick="1"/>
            </p:cNvPr>
            <p:cNvSpPr/>
            <p:nvPr/>
          </p:nvSpPr>
          <p:spPr>
            <a:xfrm>
              <a:off x="2045746" y="4564507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566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avatars.mds.yandex.net/i?id=761fa655b4579292e5fa7bc17879cb8b93d4bc24-1252195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4894"/>
            <a:ext cx="5402746" cy="378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ru-RU" dirty="0" smtClean="0"/>
                  <a:t>Правило умножения дроби на дробь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den>
                    </m:f>
                    <m:r>
                      <a:rPr lang="ru-RU" b="0" i="1" dirty="0" smtClean="0">
                        <a:latin typeface="Cambria Math" panose="02040503050406030204" pitchFamily="18" charset="0"/>
                      </a:rPr>
                      <m:t>и</m:t>
                    </m:r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па 10"/>
          <p:cNvGrpSpPr/>
          <p:nvPr/>
        </p:nvGrpSpPr>
        <p:grpSpPr>
          <a:xfrm>
            <a:off x="4043495" y="2182418"/>
            <a:ext cx="3117669" cy="1436915"/>
            <a:chOff x="1863633" y="2507452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3" y="2507452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d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3" y="2507452"/>
                  <a:ext cx="3117669" cy="1436915"/>
                </a:xfrm>
                <a:prstGeom prst="round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5" action="ppaction://hlinksldjump" highlightClick="1"/>
            </p:cNvPr>
            <p:cNvSpPr/>
            <p:nvPr/>
          </p:nvSpPr>
          <p:spPr>
            <a:xfrm>
              <a:off x="2052662" y="2621880"/>
              <a:ext cx="2815430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185670" y="3969417"/>
            <a:ext cx="3117669" cy="1436915"/>
            <a:chOff x="6626836" y="4527842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6626836" y="4527842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6836" y="4527842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5" action="ppaction://hlinksldjump" highlightClick="1"/>
            </p:cNvPr>
            <p:cNvSpPr/>
            <p:nvPr/>
          </p:nvSpPr>
          <p:spPr>
            <a:xfrm>
              <a:off x="6800622" y="4642270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185670" y="2182892"/>
            <a:ext cx="3117669" cy="1436915"/>
            <a:chOff x="6626837" y="2507925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6626837" y="2507925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d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6837" y="2507925"/>
                  <a:ext cx="3117669" cy="1436915"/>
                </a:xfrm>
                <a:prstGeom prst="round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8" action="ppaction://hlinksldjump" highlightClick="1"/>
            </p:cNvPr>
            <p:cNvSpPr/>
            <p:nvPr/>
          </p:nvSpPr>
          <p:spPr>
            <a:xfrm>
              <a:off x="6800622" y="2621880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043496" y="3969416"/>
            <a:ext cx="3117669" cy="1436915"/>
            <a:chOff x="1863633" y="4553354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3" y="4553354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d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3" y="4553354"/>
                  <a:ext cx="3117669" cy="1436915"/>
                </a:xfrm>
                <a:prstGeom prst="round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5" action="ppaction://hlinksldjump" highlightClick="1"/>
            </p:cNvPr>
            <p:cNvSpPr/>
            <p:nvPr/>
          </p:nvSpPr>
          <p:spPr>
            <a:xfrm>
              <a:off x="2097997" y="4642271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09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dirty="0" smtClean="0"/>
                  <a:t>Правило деления дробей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den>
                    </m:f>
                    <m:r>
                      <a:rPr lang="ru-RU" b="0" i="1" dirty="0" smtClean="0">
                        <a:latin typeface="Cambria Math" panose="02040503050406030204" pitchFamily="18" charset="0"/>
                      </a:rPr>
                      <m:t>и</m:t>
                    </m:r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Группа 18"/>
          <p:cNvGrpSpPr/>
          <p:nvPr/>
        </p:nvGrpSpPr>
        <p:grpSpPr>
          <a:xfrm>
            <a:off x="8010579" y="2194448"/>
            <a:ext cx="3117669" cy="1436915"/>
            <a:chOff x="6744788" y="2429690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6744788" y="2429690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:</m:t>
                        </m:r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9" name="Скругленный прямоугольник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4788" y="2429690"/>
                  <a:ext cx="3117669" cy="143691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Управляющая кнопка: настраиваемая 10">
              <a:hlinkClick r:id="rId4" action="ppaction://hlinksldjump" highlightClick="1"/>
            </p:cNvPr>
            <p:cNvSpPr/>
            <p:nvPr/>
          </p:nvSpPr>
          <p:spPr>
            <a:xfrm>
              <a:off x="6860684" y="2544118"/>
              <a:ext cx="2815430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010579" y="3932811"/>
            <a:ext cx="3117669" cy="1436915"/>
            <a:chOff x="6744788" y="4605607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Скругленный прямоугольник 6"/>
                <p:cNvSpPr/>
                <p:nvPr/>
              </p:nvSpPr>
              <p:spPr>
                <a:xfrm>
                  <a:off x="6744788" y="4605607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:</m:t>
                        </m:r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7" name="Скругленный прямоугольник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4788" y="4605607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Управляющая кнопка: настраиваемая 11">
              <a:hlinkClick r:id="rId4" action="ppaction://hlinksldjump" highlightClick="1"/>
            </p:cNvPr>
            <p:cNvSpPr/>
            <p:nvPr/>
          </p:nvSpPr>
          <p:spPr>
            <a:xfrm>
              <a:off x="6918574" y="4720035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27566" y="2194448"/>
            <a:ext cx="3117669" cy="1436915"/>
            <a:chOff x="1863634" y="2429690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0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:</m:t>
                        </m:r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  <m: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0"/>
                  <a:ext cx="3117669" cy="143691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Управляющая кнопка: настраиваемая 12">
              <a:hlinkClick r:id="rId7" action="ppaction://hlinksldjump" highlightClick="1"/>
            </p:cNvPr>
            <p:cNvSpPr/>
            <p:nvPr/>
          </p:nvSpPr>
          <p:spPr>
            <a:xfrm>
              <a:off x="2037419" y="2544118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927563" y="3932810"/>
            <a:ext cx="3117669" cy="1436915"/>
            <a:chOff x="1863633" y="4605607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Скругленный прямоугольник 7"/>
                <p:cNvSpPr/>
                <p:nvPr/>
              </p:nvSpPr>
              <p:spPr>
                <a:xfrm>
                  <a:off x="1863633" y="4605607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:</m:t>
                        </m:r>
                        <m:f>
                          <m:fPr>
                            <m:ctrlP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ru-RU" sz="36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: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600" b="0" i="0" dirty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:</m:t>
                            </m:r>
                            <m:r>
                              <a:rPr lang="en-US" sz="36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8" name="Скругленный прямоугольник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3" y="4605607"/>
                  <a:ext cx="3117669" cy="1436915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Управляющая кнопка: настраиваемая 13">
              <a:hlinkClick r:id="rId4" action="ppaction://hlinksldjump" highlightClick="1"/>
            </p:cNvPr>
            <p:cNvSpPr/>
            <p:nvPr/>
          </p:nvSpPr>
          <p:spPr>
            <a:xfrm>
              <a:off x="2037418" y="4681751"/>
              <a:ext cx="277009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6" name="Picture 6" descr="https://cdn131.picsart.com/28623035106921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7" y="2741520"/>
            <a:ext cx="2703166" cy="395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ьная выноска 22"/>
          <p:cNvSpPr/>
          <p:nvPr/>
        </p:nvSpPr>
        <p:spPr>
          <a:xfrm>
            <a:off x="566058" y="1755505"/>
            <a:ext cx="2508069" cy="877886"/>
          </a:xfrm>
          <a:prstGeom prst="wedgeEllipseCallout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Паматушто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269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ages.iptv.rt.ru/images/c6u8bj3ir4sslltu13f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1" y="0"/>
            <a:ext cx="111545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1155680" y="5969726"/>
            <a:ext cx="1036320" cy="888274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ьная выноска 5"/>
          <p:cNvSpPr/>
          <p:nvPr/>
        </p:nvSpPr>
        <p:spPr>
          <a:xfrm>
            <a:off x="9866811" y="0"/>
            <a:ext cx="2325189" cy="4659086"/>
          </a:xfrm>
          <a:prstGeom prst="wedgeEllipseCallout">
            <a:avLst>
              <a:gd name="adj1" fmla="val -68773"/>
              <a:gd name="adj2" fmla="val -36378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Мы вернулись домой!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Нам очень понравилось путешествие!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Спасибо за помощь, ребята!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До встречи!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2872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5438" y="1004181"/>
            <a:ext cx="3890938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Молодцы! </a:t>
            </a:r>
            <a:endParaRPr lang="ru-RU" dirty="0"/>
          </a:p>
        </p:txBody>
      </p:sp>
      <p:sp>
        <p:nvSpPr>
          <p:cNvPr id="5" name="Управляющая кнопка: в конец 4">
            <a:hlinkClick r:id="" action="ppaction://hlinkshowjump?jump=lastslideviewed" highlightClick="1"/>
          </p:cNvPr>
          <p:cNvSpPr/>
          <p:nvPr/>
        </p:nvSpPr>
        <p:spPr>
          <a:xfrm>
            <a:off x="9718766" y="5242560"/>
            <a:ext cx="1558834" cy="1227909"/>
          </a:xfrm>
          <a:prstGeom prst="actionButtonE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https://media.tenor.com/YgqL0xqOZsQAAAAC/macarena-danc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95391"/>
            <a:ext cx="7297783" cy="476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698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9347" y="74972"/>
            <a:ext cx="5284311" cy="2116818"/>
          </a:xfrm>
        </p:spPr>
        <p:txBody>
          <a:bodyPr>
            <a:normAutofit/>
          </a:bodyPr>
          <a:lstStyle/>
          <a:p>
            <a:r>
              <a:rPr lang="ru-RU" dirty="0" err="1" smtClean="0"/>
              <a:t>Упс</a:t>
            </a:r>
            <a:r>
              <a:rPr lang="ru-RU" dirty="0" smtClean="0"/>
              <a:t>…</a:t>
            </a:r>
            <a:br>
              <a:rPr lang="ru-RU" dirty="0" smtClean="0"/>
            </a:br>
            <a:r>
              <a:rPr lang="ru-RU" dirty="0" err="1" smtClean="0"/>
              <a:t>Попробуте</a:t>
            </a:r>
            <a:r>
              <a:rPr lang="ru-RU" dirty="0" smtClean="0"/>
              <a:t> еще раз</a:t>
            </a:r>
            <a:endParaRPr lang="ru-RU" dirty="0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 rot="16200000">
            <a:off x="10125099" y="5619996"/>
            <a:ext cx="1011435" cy="1109999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2" name="Picture 18" descr="https://i.ytimg.com/vi/X9c0dVm4n7A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38401"/>
            <a:ext cx="7857065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1971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irecommend.ru/sites/default/files/imagecache/copyright1/user-images/1109694/BnxRYpOFpkeJsPlal8rg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79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670560" y="557348"/>
            <a:ext cx="4815840" cy="5974080"/>
          </a:xfrm>
          <a:prstGeom prst="wedgeEllipseCallout">
            <a:avLst>
              <a:gd name="adj1" fmla="val 60119"/>
              <a:gd name="adj2" fmla="val -30503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Здравствуйте, дорогие монстры, добро пожаловать на борт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Меня зовут капитан Эрика.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Я расскажу вам небольшие правила на борту нашего круизного лайнера</a:t>
            </a:r>
          </a:p>
          <a:p>
            <a:pPr marL="342900" indent="-342900" algn="ctr">
              <a:buAutoNum type="arabicParenR"/>
            </a:pPr>
            <a:r>
              <a:rPr lang="ru-RU" dirty="0" smtClean="0">
                <a:solidFill>
                  <a:sysClr val="windowText" lastClr="000000"/>
                </a:solidFill>
              </a:rPr>
              <a:t>Долой скуку, на этом лайнере можно только развлекаться и веселиться</a:t>
            </a:r>
          </a:p>
          <a:p>
            <a:pPr marL="342900" indent="-342900" algn="ctr">
              <a:buAutoNum type="arabicParenR"/>
            </a:pPr>
            <a:r>
              <a:rPr lang="ru-RU" dirty="0" smtClean="0">
                <a:solidFill>
                  <a:sysClr val="windowText" lastClr="000000"/>
                </a:solidFill>
              </a:rPr>
              <a:t>Обязательное присутствие на каждой экскурсии</a:t>
            </a:r>
          </a:p>
          <a:p>
            <a:pPr marL="342900" indent="-342900" algn="ctr">
              <a:buAutoNum type="arabicParenR"/>
            </a:pPr>
            <a:r>
              <a:rPr lang="ru-RU" dirty="0" smtClean="0">
                <a:solidFill>
                  <a:sysClr val="windowText" lastClr="000000"/>
                </a:solidFill>
              </a:rPr>
              <a:t>Правильно отвечайте на все вопросы, которые будут задавать вам во время остановок, иначе </a:t>
            </a:r>
            <a:r>
              <a:rPr lang="ru-RU" dirty="0" err="1" smtClean="0">
                <a:solidFill>
                  <a:sysClr val="windowText" lastClr="000000"/>
                </a:solidFill>
              </a:rPr>
              <a:t>кракен</a:t>
            </a:r>
            <a:r>
              <a:rPr lang="ru-RU" dirty="0" smtClean="0">
                <a:solidFill>
                  <a:sysClr val="windowText" lastClr="000000"/>
                </a:solidFill>
              </a:rPr>
              <a:t> будет злиться</a:t>
            </a:r>
          </a:p>
          <a:p>
            <a:pPr marL="342900" indent="-342900" algn="ctr">
              <a:buAutoNum type="arabicParenR"/>
            </a:pP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8159931" y="391885"/>
            <a:ext cx="3561806" cy="1454332"/>
          </a:xfrm>
          <a:prstGeom prst="wedgeEllipseCallout">
            <a:avLst>
              <a:gd name="adj1" fmla="val -66191"/>
              <a:gd name="adj2" fmla="val 27424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Итак, наш круиз отплывает!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Хорошего всем путешествия!</a:t>
            </a:r>
          </a:p>
        </p:txBody>
      </p:sp>
    </p:spTree>
    <p:extLst>
      <p:ext uri="{BB962C8B-B14F-4D97-AF65-F5344CB8AC3E}">
        <p14:creationId xmlns:p14="http://schemas.microsoft.com/office/powerpoint/2010/main" val="101600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251474" y="6004560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a-static.besthdwallpaper.com/monster-s-on-vacation-wallpaper-2560x1080-16592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" y="740229"/>
            <a:ext cx="12179099" cy="513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5599612" y="252549"/>
            <a:ext cx="5059679" cy="1193074"/>
          </a:xfrm>
          <a:prstGeom prst="wedgeEllipseCallout">
            <a:avLst>
              <a:gd name="adj1" fmla="val -31136"/>
              <a:gd name="adj2" fmla="val 125880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Друзья, пока мы не приплыли к первой экскурсии, предлагаю немного размяться</a:t>
            </a:r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3169920" y="0"/>
            <a:ext cx="2830285" cy="1193074"/>
          </a:xfrm>
          <a:prstGeom prst="wedgeEllipseCallout">
            <a:avLst>
              <a:gd name="adj1" fmla="val 15018"/>
              <a:gd name="adj2" fmla="val 185733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Да, пап, ты прав!</a:t>
            </a:r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2499360" y="1193074"/>
            <a:ext cx="2830285" cy="1193074"/>
          </a:xfrm>
          <a:prstGeom prst="wedgeEllipseCallout">
            <a:avLst>
              <a:gd name="adj1" fmla="val 10403"/>
              <a:gd name="adj2" fmla="val 66755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 я согласен, деда Драг.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2438399" y="5024846"/>
            <a:ext cx="2891245" cy="979714"/>
          </a:xfrm>
          <a:prstGeom prst="wedgeEllipseCallout">
            <a:avLst>
              <a:gd name="adj1" fmla="val -4568"/>
              <a:gd name="adj2" fmla="val -179278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Конечно, Драг, вперед!</a:t>
            </a:r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291736" y="1280160"/>
            <a:ext cx="992778" cy="696685"/>
          </a:xfrm>
          <a:prstGeom prst="wedgeEllipseCallout">
            <a:avLst>
              <a:gd name="adj1" fmla="val -7675"/>
              <a:gd name="adj2" fmla="val 63750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Да!</a:t>
            </a:r>
            <a:endParaRPr lang="ru-RU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330926" y="4876800"/>
            <a:ext cx="1802674" cy="716281"/>
          </a:xfrm>
          <a:prstGeom prst="wedgeEllipseCallout">
            <a:avLst>
              <a:gd name="adj1" fmla="val 11534"/>
              <a:gd name="adj2" fmla="val -121086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Буль-буль-</a:t>
            </a:r>
            <a:r>
              <a:rPr lang="ru-RU" dirty="0" err="1" smtClean="0"/>
              <a:t>буль</a:t>
            </a:r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7062652" y="4922520"/>
            <a:ext cx="3065417" cy="792480"/>
          </a:xfrm>
          <a:prstGeom prst="wedgeEllipseCallout">
            <a:avLst>
              <a:gd name="adj1" fmla="val 1610"/>
              <a:gd name="adj2" fmla="val -13640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Огонь </a:t>
            </a:r>
            <a:r>
              <a:rPr lang="ru-RU" dirty="0" err="1" smtClean="0"/>
              <a:t>плохоой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10398034" y="1663337"/>
            <a:ext cx="1698172" cy="905692"/>
          </a:xfrm>
          <a:prstGeom prst="wedgeEllipseCallou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Давайте уже начнем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0275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6525" y="282515"/>
            <a:ext cx="8804366" cy="1609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Закончить предложение: «На сколько равных долей делят целое, показывает…».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5871883" y="4518210"/>
            <a:ext cx="3621741" cy="1452282"/>
            <a:chOff x="4043083" y="4518211"/>
            <a:chExt cx="3621741" cy="1452282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043083" y="4518211"/>
              <a:ext cx="3621741" cy="1452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Дробь </a:t>
              </a:r>
              <a:endParaRPr lang="ru-RU" dirty="0"/>
            </a:p>
          </p:txBody>
        </p:sp>
        <p:sp>
          <p:nvSpPr>
            <p:cNvPr id="7" name="Управляющая кнопка: настраиваемая 6">
              <a:hlinkClick r:id="rId2" action="ppaction://hlinksldjump" highlightClick="1"/>
            </p:cNvPr>
            <p:cNvSpPr/>
            <p:nvPr/>
          </p:nvSpPr>
          <p:spPr>
            <a:xfrm>
              <a:off x="4247221" y="4640323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106525" y="2579952"/>
            <a:ext cx="3621741" cy="1452282"/>
            <a:chOff x="1272732" y="2855073"/>
            <a:chExt cx="3621741" cy="145228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272732" y="2855073"/>
              <a:ext cx="3621741" cy="1452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Числитель </a:t>
              </a:r>
              <a:endParaRPr lang="ru-RU" dirty="0"/>
            </a:p>
          </p:txBody>
        </p:sp>
        <p:sp>
          <p:nvSpPr>
            <p:cNvPr id="8" name="Управляющая кнопка: настраиваемая 7">
              <a:hlinkClick r:id="rId2" action="ppaction://hlinksldjump" highlightClick="1"/>
            </p:cNvPr>
            <p:cNvSpPr/>
            <p:nvPr/>
          </p:nvSpPr>
          <p:spPr>
            <a:xfrm>
              <a:off x="1476870" y="2977185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294659" y="2579952"/>
            <a:ext cx="3621741" cy="1452282"/>
            <a:chOff x="6631322" y="2579952"/>
            <a:chExt cx="3621741" cy="145228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631322" y="2579952"/>
              <a:ext cx="3621741" cy="1452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Знаменатель </a:t>
              </a:r>
              <a:endParaRPr lang="ru-RU" dirty="0"/>
            </a:p>
          </p:txBody>
        </p:sp>
        <p:sp>
          <p:nvSpPr>
            <p:cNvPr id="9" name="Управляющая кнопка: настраиваемая 8">
              <a:hlinkClick r:id="rId3" action="ppaction://hlinksldjump" highlightClick="1"/>
            </p:cNvPr>
            <p:cNvSpPr/>
            <p:nvPr/>
          </p:nvSpPr>
          <p:spPr>
            <a:xfrm>
              <a:off x="6835460" y="2645068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10354491" y="5538652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m.media-amazon.com/images/M/MV5BMTczMjM2NTUxMV5BMl5BanBnXkFtZTgwOTU4NDE3NTM@._V1_FMjpg_UX1000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30" y="697337"/>
            <a:ext cx="2628257" cy="583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223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10148" y="484632"/>
            <a:ext cx="7218099" cy="1609344"/>
          </a:xfrm>
        </p:spPr>
        <p:txBody>
          <a:bodyPr/>
          <a:lstStyle/>
          <a:p>
            <a:r>
              <a:rPr lang="ru-RU" dirty="0" smtClean="0"/>
              <a:t>Как записать дробь две седьмые?</a:t>
            </a:r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6531429" y="4448853"/>
            <a:ext cx="3117669" cy="1436915"/>
            <a:chOff x="4066903" y="4605607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Скругленный прямоугольник 6"/>
                <p:cNvSpPr/>
                <p:nvPr/>
              </p:nvSpPr>
              <p:spPr>
                <a:xfrm>
                  <a:off x="4066903" y="4605607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4000" i="1" smtClean="0">
                            <a:latin typeface="Cambria Math" panose="02040503050406030204" pitchFamily="18" charset="0"/>
                          </a:rPr>
                          <m:t>2,7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>
            <p:sp>
              <p:nvSpPr>
                <p:cNvPr id="7" name="Скругленный прямоугольник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6903" y="4605607"/>
                  <a:ext cx="3117669" cy="1436915"/>
                </a:xfrm>
                <a:prstGeom prst="round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3" action="ppaction://hlinksldjump" highlightClick="1"/>
            </p:cNvPr>
            <p:cNvSpPr/>
            <p:nvPr/>
          </p:nvSpPr>
          <p:spPr>
            <a:xfrm>
              <a:off x="4194970" y="4720035"/>
              <a:ext cx="2885099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194970" y="2422371"/>
            <a:ext cx="3117669" cy="1436915"/>
            <a:chOff x="186363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dirty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ru-RU" sz="36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3" action="ppaction://hlinksldjump" highlightClick="1"/>
            </p:cNvPr>
            <p:cNvSpPr/>
            <p:nvPr/>
          </p:nvSpPr>
          <p:spPr>
            <a:xfrm>
              <a:off x="1999386" y="2535455"/>
              <a:ext cx="2799038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795656" y="2421026"/>
            <a:ext cx="3117669" cy="1436915"/>
            <a:chOff x="6574971" y="2429690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6574971" y="2429690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ru-RU" sz="360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den>
                        </m:f>
                      </m:oMath>
                    </m:oMathPara>
                  </a14:m>
                  <a:endParaRPr lang="ru-RU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4971" y="2429690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6" action="ppaction://hlinksldjump" highlightClick="1"/>
            </p:cNvPr>
            <p:cNvSpPr/>
            <p:nvPr/>
          </p:nvSpPr>
          <p:spPr>
            <a:xfrm>
              <a:off x="6676913" y="2544118"/>
              <a:ext cx="285897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s://m.media-amazon.com/images/M/MV5BMjMxNTgzMjkxM15BMl5BanBnXkFtZTgwMTU4NDE3NTM@._V1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44" y="484632"/>
            <a:ext cx="3396343" cy="626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902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302" y="484632"/>
            <a:ext cx="7210698" cy="1609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Какую дробь называют «четверть»?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8940629" y="2208404"/>
            <a:ext cx="3117669" cy="1436915"/>
            <a:chOff x="6609806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Скругленный прямоугольник 4"/>
                <p:cNvSpPr/>
                <p:nvPr/>
              </p:nvSpPr>
              <p:spPr>
                <a:xfrm>
                  <a:off x="6609806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5" name="Скругленный прямоугольник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09806" y="2429691"/>
                  <a:ext cx="3117669" cy="1436915"/>
                </a:xfrm>
                <a:prstGeom prst="round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Управляющая кнопка: настраиваемая 6">
              <a:hlinkClick r:id="rId3" action="ppaction://hlinksldjump" highlightClick="1"/>
            </p:cNvPr>
            <p:cNvSpPr/>
            <p:nvPr/>
          </p:nvSpPr>
          <p:spPr>
            <a:xfrm>
              <a:off x="6676912" y="2544119"/>
              <a:ext cx="291122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337846" y="2208403"/>
            <a:ext cx="3117669" cy="1436915"/>
            <a:chOff x="1863634" y="2429691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Скругленный прямоугольник 2"/>
                <p:cNvSpPr/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36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3" name="Скругленный 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2429691"/>
                  <a:ext cx="3117669" cy="1436915"/>
                </a:xfrm>
                <a:prstGeom prst="round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Управляющая кнопка: настраиваемая 7">
              <a:hlinkClick r:id="rId3" action="ppaction://hlinksldjump" highlightClick="1"/>
            </p:cNvPr>
            <p:cNvSpPr/>
            <p:nvPr/>
          </p:nvSpPr>
          <p:spPr>
            <a:xfrm>
              <a:off x="2095179" y="2544119"/>
              <a:ext cx="2624868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337846" y="3887150"/>
            <a:ext cx="3117669" cy="1436915"/>
            <a:chOff x="1863634" y="46056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1863634" y="46056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4" name="Скругленный 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3634" y="4605609"/>
                  <a:ext cx="3117669" cy="143691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Управляющая кнопка: настраиваемая 8">
              <a:hlinkClick r:id="rId6" action="ppaction://hlinksldjump" highlightClick="1"/>
            </p:cNvPr>
            <p:cNvSpPr/>
            <p:nvPr/>
          </p:nvSpPr>
          <p:spPr>
            <a:xfrm>
              <a:off x="2004252" y="4720037"/>
              <a:ext cx="2855131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8940629" y="3887151"/>
            <a:ext cx="3117669" cy="1436915"/>
            <a:chOff x="6609806" y="4605609"/>
            <a:chExt cx="3117669" cy="14369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6609806" y="4605609"/>
                  <a:ext cx="3117669" cy="1436915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3600" b="0" i="0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6" name="Скругленный прямоугольник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09806" y="4605609"/>
                  <a:ext cx="3117669" cy="1436915"/>
                </a:xfrm>
                <a:prstGeom prst="round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Управляющая кнопка: настраиваемая 9">
              <a:hlinkClick r:id="rId3" action="ppaction://hlinksldjump" highlightClick="1"/>
            </p:cNvPr>
            <p:cNvSpPr/>
            <p:nvPr/>
          </p:nvSpPr>
          <p:spPr>
            <a:xfrm>
              <a:off x="6713027" y="4720037"/>
              <a:ext cx="2911225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s://m.media-amazon.com/images/M/MV5BMTU0Njc5MDQ2OV5BMl5BanBnXkFtZTgwMDU4NDE3NTM@._V1_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" y="349624"/>
            <a:ext cx="4551854" cy="637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7661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s://media.tenor.com/-Dj1n34ymtIAAAAM/scuba-read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88" y="3186953"/>
            <a:ext cx="6242624" cy="334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pa1.narvii.com/6902/a02330e3f8d88bfd21678816c923fdf21d018f72r1-498-265_hq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812" y="112440"/>
            <a:ext cx="5565732" cy="296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1550126" y="574765"/>
            <a:ext cx="5512525" cy="1828800"/>
          </a:xfrm>
          <a:prstGeom prst="wedgeEllipseCallout">
            <a:avLst>
              <a:gd name="adj1" fmla="val 61000"/>
              <a:gd name="adj2" fmla="val -5758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Вот мы и прибыли на первую экскурсию – подводный вулкан</a:t>
            </a:r>
          </a:p>
          <a:p>
            <a:r>
              <a:rPr lang="ru-RU" dirty="0" smtClean="0"/>
              <a:t>Надевайте ласты, маски и спускайтесь под воду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0804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77" y="142523"/>
            <a:ext cx="11887199" cy="17336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Закончить предложение: «Из двух дробей с одинаковыми знаменателями меньше та дробь, у которой…».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6415462" y="3814353"/>
            <a:ext cx="3621741" cy="1452282"/>
            <a:chOff x="4377656" y="4397828"/>
            <a:chExt cx="3621741" cy="145228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377656" y="4397828"/>
              <a:ext cx="3621741" cy="1452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Числитель равен знаменателю </a:t>
              </a:r>
              <a:endParaRPr lang="ru-RU" dirty="0"/>
            </a:p>
          </p:txBody>
        </p:sp>
        <p:sp>
          <p:nvSpPr>
            <p:cNvPr id="7" name="Управляющая кнопка: настраиваемая 6">
              <a:hlinkClick r:id="rId2" action="ppaction://hlinksldjump" highlightClick="1"/>
            </p:cNvPr>
            <p:cNvSpPr/>
            <p:nvPr/>
          </p:nvSpPr>
          <p:spPr>
            <a:xfrm>
              <a:off x="4431700" y="4519940"/>
              <a:ext cx="3449557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343835" y="1947919"/>
            <a:ext cx="3621741" cy="1452282"/>
            <a:chOff x="6841157" y="2689796"/>
            <a:chExt cx="3621741" cy="1452282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841157" y="2689796"/>
              <a:ext cx="3621741" cy="1452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Числитель меньше </a:t>
              </a:r>
              <a:endParaRPr lang="ru-RU" dirty="0"/>
            </a:p>
          </p:txBody>
        </p:sp>
        <p:sp>
          <p:nvSpPr>
            <p:cNvPr id="9" name="Управляющая кнопка: настраиваемая 8">
              <a:hlinkClick r:id="rId3" action="ppaction://hlinksldjump" highlightClick="1"/>
            </p:cNvPr>
            <p:cNvSpPr/>
            <p:nvPr/>
          </p:nvSpPr>
          <p:spPr>
            <a:xfrm>
              <a:off x="7045295" y="2796172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10354491" y="5521234"/>
            <a:ext cx="940526" cy="8534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64573"/>
            <a:ext cx="6058989" cy="3393427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3521752" y="1992503"/>
            <a:ext cx="3621741" cy="1452282"/>
            <a:chOff x="1557103" y="2689796"/>
            <a:chExt cx="3621741" cy="145228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557103" y="2689796"/>
              <a:ext cx="3621741" cy="1452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Числитель больше </a:t>
              </a:r>
              <a:endParaRPr lang="ru-RU" dirty="0"/>
            </a:p>
          </p:txBody>
        </p:sp>
        <p:sp>
          <p:nvSpPr>
            <p:cNvPr id="8" name="Управляющая кнопка: настраиваемая 7">
              <a:hlinkClick r:id="rId2" action="ppaction://hlinksldjump" highlightClick="1"/>
            </p:cNvPr>
            <p:cNvSpPr/>
            <p:nvPr/>
          </p:nvSpPr>
          <p:spPr>
            <a:xfrm>
              <a:off x="1761241" y="2796172"/>
              <a:ext cx="3213463" cy="1208058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669007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Дерево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C6AE0645-98FF-411B-B0E9-59ABD78A0CC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1619</TotalTime>
  <Words>411</Words>
  <Application>Microsoft Office PowerPoint</Application>
  <PresentationFormat>Широкоэкранный</PresentationFormat>
  <Paragraphs>105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Cambria Math</vt:lpstr>
      <vt:lpstr>Georgia</vt:lpstr>
      <vt:lpstr>Trebuchet MS</vt:lpstr>
      <vt:lpstr>Wingdings</vt:lpstr>
      <vt:lpstr>Дерево</vt:lpstr>
      <vt:lpstr>Игра-повторение для 5 класса по теме «Обыкновенные дроби»</vt:lpstr>
      <vt:lpstr>Презентация PowerPoint</vt:lpstr>
      <vt:lpstr>Презентация PowerPoint</vt:lpstr>
      <vt:lpstr>Презентация PowerPoint</vt:lpstr>
      <vt:lpstr>Закончить предложение: «На сколько равных долей делят целое, показывает…».</vt:lpstr>
      <vt:lpstr>Как записать дробь две седьмые?</vt:lpstr>
      <vt:lpstr>Какую дробь называют «четверть»?</vt:lpstr>
      <vt:lpstr>Презентация PowerPoint</vt:lpstr>
      <vt:lpstr>Закончить предложение: «Из двух дробей с одинаковыми знаменателями меньше та дробь, у которой…».</vt:lpstr>
      <vt:lpstr>Какой знак нужно поставить  между дробями 7/19 и 13/19</vt:lpstr>
      <vt:lpstr>Какая дробь называется неправильной?</vt:lpstr>
      <vt:lpstr>Презентация PowerPoint</vt:lpstr>
      <vt:lpstr>Презентация PowerPoint</vt:lpstr>
      <vt:lpstr>Правило сложения и вычитания дробей с одинаковыми знаменателями a/c и b/c</vt:lpstr>
      <vt:lpstr>Перевести смешанное число 5 1/4 в неправильную дробь</vt:lpstr>
      <vt:lpstr>Перевести неправильную дробь 13/5 в смешанное число</vt:lpstr>
      <vt:lpstr>Выполнить действие 1 1/9+2 4/9</vt:lpstr>
      <vt:lpstr>Выполнить действие 1-5/6</vt:lpstr>
      <vt:lpstr>Презентация PowerPoint</vt:lpstr>
      <vt:lpstr>Правило сложения, вычитания, сравнения дробей с разными знаменателями a/b и c/d</vt:lpstr>
      <vt:lpstr>Правило умножения дроби на число c и a/b</vt:lpstr>
      <vt:lpstr>Правило умножения дроби на дробь a/b и c/d</vt:lpstr>
      <vt:lpstr>Правило деления дробей a/b и c/d</vt:lpstr>
      <vt:lpstr>Презентация PowerPoint</vt:lpstr>
      <vt:lpstr>Молодцы! </vt:lpstr>
      <vt:lpstr>Упс… Попробуте еще раз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Игра-повторение для 5 класса по теме «Обыкновенные дроби»</dc:title>
  <dc:creator>Student</dc:creator>
  <cp:lastModifiedBy>Student</cp:lastModifiedBy>
  <cp:revision>47</cp:revision>
  <dcterms:created xsi:type="dcterms:W3CDTF">2024-03-14T09:03:10Z</dcterms:created>
  <dcterms:modified xsi:type="dcterms:W3CDTF">2024-03-15T12:02:13Z</dcterms:modified>
</cp:coreProperties>
</file>