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8"/>
  </p:handoutMasterIdLst>
  <p:sldIdLst>
    <p:sldId id="260" r:id="rId2"/>
    <p:sldId id="261" r:id="rId3"/>
    <p:sldId id="262" r:id="rId4"/>
    <p:sldId id="266" r:id="rId5"/>
    <p:sldId id="268" r:id="rId6"/>
    <p:sldId id="278" r:id="rId7"/>
    <p:sldId id="271" r:id="rId8"/>
    <p:sldId id="272" r:id="rId9"/>
    <p:sldId id="273" r:id="rId10"/>
    <p:sldId id="274" r:id="rId11"/>
    <p:sldId id="275" r:id="rId12"/>
    <p:sldId id="277" r:id="rId13"/>
    <p:sldId id="279" r:id="rId14"/>
    <p:sldId id="281" r:id="rId15"/>
    <p:sldId id="282" r:id="rId16"/>
    <p:sldId id="283" r:id="rId17"/>
    <p:sldId id="291" r:id="rId18"/>
    <p:sldId id="284" r:id="rId19"/>
    <p:sldId id="285" r:id="rId20"/>
    <p:sldId id="286" r:id="rId21"/>
    <p:sldId id="287" r:id="rId22"/>
    <p:sldId id="289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06" r:id="rId36"/>
    <p:sldId id="307" r:id="rId37"/>
  </p:sldIdLst>
  <p:sldSz cx="9144000" cy="6858000" type="screen4x3"/>
  <p:notesSz cx="9925050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781" y="-3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855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898" y="0"/>
            <a:ext cx="4300855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6786B0-2DE4-43CC-9A93-7F3BD37E03D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0855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898" y="6456612"/>
            <a:ext cx="4300855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C7A7E-2837-47C6-940E-3D7143A96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7231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282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895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183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656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948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137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93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54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782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053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82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DC7EA-73DE-4A6E-9D31-19BF2D572DC8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486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2.png"/><Relationship Id="rId7" Type="http://schemas.openxmlformats.org/officeDocument/2006/relationships/image" Target="../media/image29.png"/><Relationship Id="rId12" Type="http://schemas.openxmlformats.org/officeDocument/2006/relationships/image" Target="../media/image4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11" Type="http://schemas.openxmlformats.org/officeDocument/2006/relationships/image" Target="../media/image45.jpeg"/><Relationship Id="rId5" Type="http://schemas.openxmlformats.org/officeDocument/2006/relationships/image" Target="../media/image27.png"/><Relationship Id="rId10" Type="http://schemas.openxmlformats.org/officeDocument/2006/relationships/image" Target="../media/image44.png"/><Relationship Id="rId4" Type="http://schemas.openxmlformats.org/officeDocument/2006/relationships/image" Target="../media/image26.png"/><Relationship Id="rId9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резентация в powerpoint шаблоны - найдем вам форм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28" y="0"/>
            <a:ext cx="9182128" cy="6886596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688" y="2214554"/>
            <a:ext cx="8501154" cy="185738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Десятичная запись дробных чисел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31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Шаблоны для презентаций мастер класс - Master cla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8054" cy="688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Расположите числа в порядке возрастания</a:t>
            </a:r>
            <a:endParaRPr lang="ru-RU" b="1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1513384"/>
            <a:ext cx="7560840" cy="936104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0,583      0,832       0,0916       0,10946        </a:t>
            </a:r>
          </a:p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0,2         0,0057         0,28         0,201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39752" y="2622258"/>
            <a:ext cx="3960440" cy="3903086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0,0057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0,0916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0,10946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0,2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0,201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0,28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0,583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0,832</a:t>
            </a:r>
            <a:endParaRPr lang="ru-RU" sz="32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0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Шаблоны для презентаций мастер класс - Master cla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264"/>
            <a:ext cx="9128054" cy="688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Расположите числа в порядке убывания</a:t>
            </a:r>
            <a:endParaRPr lang="ru-RU" b="1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1513384"/>
            <a:ext cx="7560840" cy="936104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0,8756        0,98456          0,79012            0,50678     0,3066         0,90876            0,578                0,358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11760" y="2636912"/>
            <a:ext cx="3960440" cy="388843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0,98456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0,90876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0,8756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0,79012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0,578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0,50678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0,358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0,3066</a:t>
            </a:r>
            <a:endParaRPr lang="ru-RU" sz="32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57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&amp;Icy;&amp;zcy;&amp;ocy;&amp;bcy;&amp;rcy;&amp;acy;&amp;zhcy;&amp;iecy;&amp;ncy;&amp;icy;&amp;iecy;: &amp;SHcy;&amp;acy;&amp;bcy;&amp;lcy;&amp;ocy;&amp;ncy; (&amp;fcy;&amp;ocy;&amp;ncy;) &amp;pcy;&amp;rcy;&amp;iecy;&amp;zcy;&amp;iecy;&amp;ncy;&amp;tcy;&amp;acy;&amp;tscy;&amp;icy;&amp;icy;. &amp;CHcy;&amp;acy;&amp;scy;&amp;tcy;&amp;softcy; 7 - &amp;Dcy;&amp;icy;&amp;scy;&amp;tcy;&amp;acy;&amp;ncy;&amp;tscy;&amp;icy;&amp;ocy;&amp;ncy;&amp;ncy;&amp;ycy;&amp;jcy; &amp;Ocy;&amp;bcy;&amp;rcy;&amp;acy;&amp;zcy;&amp;ocy;&amp;vcy;&amp;acy;&amp;tcy;&amp;iecy;&amp;lcy;&amp;softcy;&amp;ncy;&amp;ycy;&amp;jcy; &amp;Pcy;&amp;ocy;&amp;rcy;&amp;tcy;&amp;acy;&amp;lcy; &quot;&amp;Pcy;&amp;rcy;&amp;ocy;&amp;dcy;&amp;lcy;&amp;iocy;&amp;ncy;&amp;kcy;&amp;acy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66"/>
            <a:ext cx="9146633" cy="686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693317" y="5233570"/>
            <a:ext cx="862737" cy="951470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845"/>
            <a:ext cx="8280920" cy="1900579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обыкновенные дроби в виде десятичных и десятичные в виде обыкновенных</a:t>
            </a:r>
            <a:endParaRPr lang="ru-RU" sz="3200" b="1" dirty="0">
              <a:ln w="1143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961310" y="2011228"/>
                <a:ext cx="1111083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sz="3600" b="1" i="1" smtClean="0"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endParaRPr lang="ru-RU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1310" y="2011228"/>
                <a:ext cx="1111083" cy="892552"/>
              </a:xfrm>
              <a:prstGeom prst="rect">
                <a:avLst/>
              </a:prstGeom>
              <a:blipFill rotWithShape="1">
                <a:blip r:embed="rId3"/>
                <a:stretch>
                  <a:fillRect l="-14286" b="-61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185276" y="2001995"/>
                <a:ext cx="1018122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1" i="1" smtClean="0">
                              <a:latin typeface="Cambria Math"/>
                            </a:rPr>
                            <m:t>𝟒𝟑</m:t>
                          </m:r>
                        </m:num>
                        <m:den>
                          <m:r>
                            <a:rPr lang="ru-RU" sz="2800" b="1" i="1" smtClean="0"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5276" y="2001995"/>
                <a:ext cx="1018122" cy="9017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24809" y="1987701"/>
                <a:ext cx="1125629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1" i="1" smtClean="0">
                              <a:latin typeface="Cambria Math"/>
                            </a:rPr>
                            <m:t>𝟐𝟑</m:t>
                          </m:r>
                        </m:num>
                        <m:den>
                          <m:r>
                            <a:rPr lang="ru-RU" sz="2800" b="1" i="1" smtClean="0">
                              <a:latin typeface="Cambria Math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09" y="1987701"/>
                <a:ext cx="1125629" cy="90178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825017" y="1987701"/>
                <a:ext cx="1008112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1" i="1" smtClean="0"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ru-RU" sz="2800" b="1" i="1" smtClean="0"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017" y="1987701"/>
                <a:ext cx="1008112" cy="90178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Скругленный прямоугольник 6"/>
          <p:cNvSpPr/>
          <p:nvPr/>
        </p:nvSpPr>
        <p:spPr>
          <a:xfrm>
            <a:off x="467544" y="3356992"/>
            <a:ext cx="1440160" cy="50405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0,023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784" y="3356992"/>
            <a:ext cx="1440160" cy="50405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0,9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56852" y="3356992"/>
            <a:ext cx="1440160" cy="50405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7,03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42336" y="3370757"/>
            <a:ext cx="1440160" cy="50405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4,3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7921" y="4293096"/>
            <a:ext cx="7592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0,45                   0,07                  4,11                12,02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83568" y="5233570"/>
            <a:ext cx="872486" cy="910570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</p:spPr>
        <p:txBody>
          <a:bodyPr/>
          <a:lstStyle/>
          <a:p>
            <a:r>
              <a:rPr lang="ru-RU">
                <a:ln>
                  <a:solidFill>
                    <a:schemeClr val="tx1"/>
                  </a:solidFill>
                </a:ln>
                <a:noFill/>
              </a:rPr>
              <a:t> 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944560" y="5274470"/>
            <a:ext cx="914400" cy="914400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185613" y="5250636"/>
            <a:ext cx="914400" cy="914400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14217" y="5285329"/>
            <a:ext cx="914400" cy="914400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970392" y="5233570"/>
                <a:ext cx="862737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0" i="1" smtClean="0"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ru-RU" sz="2800" b="0" i="1" smtClean="0">
                              <a:latin typeface="Cambria Math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0392" y="5233570"/>
                <a:ext cx="862737" cy="89896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185613" y="5274470"/>
                <a:ext cx="886781" cy="7907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 smtClean="0"/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11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endParaRPr lang="ru-RU" sz="32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5613" y="5274470"/>
                <a:ext cx="886781" cy="790794"/>
              </a:xfrm>
              <a:prstGeom prst="rect">
                <a:avLst/>
              </a:prstGeom>
              <a:blipFill rotWithShape="1">
                <a:blip r:embed="rId9"/>
                <a:stretch>
                  <a:fillRect l="-14483" b="-61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314217" y="5312850"/>
                <a:ext cx="896399" cy="7918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 smtClean="0"/>
                  <a:t>12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10</m:t>
                        </m:r>
                      </m:den>
                    </m:f>
                  </m:oMath>
                </a14:m>
                <a:endParaRPr lang="ru-RU" sz="32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4217" y="5312850"/>
                <a:ext cx="896399" cy="791820"/>
              </a:xfrm>
              <a:prstGeom prst="rect">
                <a:avLst/>
              </a:prstGeom>
              <a:blipFill rotWithShape="1">
                <a:blip r:embed="rId10"/>
                <a:stretch>
                  <a:fillRect l="-14286" b="-77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09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 animBg="1"/>
      <p:bldP spid="8" grpId="0" animBg="1"/>
      <p:bldP spid="9" grpId="0" animBg="1"/>
      <p:bldP spid="10" grpId="0" animBg="1"/>
      <p:bldP spid="16" grpId="0" animBg="1"/>
      <p:bldP spid="21" grpId="0" animBg="1"/>
      <p:bldP spid="22" grpId="0" animBg="1"/>
      <p:bldP spid="23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&amp;Icy;&amp;zcy;&amp;ocy;&amp;bcy;&amp;rcy;&amp;acy;&amp;zhcy;&amp;iecy;&amp;ncy;&amp;icy;&amp;iecy;: &amp;SHcy;&amp;acy;&amp;bcy;&amp;lcy;&amp;ocy;&amp;ncy; (&amp;fcy;&amp;ocy;&amp;ncy;) &amp;pcy;&amp;rcy;&amp;iecy;&amp;zcy;&amp;iecy;&amp;ncy;&amp;tcy;&amp;acy;&amp;tscy;&amp;icy;&amp;icy;. &amp;CHcy;&amp;acy;&amp;scy;&amp;tcy;&amp;softcy; 14 - &amp;Dcy;&amp;icy;&amp;scy;&amp;tcy;&amp;acy;&amp;ncy;&amp;tscy;&amp;icy;&amp;ocy;&amp;ncy;&amp;ncy;&amp;ycy;&amp;jcy; &amp;Ocy;&amp;bcy;&amp;rcy;&amp;acy;&amp;zcy;&amp;ocy;&amp;vcy;&amp;acy;&amp;tcy;&amp;iecy;&amp;lcy;&amp;softcy;&amp;ncy;&amp;ycy;&amp;jcy; &amp;Pcy;&amp;ocy;&amp;rcy;&amp;tcy;&amp;acy;&amp;lcy; &quot;&amp;Pcy;&amp;rcy;&amp;ocy;&amp;dcy;&amp;lcy;&amp;iocy;&amp;ncy;&amp;kcy;&amp;acy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8286" cy="688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071670" y="620688"/>
            <a:ext cx="4857784" cy="784654"/>
          </a:xfrm>
          <a:prstGeom prst="round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" y="536996"/>
            <a:ext cx="8229600" cy="868346"/>
          </a:xfrm>
        </p:spPr>
        <p:txBody>
          <a:bodyPr/>
          <a:lstStyle/>
          <a:p>
            <a:r>
              <a:rPr lang="ru-RU" b="1" dirty="0" smtClean="0"/>
              <a:t>Физкультминутка</a:t>
            </a:r>
            <a:endParaRPr lang="ru-RU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" t="7558" r="2225" b="3822"/>
          <a:stretch/>
        </p:blipFill>
        <p:spPr bwMode="auto">
          <a:xfrm>
            <a:off x="787791" y="1716258"/>
            <a:ext cx="7568418" cy="44031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&amp;Icy;&amp;zcy;&amp;ocy;&amp;bcy;&amp;rcy;&amp;acy;&amp;zhcy;&amp;iecy;&amp;ncy;&amp;icy;&amp;iecy;: &amp;SHcy;&amp;acy;&amp;bcy;&amp;lcy;&amp;ocy;&amp;ncy; (&amp;fcy;&amp;ocy;&amp;ncy;) &amp;pcy;&amp;rcy;&amp;iecy;&amp;zcy;&amp;iecy;&amp;ncy;&amp;tcy;&amp;acy;&amp;tscy;&amp;icy;&amp;icy;. &amp;CHcy;&amp;acy;&amp;scy;&amp;tcy;&amp;softcy; 16 -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40"/>
            <a:ext cx="9147131" cy="686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504" y="332656"/>
            <a:ext cx="8472518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905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Запишите  в виде десятичных дробей</a:t>
            </a:r>
            <a:endParaRPr lang="ru-RU" b="1" dirty="0">
              <a:ln w="1905">
                <a:solidFill>
                  <a:srgbClr val="C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 txBox="1">
                <a:spLocks noGrp="1"/>
              </p:cNvSpPr>
              <p:nvPr>
                <p:ph idx="1"/>
              </p:nvPr>
            </p:nvSpPr>
            <p:spPr>
              <a:xfrm>
                <a:off x="466319" y="1888464"/>
                <a:ext cx="1202958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indent="0">
                  <a:buNone/>
                </a:pP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𝟔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𝟏𝟎𝟎</m:t>
                        </m:r>
                      </m:den>
                    </m:f>
                    <m:r>
                      <a:rPr lang="ru-RU" sz="2800" b="1" i="1" smtClean="0">
                        <a:latin typeface="Cambria Math"/>
                      </a:rPr>
                      <m:t>=</m:t>
                    </m:r>
                  </m:oMath>
                </a14:m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Объект 3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6319" y="1888464"/>
                <a:ext cx="1202958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10101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Объект 3"/>
              <p:cNvSpPr txBox="1">
                <a:spLocks/>
              </p:cNvSpPr>
              <p:nvPr/>
            </p:nvSpPr>
            <p:spPr>
              <a:xfrm>
                <a:off x="499245" y="3054323"/>
                <a:ext cx="1202958" cy="714683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𝟏𝟎𝟎</m:t>
                        </m:r>
                      </m:den>
                    </m:f>
                    <m:r>
                      <a:rPr lang="ru-RU" sz="2800" b="1" i="0" smtClean="0">
                        <a:latin typeface="Cambria Math"/>
                      </a:rPr>
                      <m:t>=</m:t>
                    </m:r>
                  </m:oMath>
                </a14:m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245" y="3054323"/>
                <a:ext cx="1202958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0660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3"/>
              <p:cNvSpPr txBox="1">
                <a:spLocks/>
              </p:cNvSpPr>
              <p:nvPr/>
            </p:nvSpPr>
            <p:spPr>
              <a:xfrm>
                <a:off x="499245" y="4265361"/>
                <a:ext cx="1045864" cy="714683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𝟗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𝟏𝟎</m:t>
                        </m:r>
                      </m:den>
                    </m:f>
                    <m:r>
                      <a:rPr lang="ru-RU" sz="2800" b="1" i="1" smtClean="0">
                        <a:latin typeface="Cambria Math"/>
                      </a:rPr>
                      <m:t>=</m:t>
                    </m:r>
                  </m:oMath>
                </a14:m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245" y="4265361"/>
                <a:ext cx="1045864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12281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Объект 3"/>
              <p:cNvSpPr txBox="1">
                <a:spLocks/>
              </p:cNvSpPr>
              <p:nvPr/>
            </p:nvSpPr>
            <p:spPr>
              <a:xfrm>
                <a:off x="410147" y="5568204"/>
                <a:ext cx="1360052" cy="713529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𝟒𝟕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𝟏𝟎𝟎𝟎</m:t>
                        </m:r>
                      </m:den>
                    </m:f>
                    <m:r>
                      <a:rPr lang="ru-RU" sz="2800" b="1" i="1" smtClean="0">
                        <a:latin typeface="Cambria Math"/>
                      </a:rPr>
                      <m:t>=</m:t>
                    </m:r>
                  </m:oMath>
                </a14:m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147" y="5568204"/>
                <a:ext cx="1360052" cy="713529"/>
              </a:xfrm>
              <a:prstGeom prst="rect">
                <a:avLst/>
              </a:prstGeom>
              <a:blipFill rotWithShape="1">
                <a:blip r:embed="rId6"/>
                <a:stretch>
                  <a:fillRect l="-8969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Объект 3"/>
              <p:cNvSpPr txBox="1">
                <a:spLocks/>
              </p:cNvSpPr>
              <p:nvPr/>
            </p:nvSpPr>
            <p:spPr>
              <a:xfrm>
                <a:off x="6316886" y="5499407"/>
                <a:ext cx="1129347" cy="786177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1" i="0" smtClean="0">
                              <a:latin typeface="Cambria Math"/>
                            </a:rPr>
                            <m:t>𝟐𝟎𝟏</m:t>
                          </m:r>
                        </m:num>
                        <m:den>
                          <m:r>
                            <a:rPr lang="ru-RU" sz="2400" b="1" i="0" smtClean="0">
                              <a:latin typeface="Cambria Math"/>
                            </a:rPr>
                            <m:t>𝟏𝟎𝟎</m:t>
                          </m:r>
                        </m:den>
                      </m:f>
                      <m:r>
                        <a:rPr lang="ru-RU" sz="2400" b="1" i="0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6886" y="5499407"/>
                <a:ext cx="1129347" cy="78617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Объект 3"/>
              <p:cNvSpPr txBox="1">
                <a:spLocks/>
              </p:cNvSpPr>
              <p:nvPr/>
            </p:nvSpPr>
            <p:spPr>
              <a:xfrm>
                <a:off x="6264088" y="4316223"/>
                <a:ext cx="1382494" cy="714683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𝟏𝟎𝟎</m:t>
                        </m:r>
                      </m:den>
                    </m:f>
                    <m:r>
                      <a:rPr lang="ru-RU" sz="2800" b="1" i="1" smtClean="0">
                        <a:latin typeface="Cambria Math"/>
                      </a:rPr>
                      <m:t>=</m:t>
                    </m:r>
                  </m:oMath>
                </a14:m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4088" y="4316223"/>
                <a:ext cx="1382494" cy="714683"/>
              </a:xfrm>
              <a:prstGeom prst="rect">
                <a:avLst/>
              </a:prstGeom>
              <a:blipFill rotWithShape="1">
                <a:blip r:embed="rId8"/>
                <a:stretch>
                  <a:fillRect l="-9292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Объект 3"/>
              <p:cNvSpPr txBox="1">
                <a:spLocks/>
              </p:cNvSpPr>
              <p:nvPr/>
            </p:nvSpPr>
            <p:spPr>
              <a:xfrm>
                <a:off x="6265745" y="3073978"/>
                <a:ext cx="1129347" cy="786177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𝟕𝟏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𝟏𝟎𝟎</m:t>
                          </m:r>
                        </m:den>
                      </m:f>
                      <m:r>
                        <a:rPr lang="ru-RU" sz="2400" b="1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5745" y="3073978"/>
                <a:ext cx="1129347" cy="78617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Объект 3"/>
              <p:cNvSpPr txBox="1">
                <a:spLocks/>
              </p:cNvSpPr>
              <p:nvPr/>
            </p:nvSpPr>
            <p:spPr>
              <a:xfrm>
                <a:off x="5925626" y="1848967"/>
                <a:ext cx="1498039" cy="793679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𝟏𝟎𝟎𝟎𝟎</m:t>
                          </m:r>
                        </m:den>
                      </m:f>
                      <m:r>
                        <a:rPr lang="ru-RU" sz="2400" b="1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5626" y="1848967"/>
                <a:ext cx="1498039" cy="79367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Объект 3"/>
              <p:cNvSpPr txBox="1">
                <a:spLocks/>
              </p:cNvSpPr>
              <p:nvPr/>
            </p:nvSpPr>
            <p:spPr>
              <a:xfrm>
                <a:off x="3282002" y="5415516"/>
                <a:ext cx="1313693" cy="784830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𝟏𝟎𝟎𝟎</m:t>
                          </m:r>
                        </m:den>
                      </m:f>
                      <m:r>
                        <a:rPr lang="ru-RU" sz="2400" b="1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2002" y="5415516"/>
                <a:ext cx="1313693" cy="78483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Объект 3"/>
              <p:cNvSpPr txBox="1">
                <a:spLocks/>
              </p:cNvSpPr>
              <p:nvPr/>
            </p:nvSpPr>
            <p:spPr>
              <a:xfrm>
                <a:off x="3318123" y="4137258"/>
                <a:ext cx="1313693" cy="786177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𝟐𝟕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𝟏𝟎𝟎𝟎</m:t>
                          </m:r>
                        </m:den>
                      </m:f>
                      <m:r>
                        <a:rPr lang="ru-RU" sz="2400" b="1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8123" y="4137258"/>
                <a:ext cx="1313693" cy="786177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Объект 3"/>
              <p:cNvSpPr txBox="1">
                <a:spLocks/>
              </p:cNvSpPr>
              <p:nvPr/>
            </p:nvSpPr>
            <p:spPr>
              <a:xfrm>
                <a:off x="3073764" y="2985904"/>
                <a:ext cx="1610826" cy="759247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0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000" b="1" i="1" smtClean="0">
                            <a:latin typeface="Cambria Math"/>
                          </a:rPr>
                          <m:t>𝟑𝟐</m:t>
                        </m:r>
                      </m:num>
                      <m:den>
                        <m:r>
                          <a:rPr lang="ru-RU" sz="3000" b="1" i="1" smtClean="0">
                            <a:latin typeface="Cambria Math"/>
                          </a:rPr>
                          <m:t>𝟏𝟎𝟎𝟎</m:t>
                        </m:r>
                      </m:den>
                    </m:f>
                    <m:r>
                      <a:rPr lang="ru-RU" sz="3000" b="1" i="1" smtClean="0">
                        <a:latin typeface="Cambria Math"/>
                      </a:rPr>
                      <m:t>=</m:t>
                    </m:r>
                  </m:oMath>
                </a14:m>
                <a:endParaRPr lang="ru-RU" sz="3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3764" y="2985904"/>
                <a:ext cx="1610826" cy="759247"/>
              </a:xfrm>
              <a:prstGeom prst="rect">
                <a:avLst/>
              </a:prstGeom>
              <a:blipFill rotWithShape="1">
                <a:blip r:embed="rId13"/>
                <a:stretch>
                  <a:fillRect l="-7576" b="-80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Объект 3"/>
              <p:cNvSpPr txBox="1">
                <a:spLocks/>
              </p:cNvSpPr>
              <p:nvPr/>
            </p:nvSpPr>
            <p:spPr>
              <a:xfrm>
                <a:off x="3282002" y="1898360"/>
                <a:ext cx="945002" cy="786177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𝟏𝟎</m:t>
                          </m:r>
                        </m:den>
                      </m:f>
                      <m:r>
                        <a:rPr lang="ru-RU" sz="2400" b="0" i="0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2002" y="1898360"/>
                <a:ext cx="945002" cy="786177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Скругленный прямоугольник 20"/>
          <p:cNvSpPr/>
          <p:nvPr/>
        </p:nvSpPr>
        <p:spPr>
          <a:xfrm>
            <a:off x="1690981" y="2015363"/>
            <a:ext cx="872364" cy="482472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5,06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689413" y="3205646"/>
            <a:ext cx="947747" cy="473347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4,03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538697" y="4359192"/>
            <a:ext cx="921581" cy="463115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2,9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27440" y="5694384"/>
            <a:ext cx="1102153" cy="450140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4,047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638567" y="4375717"/>
            <a:ext cx="1264455" cy="58530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30,02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357572" y="3236440"/>
            <a:ext cx="1008492" cy="522178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0,71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462862" y="2039421"/>
            <a:ext cx="1440160" cy="50405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0,0005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433071" y="5640468"/>
            <a:ext cx="1118935" cy="50405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2,01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305426" y="2140142"/>
            <a:ext cx="876251" cy="46860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0,3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706293" y="3119370"/>
            <a:ext cx="1242804" cy="492317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51,032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609933" y="4313261"/>
            <a:ext cx="1058167" cy="50405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0,027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554200" y="5617558"/>
            <a:ext cx="1113900" cy="50405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0,004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56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" y="9099"/>
            <a:ext cx="9142578" cy="684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6859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Ответьте на вопросы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1071546"/>
            <a:ext cx="8352928" cy="945794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Между какими разрядами в записи десятичной дроби ставится запятая?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2214554"/>
            <a:ext cx="8352928" cy="1008112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Что обозначает число, записанное до запятой?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3429000"/>
            <a:ext cx="8352928" cy="936104"/>
          </a:xfrm>
          <a:prstGeom prst="round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Что обозначает число, записанное после запятой?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4500570"/>
            <a:ext cx="8352928" cy="963488"/>
          </a:xfrm>
          <a:prstGeom prst="roundRect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 определить, сколько знаков должно быть после запятой?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5643578"/>
            <a:ext cx="8352928" cy="963488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Сколько знаков будет после запятой, если знаменатель 1000?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0" t="26658" r="23382" b="16720"/>
          <a:stretch/>
        </p:blipFill>
        <p:spPr bwMode="auto">
          <a:xfrm>
            <a:off x="7884368" y="113157"/>
            <a:ext cx="904337" cy="9534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271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&amp;Icy;&amp;zcy;&amp;ocy;&amp;bcy;&amp;rcy;&amp;acy;&amp;zhcy;&amp;iecy;&amp;ncy;&amp;icy;&amp;iecy;: &amp;SHcy;&amp;acy;&amp;bcy;&amp;lcy;&amp;ocy;&amp;ncy; (&amp;fcy;&amp;ocy;&amp;ncy;) &amp;pcy;&amp;rcy;&amp;iecy;&amp;zcy;&amp;iecy;&amp;ncy;&amp;tcy;&amp;acy;&amp;tscy;&amp;icy;&amp;icy;. &amp;CHcy;&amp;acy;&amp;scy;&amp;tcy;&amp;softcy; 15 - &amp;Dcy;&amp;icy;&amp;scy;&amp;tcy;&amp;acy;&amp;ncy;&amp;tscy;&amp;icy;&amp;ocy;&amp;ncy;&amp;ncy;&amp;ycy;&amp;jcy; &amp;Ocy;&amp;bcy;&amp;rcy;&amp;acy;&amp;zcy;&amp;ocy;&amp;vcy;&amp;acy;&amp;tcy;&amp;iecy;&amp;lcy;&amp;softcy;&amp;ncy;&amp;ycy;&amp;jcy; &amp;Pcy;&amp;ocy;&amp;rcy;&amp;tcy;&amp;acy;&amp;lcy; &quot;&amp;Pcy;&amp;rcy;&amp;ocy;&amp;dcy;&amp;lcy;&amp;iocy;&amp;ncy;&amp;kcy;&amp;acy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59" y="-23810"/>
            <a:ext cx="9155874" cy="687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030" y="332656"/>
            <a:ext cx="8229600" cy="11430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Какие из этих дробей можно представить в виде десятичных?</a:t>
            </a:r>
            <a:endParaRPr lang="ru-RU" sz="3600" b="1" spc="50" dirty="0">
              <a:ln w="11430">
                <a:solidFill>
                  <a:srgbClr val="C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643174" y="1728984"/>
            <a:ext cx="1714512" cy="1857388"/>
          </a:xfrm>
          <a:prstGeom prst="ellipse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714876" y="1714488"/>
            <a:ext cx="1714512" cy="1785950"/>
          </a:xfrm>
          <a:prstGeom prst="ellipse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715140" y="1714488"/>
            <a:ext cx="1714512" cy="1785950"/>
          </a:xfrm>
          <a:prstGeom prst="ellipse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71472" y="1728984"/>
            <a:ext cx="1714512" cy="1785950"/>
          </a:xfrm>
          <a:prstGeom prst="ellipse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929454" y="4286256"/>
            <a:ext cx="1714512" cy="1857388"/>
          </a:xfrm>
          <a:prstGeom prst="ellipse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857752" y="4286256"/>
            <a:ext cx="1714512" cy="1785950"/>
          </a:xfrm>
          <a:prstGeom prst="ellipse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643174" y="4286256"/>
            <a:ext cx="1714512" cy="1785950"/>
          </a:xfrm>
          <a:prstGeom prst="ellipse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00034" y="4286256"/>
            <a:ext cx="1714512" cy="1785950"/>
          </a:xfrm>
          <a:prstGeom prst="ellipse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892943" y="1881257"/>
            <a:ext cx="928694" cy="955228"/>
          </a:xfrm>
          <a:prstGeom prst="rect">
            <a:avLst/>
          </a:prstGeom>
          <a:noFill/>
          <a:ln w="38100">
            <a:noFill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2786050" y="1928802"/>
            <a:ext cx="1285884" cy="907683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5153284" y="1875272"/>
            <a:ext cx="716421" cy="955228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6929454" y="1928802"/>
            <a:ext cx="1285884" cy="907683"/>
          </a:xfrm>
          <a:prstGeom prst="rect">
            <a:avLst/>
          </a:prstGeom>
          <a:noFill/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40000"/>
          </a:blip>
          <a:srcRect/>
          <a:stretch>
            <a:fillRect/>
          </a:stretch>
        </p:blipFill>
        <p:spPr bwMode="auto">
          <a:xfrm>
            <a:off x="857224" y="4412986"/>
            <a:ext cx="785818" cy="1047757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40000"/>
          </a:blip>
          <a:srcRect/>
          <a:stretch>
            <a:fillRect/>
          </a:stretch>
        </p:blipFill>
        <p:spPr bwMode="auto">
          <a:xfrm>
            <a:off x="2838801" y="4472517"/>
            <a:ext cx="1180382" cy="988226"/>
          </a:xfrm>
          <a:prstGeom prst="rect">
            <a:avLst/>
          </a:prstGeom>
          <a:noFill/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40000"/>
          </a:blip>
          <a:srcRect/>
          <a:stretch>
            <a:fillRect/>
          </a:stretch>
        </p:blipFill>
        <p:spPr bwMode="auto">
          <a:xfrm>
            <a:off x="5021464" y="4464850"/>
            <a:ext cx="1315650" cy="928694"/>
          </a:xfrm>
          <a:prstGeom prst="rect">
            <a:avLst/>
          </a:prstGeom>
          <a:noFill/>
        </p:spPr>
      </p:pic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40000"/>
          </a:blip>
          <a:srcRect/>
          <a:stretch>
            <a:fillRect/>
          </a:stretch>
        </p:blipFill>
        <p:spPr bwMode="auto">
          <a:xfrm>
            <a:off x="7358082" y="4429132"/>
            <a:ext cx="889005" cy="1000131"/>
          </a:xfrm>
          <a:prstGeom prst="rect">
            <a:avLst/>
          </a:prstGeom>
          <a:noFill/>
        </p:spPr>
      </p:pic>
      <p:pic>
        <p:nvPicPr>
          <p:cNvPr id="1046" name="Picture 22" descr="неправильно Images, Stock Pictures, Royalty Free неправильно Photos And Stock Photography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43768" y="2928934"/>
            <a:ext cx="1005579" cy="857256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" name="Рисунок 40" descr="Материалы за 10.05.2011"/>
          <p:cNvPicPr/>
          <p:nvPr/>
        </p:nvPicPr>
        <p:blipFill>
          <a:blip r:embed="rId12" cstate="print"/>
          <a:srcRect l="3771" t="25109" r="46557" b="23581"/>
          <a:stretch>
            <a:fillRect/>
          </a:stretch>
        </p:blipFill>
        <p:spPr bwMode="auto">
          <a:xfrm>
            <a:off x="928662" y="2983162"/>
            <a:ext cx="928694" cy="85725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2" name="Picture 22" descr="неправильно Images, Stock Pictures, Royalty Free неправильно Photos And Stock Photography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72066" y="2928934"/>
            <a:ext cx="1005579" cy="857256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3" name="Picture 22" descr="неправильно Images, Stock Pictures, Royalty Free неправильно Photos And Stock Photography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71802" y="5594139"/>
            <a:ext cx="1005579" cy="857256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4" name="Рисунок 43" descr="Материалы за 10.05.2011"/>
          <p:cNvPicPr/>
          <p:nvPr/>
        </p:nvPicPr>
        <p:blipFill>
          <a:blip r:embed="rId12" cstate="print"/>
          <a:srcRect l="3771" t="25109" r="46557" b="23581"/>
          <a:stretch>
            <a:fillRect/>
          </a:stretch>
        </p:blipFill>
        <p:spPr bwMode="auto">
          <a:xfrm>
            <a:off x="857224" y="5572140"/>
            <a:ext cx="928694" cy="85725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5" name="Рисунок 44" descr="Материалы за 10.05.2011"/>
          <p:cNvPicPr/>
          <p:nvPr/>
        </p:nvPicPr>
        <p:blipFill>
          <a:blip r:embed="rId12" cstate="print"/>
          <a:srcRect l="3771" t="25109" r="46557" b="23581"/>
          <a:stretch>
            <a:fillRect/>
          </a:stretch>
        </p:blipFill>
        <p:spPr bwMode="auto">
          <a:xfrm>
            <a:off x="3000364" y="3007624"/>
            <a:ext cx="928694" cy="85725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6" name="Рисунок 45" descr="Материалы за 10.05.2011"/>
          <p:cNvPicPr/>
          <p:nvPr/>
        </p:nvPicPr>
        <p:blipFill>
          <a:blip r:embed="rId12" cstate="print"/>
          <a:srcRect l="3771" t="25109" r="46557" b="23581"/>
          <a:stretch>
            <a:fillRect/>
          </a:stretch>
        </p:blipFill>
        <p:spPr bwMode="auto">
          <a:xfrm>
            <a:off x="5214942" y="5581171"/>
            <a:ext cx="928694" cy="85725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7" name="Рисунок 46" descr="Материалы за 10.05.2011"/>
          <p:cNvPicPr/>
          <p:nvPr/>
        </p:nvPicPr>
        <p:blipFill>
          <a:blip r:embed="rId12" cstate="print"/>
          <a:srcRect l="3771" t="25109" r="46557" b="23581"/>
          <a:stretch>
            <a:fillRect/>
          </a:stretch>
        </p:blipFill>
        <p:spPr bwMode="auto">
          <a:xfrm>
            <a:off x="7358082" y="5581866"/>
            <a:ext cx="928694" cy="85725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Фон для пре - Все учебники на одном сай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5" y="-7346"/>
            <a:ext cx="9148072" cy="686534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285720" y="1428736"/>
            <a:ext cx="2500330" cy="1500198"/>
          </a:xfrm>
          <a:prstGeom prst="rect">
            <a:avLst/>
          </a:prstGeom>
          <a:ln w="127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Какому дробному числу соответствует по-новому записанное число?</a:t>
            </a:r>
          </a:p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0,06</a:t>
            </a:r>
            <a:endParaRPr lang="ru-RU" sz="2000" dirty="0">
              <a:ln>
                <a:solidFill>
                  <a:srgbClr val="00206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428736"/>
            <a:ext cx="2500330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720" y="3214686"/>
            <a:ext cx="2500330" cy="1500198"/>
          </a:xfrm>
          <a:prstGeom prst="rect">
            <a:avLst/>
          </a:prstGeom>
          <a:ln w="127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Какому дробному числу соответствует по-новому записанное число?</a:t>
            </a:r>
          </a:p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59,005</a:t>
            </a:r>
            <a:endParaRPr lang="ru-RU" sz="2000" dirty="0">
              <a:ln>
                <a:solidFill>
                  <a:srgbClr val="00206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5000636"/>
            <a:ext cx="2500330" cy="1500198"/>
          </a:xfrm>
          <a:prstGeom prst="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Какому дробному числу соответствует по-новому записанное число?</a:t>
            </a:r>
          </a:p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63,001</a:t>
            </a:r>
            <a:endParaRPr lang="ru-RU" sz="2000" dirty="0">
              <a:ln>
                <a:solidFill>
                  <a:srgbClr val="00206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3240" y="5000636"/>
            <a:ext cx="2500330" cy="1500198"/>
          </a:xfrm>
          <a:prstGeom prst="rect">
            <a:avLst/>
          </a:prstGeom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Какому дробному числу соответствует по-новому записанное число?</a:t>
            </a:r>
          </a:p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14,0807</a:t>
            </a:r>
            <a:endParaRPr lang="ru-RU" sz="2000" dirty="0">
              <a:ln>
                <a:solidFill>
                  <a:srgbClr val="00206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72198" y="5000636"/>
            <a:ext cx="2500330" cy="1500198"/>
          </a:xfrm>
          <a:prstGeom prst="rect">
            <a:avLst/>
          </a:prstGeom>
          <a:ln w="127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Какому дробному числу соответствует по-новому записанное число?</a:t>
            </a:r>
          </a:p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0,385</a:t>
            </a:r>
            <a:endParaRPr lang="ru-RU" sz="2000" dirty="0">
              <a:ln>
                <a:solidFill>
                  <a:srgbClr val="00206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72198" y="3214686"/>
            <a:ext cx="2500330" cy="1500198"/>
          </a:xfrm>
          <a:prstGeom prst="rect">
            <a:avLst/>
          </a:prstGeom>
          <a:ln w="127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Какому дробному числу соответствует по-новому записанное число?</a:t>
            </a:r>
          </a:p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7,8</a:t>
            </a:r>
            <a:endParaRPr lang="ru-RU" sz="2000" dirty="0">
              <a:ln>
                <a:solidFill>
                  <a:srgbClr val="00206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43240" y="3214686"/>
            <a:ext cx="2500330" cy="1500198"/>
          </a:xfrm>
          <a:prstGeom prst="rect">
            <a:avLst/>
          </a:prstGeom>
          <a:ln w="127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Какому дробному числу соответствует по-новому записанное число?</a:t>
            </a:r>
          </a:p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1,702</a:t>
            </a:r>
            <a:endParaRPr lang="ru-RU" sz="2000" dirty="0">
              <a:ln>
                <a:solidFill>
                  <a:srgbClr val="00206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72198" y="1428736"/>
            <a:ext cx="2500330" cy="1500198"/>
          </a:xfrm>
          <a:prstGeom prst="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Какому дробному числу соответствует по-новому записанное число?</a:t>
            </a:r>
          </a:p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31,696</a:t>
            </a:r>
            <a:endParaRPr lang="ru-RU" sz="2000" dirty="0">
              <a:ln>
                <a:solidFill>
                  <a:srgbClr val="00206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1428736"/>
            <a:ext cx="2500330" cy="1500198"/>
          </a:xfrm>
          <a:prstGeom prst="rect">
            <a:avLst/>
          </a:prstGeom>
          <a:ln w="127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Какому дробному числу соответствует по-новому записанное число?</a:t>
            </a:r>
          </a:p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2,03</a:t>
            </a:r>
            <a:endParaRPr lang="ru-RU" sz="2000" dirty="0">
              <a:ln>
                <a:solidFill>
                  <a:srgbClr val="00206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72198" y="3214686"/>
            <a:ext cx="2500330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72198" y="5000636"/>
            <a:ext cx="2500330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43240" y="5000636"/>
            <a:ext cx="2500330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20" y="5000636"/>
            <a:ext cx="2500330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5720" y="3214686"/>
            <a:ext cx="2500330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 bwMode="auto">
          <a:xfrm>
            <a:off x="1214414" y="1643050"/>
            <a:ext cx="619129" cy="928694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3143240" y="1428736"/>
            <a:ext cx="2500330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72198" y="1428736"/>
            <a:ext cx="2500330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214686"/>
            <a:ext cx="2500330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" y="318516"/>
            <a:ext cx="8229600" cy="78581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Ответить на вопросы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 bwMode="auto">
          <a:xfrm>
            <a:off x="3929058" y="1714488"/>
            <a:ext cx="857256" cy="881749"/>
          </a:xfrm>
          <a:prstGeom prst="rect">
            <a:avLst/>
          </a:prstGeom>
          <a:noFill/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 bwMode="auto">
          <a:xfrm>
            <a:off x="928662" y="3500438"/>
            <a:ext cx="1285884" cy="907684"/>
          </a:xfrm>
          <a:prstGeom prst="rect">
            <a:avLst/>
          </a:prstGeom>
          <a:noFill/>
        </p:spPr>
      </p:pic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77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 bwMode="auto">
          <a:xfrm>
            <a:off x="3786182" y="3500438"/>
            <a:ext cx="1071570" cy="897128"/>
          </a:xfrm>
          <a:prstGeom prst="rect">
            <a:avLst/>
          </a:prstGeom>
          <a:noFill/>
        </p:spPr>
      </p:pic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79" name="Picture 1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 bwMode="auto">
          <a:xfrm>
            <a:off x="6858016" y="3429000"/>
            <a:ext cx="696521" cy="928694"/>
          </a:xfrm>
          <a:prstGeom prst="rect">
            <a:avLst/>
          </a:prstGeom>
          <a:noFill/>
        </p:spPr>
      </p:pic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81" name="Picture 1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 bwMode="auto">
          <a:xfrm>
            <a:off x="928662" y="5286388"/>
            <a:ext cx="1143008" cy="806829"/>
          </a:xfrm>
          <a:prstGeom prst="rect">
            <a:avLst/>
          </a:prstGeom>
          <a:noFill/>
        </p:spPr>
      </p:pic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83" name="Picture 1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 bwMode="auto">
          <a:xfrm>
            <a:off x="3786182" y="5357826"/>
            <a:ext cx="1287868" cy="785818"/>
          </a:xfrm>
          <a:prstGeom prst="rect">
            <a:avLst/>
          </a:prstGeom>
          <a:noFill/>
        </p:spPr>
      </p:pic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85" name="Picture 2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 bwMode="auto">
          <a:xfrm>
            <a:off x="6929454" y="5357826"/>
            <a:ext cx="720333" cy="785818"/>
          </a:xfrm>
          <a:prstGeom prst="rect">
            <a:avLst/>
          </a:prstGeom>
          <a:noFill/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 bwMode="auto">
          <a:xfrm>
            <a:off x="6786578" y="1785926"/>
            <a:ext cx="1113242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" grpId="0" animBg="1"/>
      <p:bldP spid="19" grpId="0" animBg="1"/>
      <p:bldP spid="18" grpId="0" animBg="1"/>
      <p:bldP spid="3" grpId="0" animBg="1"/>
      <p:bldP spid="17" grpId="0" animBg="1"/>
      <p:bldP spid="15" grpId="0" animBg="1"/>
      <p:bldP spid="13" grpId="0" animBg="1"/>
      <p:bldP spid="16" grpId="0" animBg="1"/>
      <p:bldP spid="14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7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Фон. Клетка. - Елена Евгеньевна Поликарп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58"/>
            <a:ext cx="91374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59" y="404664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Выбрать правильный вариант ответа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6194" y="1268760"/>
            <a:ext cx="7858180" cy="107157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записывается число одиннадцать целых пять тысячных?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1737" y="2934251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11,005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86342" y="2934251"/>
            <a:ext cx="3357586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11005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43441" y="4721519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11,500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628" y="4721519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,0005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2844225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839" y="4635504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7159" y="2844225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07159" y="4602049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Материалы за 10.05.2011"/>
          <p:cNvPicPr/>
          <p:nvPr/>
        </p:nvPicPr>
        <p:blipFill>
          <a:blip r:embed="rId3" cstate="print"/>
          <a:srcRect l="3771" t="25109" r="46557" b="23581"/>
          <a:stretch>
            <a:fillRect/>
          </a:stretch>
        </p:blipFill>
        <p:spPr bwMode="auto">
          <a:xfrm>
            <a:off x="3714744" y="3625018"/>
            <a:ext cx="928694" cy="85725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/>
      <p:bldP spid="12" grpId="0"/>
      <p:bldP spid="13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Фон. Клетка. - Елена Евгеньевна Поликарп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58"/>
            <a:ext cx="91374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933" y="332656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Выбрать правильный вариант ответа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052736"/>
            <a:ext cx="7858180" cy="107157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каком разряде числа 1,020345 записана цифра 3?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2571744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разряде сотых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2571744"/>
            <a:ext cx="3357586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разряде тысячных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4429132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разряде десятитысячных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628" y="4429132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разряде стотысячных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264318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450057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264318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00562" y="442913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Материалы за 10.05.2011"/>
          <p:cNvPicPr/>
          <p:nvPr/>
        </p:nvPicPr>
        <p:blipFill>
          <a:blip r:embed="rId3" cstate="print"/>
          <a:srcRect l="3771" t="25109" r="46557" b="23581"/>
          <a:stretch>
            <a:fillRect/>
          </a:stretch>
        </p:blipFill>
        <p:spPr bwMode="auto">
          <a:xfrm>
            <a:off x="4000496" y="5214950"/>
            <a:ext cx="928694" cy="85725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/>
      <p:bldP spid="12" grpId="0"/>
      <p:bldP spid="13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ya-umni4ka.ru/wp-content/uploads/2012/01/shabl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6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Десятичная запись дробных чисел</a:t>
            </a:r>
            <a:endParaRPr lang="ru-RU" sz="4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214422"/>
            <a:ext cx="8784976" cy="50691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n w="1905"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 </a:t>
            </a:r>
            <a:r>
              <a:rPr lang="ru-RU" sz="2400" dirty="0" smtClean="0">
                <a:ln w="1905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работу учащихся по изучению  первичному закреплению понятия «десятичная дробь», алгоритма записи десятичных дробей, формировать умение читать и записывать десятичные дроби, формировать навыки записи обыкновенных дробей в виде десятичных и десятичных в виде обыкновенных.</a:t>
            </a:r>
          </a:p>
          <a:p>
            <a:pPr marL="0" indent="0" algn="just">
              <a:buNone/>
            </a:pPr>
            <a:r>
              <a:rPr lang="ru-RU" sz="2400" dirty="0" smtClean="0">
                <a:ln w="1905"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 </a:t>
            </a:r>
            <a:r>
              <a:rPr lang="ru-RU" sz="2400" dirty="0" smtClean="0">
                <a:ln w="1905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 учеников математическую речь, логическое мышление, способствовать развитию самостоятельности, умению оценивать свою работу.</a:t>
            </a:r>
          </a:p>
          <a:p>
            <a:pPr marL="0" indent="0" algn="just">
              <a:buNone/>
            </a:pPr>
            <a:r>
              <a:rPr lang="ru-RU" sz="2400" dirty="0" smtClean="0">
                <a:ln w="1905"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 </a:t>
            </a:r>
            <a:r>
              <a:rPr lang="ru-RU" sz="2400" dirty="0" smtClean="0">
                <a:ln w="1905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интерес к математике, дисциплинированность, ответственное отношение к учебному труду.</a:t>
            </a:r>
            <a:endParaRPr lang="ru-RU" sz="2400" dirty="0">
              <a:ln w="1905"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44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Фон. Клетка. - Елена Евгеньевна Поликарп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58"/>
            <a:ext cx="91374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60648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Выбрать правильный вариант ответа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052736"/>
            <a:ext cx="7858180" cy="107157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Какое из следующих чисел является наименьшим?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2571744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2571744"/>
            <a:ext cx="3357586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0,1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4429132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0,25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628" y="4429132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0,125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264318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450057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264318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00562" y="442913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Материалы за 10.05.2011"/>
          <p:cNvPicPr/>
          <p:nvPr/>
        </p:nvPicPr>
        <p:blipFill>
          <a:blip r:embed="rId3" cstate="print"/>
          <a:srcRect l="3771" t="25109" r="46557" b="23581"/>
          <a:stretch>
            <a:fillRect/>
          </a:stretch>
        </p:blipFill>
        <p:spPr bwMode="auto">
          <a:xfrm>
            <a:off x="7858148" y="3286124"/>
            <a:ext cx="928694" cy="85725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/>
      <p:bldP spid="12" grpId="0"/>
      <p:bldP spid="13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Фон. Клетка. - Елена Евгеньевна Поликарп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58"/>
            <a:ext cx="91374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60648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Выбрать правильный вариант ответа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052736"/>
            <a:ext cx="7858180" cy="107157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Укажите верное равенство?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2571744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0,056 м = 56 см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2571744"/>
            <a:ext cx="3357586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0,056 м = 5,6 см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4429132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0,056 м = 0,56 см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628" y="4429132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0,056 м = 560 см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264318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450057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264318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00562" y="442913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Материалы за 10.05.2011"/>
          <p:cNvPicPr/>
          <p:nvPr/>
        </p:nvPicPr>
        <p:blipFill>
          <a:blip r:embed="rId3" cstate="print"/>
          <a:srcRect l="3771" t="25109" r="46557" b="23581"/>
          <a:stretch>
            <a:fillRect/>
          </a:stretch>
        </p:blipFill>
        <p:spPr bwMode="auto">
          <a:xfrm>
            <a:off x="7858148" y="3357562"/>
            <a:ext cx="928694" cy="85725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/>
      <p:bldP spid="12" grpId="0"/>
      <p:bldP spid="13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Фон. Клетка. - Елена Евгеньевна Поликарп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58"/>
            <a:ext cx="91374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001" y="332656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Выбрать правильный вариант ответа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2711" y="1124744"/>
            <a:ext cx="7858180" cy="107157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Выразите в килограммах: 1 кг 70 г?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2571744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1,7 кг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2571744"/>
            <a:ext cx="3357586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1,007 кг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4429132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1,07 кг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628" y="4429132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1070 кг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264318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450057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264318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00562" y="442913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Материалы за 10.05.2011"/>
          <p:cNvPicPr/>
          <p:nvPr/>
        </p:nvPicPr>
        <p:blipFill>
          <a:blip r:embed="rId3" cstate="print"/>
          <a:srcRect l="3771" t="25109" r="46557" b="23581"/>
          <a:stretch>
            <a:fillRect/>
          </a:stretch>
        </p:blipFill>
        <p:spPr bwMode="auto">
          <a:xfrm>
            <a:off x="3786182" y="5143512"/>
            <a:ext cx="928694" cy="85725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/>
      <p:bldP spid="12" grpId="0"/>
      <p:bldP spid="13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Фон. Клетка. - Елена Евгеньевна Поликарп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58"/>
            <a:ext cx="91374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60648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Выбрать правильный вариант ответа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052736"/>
            <a:ext cx="7858180" cy="121444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подстановке какой из цифр 0,1,2 или 3 вместо звездочки (*) неравенство 6,*7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&gt;6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,27 окажется верным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2665639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2665639"/>
            <a:ext cx="3357586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4536289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628" y="4536289"/>
            <a:ext cx="3429024" cy="1214446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264318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450057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264318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00562" y="4429132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Материалы за 10.05.2011"/>
          <p:cNvPicPr/>
          <p:nvPr/>
        </p:nvPicPr>
        <p:blipFill>
          <a:blip r:embed="rId3" cstate="print"/>
          <a:srcRect l="3771" t="25109" r="46557" b="23581"/>
          <a:stretch>
            <a:fillRect/>
          </a:stretch>
        </p:blipFill>
        <p:spPr bwMode="auto">
          <a:xfrm>
            <a:off x="3786182" y="5143512"/>
            <a:ext cx="928694" cy="85725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/>
      <p:bldP spid="12" grpId="0"/>
      <p:bldP spid="13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&amp;Vcy;&amp;scy;&amp;iecy; &amp;dcy;&amp;lcy;&amp;yacy; &amp;pcy;&amp;rcy;&amp;iecy;&amp;zcy;&amp;iecy;&amp;ncy;&amp;tcy;&amp;acy;&amp;tscy;&amp;icy;&amp;jcy; - &amp;Ncy;&amp;acy;&amp;jcy;&amp;tcy;&amp;icy; &amp;lcy;&amp;yucy;&amp;bcy;&amp;ocy;&amp;jcy; &amp;fcy;&amp;acy;&amp;jcy;&amp;l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34" y="0"/>
            <a:ext cx="9276523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777519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 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математике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82927" y="2924944"/>
            <a:ext cx="8229600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Десятичная запись числа</a:t>
            </a:r>
            <a:endParaRPr kumimoji="0" lang="ru-RU" sz="66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29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Презентации партфолио учителей - Книги и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0" y="17693"/>
            <a:ext cx="9183238" cy="684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42495" y="611669"/>
            <a:ext cx="7858180" cy="137972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Укажите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ерную запись числа «три целых пять сотых»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232993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3,50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5149043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3,003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8" y="3700200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3,05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2091" y="2455495"/>
            <a:ext cx="758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2091" y="3922702"/>
            <a:ext cx="700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5051" y="5371545"/>
            <a:ext cx="642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62977" y="3670844"/>
            <a:ext cx="5400600" cy="1214446"/>
          </a:xfrm>
          <a:prstGeom prst="roundRect">
            <a:avLst/>
          </a:prstGeom>
          <a:solidFill>
            <a:srgbClr val="00B050"/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3,05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1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/>
      <p:bldP spid="12" grpId="0"/>
      <p:bldP spid="13" grpId="0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Презентации партфолио учителей - Книги и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0" y="17693"/>
            <a:ext cx="9183238" cy="684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50843" y="548679"/>
            <a:ext cx="7858180" cy="13681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Запишите дробь 6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/1000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виде десятичной дроби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82764" y="2223400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0,006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47486" y="5096028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0,600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8" y="3670844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0,06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3956" y="2445902"/>
            <a:ext cx="758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6159" y="3893346"/>
            <a:ext cx="700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6159" y="5318530"/>
            <a:ext cx="642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70366" y="2223400"/>
            <a:ext cx="5400600" cy="1214446"/>
          </a:xfrm>
          <a:prstGeom prst="roundRect">
            <a:avLst/>
          </a:prstGeom>
          <a:solidFill>
            <a:srgbClr val="00B050"/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0,006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1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/>
      <p:bldP spid="12" grpId="0"/>
      <p:bldP spid="13" grpId="0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Презентации партфолио учителей - Книги и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0" y="17693"/>
            <a:ext cx="9183238" cy="684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27469" y="548680"/>
            <a:ext cx="7858180" cy="13681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В каком разряде числа 7,1407 стоит цифра 4?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223400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десятых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5100478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сотых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8" y="3670844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тысячных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9766" y="2445902"/>
            <a:ext cx="758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9766" y="3893346"/>
            <a:ext cx="700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87476" y="5322980"/>
            <a:ext cx="642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63688" y="5100478"/>
            <a:ext cx="5400600" cy="1214446"/>
          </a:xfrm>
          <a:prstGeom prst="roundRect">
            <a:avLst/>
          </a:prstGeom>
          <a:solidFill>
            <a:srgbClr val="00B050"/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сотых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1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/>
      <p:bldP spid="12" grpId="0"/>
      <p:bldP spid="13" grpId="0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Презентации партфолио учителей - Книги и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0" y="17693"/>
            <a:ext cx="9183238" cy="684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27469" y="548680"/>
            <a:ext cx="7858180" cy="13681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Какая цифра стоит в разряде десятых числа 86,3042?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223400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52248" y="5107867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52248" y="3670844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2382" y="2445902"/>
            <a:ext cx="758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9766" y="3893346"/>
            <a:ext cx="700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9766" y="5330369"/>
            <a:ext cx="642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85918" y="2223400"/>
            <a:ext cx="5400600" cy="1214446"/>
          </a:xfrm>
          <a:prstGeom prst="roundRect">
            <a:avLst/>
          </a:prstGeom>
          <a:solidFill>
            <a:srgbClr val="00B050"/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1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/>
      <p:bldP spid="12" grpId="0"/>
      <p:bldP spid="13" grpId="0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и партфолио учителей - Книги и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0" y="17693"/>
            <a:ext cx="9183238" cy="684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27469" y="566127"/>
            <a:ext cx="7858180" cy="13681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Выразите в дециметрах 3 дм 1 см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223400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3,01 дм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5138989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3,001 дм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8" y="3670844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3,1 дм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187" y="2223400"/>
            <a:ext cx="758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187" y="3789040"/>
            <a:ext cx="700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8042" y="5138989"/>
            <a:ext cx="642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77044" y="3670844"/>
            <a:ext cx="5400600" cy="1214446"/>
          </a:xfrm>
          <a:prstGeom prst="roundRect">
            <a:avLst/>
          </a:prstGeom>
          <a:solidFill>
            <a:srgbClr val="00B050"/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3,1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1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/>
      <p:bldP spid="12" grpId="0"/>
      <p:bldP spid="13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pedsovet.su/_ld/296/359397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85728"/>
            <a:ext cx="7429552" cy="3096344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b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Десятичная запись дробных чисел</a:t>
            </a:r>
            <a:b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Класс: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  <a:b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Предварительные знания: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«обыкновенные дроби», сложение и вычитание дробей с одинаковыми знаменателями, правильные и неправильные дроби.</a:t>
            </a:r>
            <a:endParaRPr lang="ru-RU" sz="28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3643314"/>
            <a:ext cx="7395433" cy="2935769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0166" y="3857628"/>
            <a:ext cx="7463182" cy="2651156"/>
          </a:xfrm>
        </p:spPr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800" b="1" u="sng" spc="50" dirty="0" smtClean="0">
                <a:ln w="1143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Заметки к уроку:</a:t>
            </a:r>
          </a:p>
          <a:p>
            <a:pPr marL="514350" indent="-514350">
              <a:buAutoNum type="arabicPeriod"/>
            </a:pPr>
            <a:r>
              <a:rPr lang="ru-RU" sz="2800" b="1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Повторить понятие обыкновенной дроби.</a:t>
            </a:r>
          </a:p>
          <a:p>
            <a:pPr marL="514350" indent="-514350">
              <a:buAutoNum type="arabicPeriod"/>
            </a:pPr>
            <a:r>
              <a:rPr lang="ru-RU" sz="2800" b="1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Ознакомить учащихся с понятием «десятичная дробь» и дать объяснение нового материала.</a:t>
            </a:r>
          </a:p>
          <a:p>
            <a:pPr marL="514350" indent="-514350">
              <a:buAutoNum type="arabicPeriod"/>
            </a:pPr>
            <a:r>
              <a:rPr lang="ru-RU" sz="2800" b="1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Закрепить изученный материал, используя различные дидактические игры на уроке.</a:t>
            </a:r>
          </a:p>
          <a:p>
            <a:pPr marL="0" indent="0">
              <a:buNone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536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Презентации партфолио учителей - Книги и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0" y="17693"/>
            <a:ext cx="9183238" cy="684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27469" y="548680"/>
            <a:ext cx="7858180" cy="13681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Выразите в килограммах 5 кг 67 г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223400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5,67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5096161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56,067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70613" y="3670844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56,7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4753" y="2445902"/>
            <a:ext cx="758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8936" y="3893346"/>
            <a:ext cx="700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4753" y="5318663"/>
            <a:ext cx="642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70613" y="5092020"/>
            <a:ext cx="5400600" cy="1214446"/>
          </a:xfrm>
          <a:prstGeom prst="roundRect">
            <a:avLst/>
          </a:prstGeom>
          <a:solidFill>
            <a:srgbClr val="00B050"/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56,067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1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/>
      <p:bldP spid="12" grpId="0"/>
      <p:bldP spid="13" grpId="0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Презентации партфолио учителей - Книги и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0" y="17693"/>
            <a:ext cx="9183238" cy="684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27469" y="548680"/>
            <a:ext cx="7858180" cy="13681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Выразите в тоннах и килограммах 24,300 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85918" y="2223400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24 т 3 кг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55587" y="5107867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 т 30 кг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39603" y="3670844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 т 300 кг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3202" y="2445902"/>
            <a:ext cx="758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0911" y="3893346"/>
            <a:ext cx="700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9766" y="5330369"/>
            <a:ext cx="642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39603" y="3670844"/>
            <a:ext cx="5400600" cy="1214446"/>
          </a:xfrm>
          <a:prstGeom prst="roundRect">
            <a:avLst/>
          </a:prstGeom>
          <a:solidFill>
            <a:srgbClr val="00B050"/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 т 300 кг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1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/>
      <p:bldP spid="12" grpId="0"/>
      <p:bldP spid="13" grpId="0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Презентации партфолио учителей - Книги и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0" y="17693"/>
            <a:ext cx="9183238" cy="684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27469" y="548680"/>
            <a:ext cx="7858180" cy="13681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Выразите в метрах и сантиметрах 2,09 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223400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 м 9 см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5078705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м 9 см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8" y="3670844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м 90 см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0911" y="2445902"/>
            <a:ext cx="758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9766" y="3893346"/>
            <a:ext cx="700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5898" y="5301207"/>
            <a:ext cx="642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62977" y="5078705"/>
            <a:ext cx="5400600" cy="1214446"/>
          </a:xfrm>
          <a:prstGeom prst="roundRect">
            <a:avLst/>
          </a:prstGeom>
          <a:solidFill>
            <a:srgbClr val="00B050"/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м 9 см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1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/>
      <p:bldP spid="12" grpId="0"/>
      <p:bldP spid="13" grpId="0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Презентации партфолио учителей - Книги и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0" y="17693"/>
            <a:ext cx="9183238" cy="684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27469" y="548680"/>
            <a:ext cx="7858180" cy="13681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Какая цифра стоит в разряде десятых в записи числа 23,456?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47239" y="2223400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5157192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8" y="3674963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9766" y="2445902"/>
            <a:ext cx="758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9766" y="3897465"/>
            <a:ext cx="700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9766" y="5379694"/>
            <a:ext cx="642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63688" y="2223400"/>
            <a:ext cx="5400600" cy="1214446"/>
          </a:xfrm>
          <a:prstGeom prst="roundRect">
            <a:avLst/>
          </a:prstGeom>
          <a:solidFill>
            <a:srgbClr val="00B050"/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1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/>
      <p:bldP spid="12" grpId="0"/>
      <p:bldP spid="13" grpId="0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Презентации партфолио учителей - Книги и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0" y="17693"/>
            <a:ext cx="9183238" cy="684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27469" y="552059"/>
            <a:ext cx="7858180" cy="13681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 Укажите верную запись семь целых пять тысячных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223400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7,05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5120907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7,5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8" y="3670844"/>
            <a:ext cx="5400600" cy="121444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7,005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9766" y="2445902"/>
            <a:ext cx="758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9766" y="3893346"/>
            <a:ext cx="700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87476" y="5343409"/>
            <a:ext cx="642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63688" y="3670844"/>
            <a:ext cx="5400600" cy="1214446"/>
          </a:xfrm>
          <a:prstGeom prst="roundRect">
            <a:avLst/>
          </a:prstGeom>
          <a:solidFill>
            <a:srgbClr val="00B050"/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7,005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1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/>
      <p:bldP spid="12" grpId="0"/>
      <p:bldP spid="13" grpId="0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Презентации по немецкому языку - Сетевая библиотек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8"/>
          <a:stretch/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074161"/>
            <a:ext cx="6240873" cy="5661248"/>
          </a:xfrm>
        </p:spPr>
        <p:txBody>
          <a:bodyPr>
            <a:noAutofit/>
          </a:bodyPr>
          <a:lstStyle/>
          <a:p>
            <a:pPr marL="514350" indent="-514350" algn="l">
              <a:lnSpc>
                <a:spcPct val="17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работал…. </a:t>
            </a: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работой на уроке я… </a:t>
            </a: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для меня показался… </a:t>
            </a: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урок я… </a:t>
            </a: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Моё настроение…. </a:t>
            </a: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урока мне был… </a:t>
            </a: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мне кажется…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67335" y="1268760"/>
            <a:ext cx="1872208" cy="576064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36334" y="1268760"/>
            <a:ext cx="1872208" cy="576064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пассивно</a:t>
            </a:r>
            <a:endParaRPr lang="ru-RU" sz="240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236296" y="4373294"/>
            <a:ext cx="1872208" cy="576064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тало хуже</a:t>
            </a:r>
            <a:endParaRPr lang="ru-RU" sz="240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06944" y="3617099"/>
            <a:ext cx="1872208" cy="576064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е устал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98531" y="3645681"/>
            <a:ext cx="1872208" cy="576064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устал</a:t>
            </a:r>
            <a:endParaRPr lang="ru-RU" sz="240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75347" y="2057790"/>
            <a:ext cx="1872208" cy="576064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доволен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54458" y="2057790"/>
            <a:ext cx="1872208" cy="576064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доволен</a:t>
            </a:r>
            <a:endParaRPr lang="ru-RU" sz="240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67335" y="4344708"/>
            <a:ext cx="2088232" cy="576064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тало лучше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220154" y="5132459"/>
            <a:ext cx="1872208" cy="737188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кучен</a:t>
            </a:r>
          </a:p>
          <a:p>
            <a:pPr algn="ctr"/>
            <a:r>
              <a:rPr lang="ru-RU" sz="240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бесполезен</a:t>
            </a:r>
            <a:endParaRPr lang="ru-RU" sz="240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575140" y="6049243"/>
            <a:ext cx="1517222" cy="576064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трудным</a:t>
            </a:r>
            <a:endParaRPr lang="ru-RU" sz="240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43048" y="6049243"/>
            <a:ext cx="1344837" cy="576064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легким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85734" y="5099056"/>
            <a:ext cx="2028613" cy="770591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нтересен 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полезен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63936" y="2932132"/>
            <a:ext cx="1872208" cy="576064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коротким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220154" y="2932132"/>
            <a:ext cx="1872208" cy="576064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длинным</a:t>
            </a:r>
            <a:endParaRPr lang="ru-RU" sz="240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Заголовок 18"/>
          <p:cNvSpPr>
            <a:spLocks noGrp="1"/>
          </p:cNvSpPr>
          <p:nvPr>
            <p:ph type="ctrTitle"/>
          </p:nvPr>
        </p:nvSpPr>
        <p:spPr>
          <a:xfrm>
            <a:off x="334100" y="0"/>
            <a:ext cx="7772400" cy="109237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</a:rPr>
              <a:t>Рефлексия</a:t>
            </a:r>
            <a:endParaRPr lang="ru-RU" sz="6000" b="1" dirty="0">
              <a:ln w="1905">
                <a:solidFill>
                  <a:srgbClr val="FF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3453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роходной балл 2014 Проходной балл Поступаем вместе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378621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8000" b="1" spc="50" dirty="0">
              <a:ln w="11430">
                <a:solidFill>
                  <a:srgbClr val="FF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&amp;Kcy;&amp;acy;&amp;rcy;&amp;tcy;&amp;icy;&amp;ncy;&amp;kcy;&amp;icy; &amp;pcy;&amp;ocy; &amp;zcy;&amp;acy;&amp;pcy;&amp;rcy;&amp;ocy;&amp;scy;&amp;ucy; &amp;scy;&amp;ocy;&amp;lcy;&amp;ncy;&amp;ycy;&amp;shcy;&amp;kcy;&amp;ocy; &amp;ucy;&amp;lcy;&amp;ycy;&amp;bcy;&amp;acy;&amp;yucy;&amp;shchcy;&amp;iecy;&amp;iecy; &amp;icy; &amp;dcy;&amp;vcy;&amp;icy;&amp;gcy;&amp;acy;&amp;yucy;&amp;shchcy;&amp;ie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&amp;Kcy;&amp;acy;&amp;rcy;&amp;tcy;&amp;icy;&amp;ncy;&amp;kcy;&amp;icy; &amp;pcy;&amp;ocy; &amp;zcy;&amp;acy;&amp;pcy;&amp;rcy;&amp;ocy;&amp;scy;&amp;ucy; &amp;scy;&amp;ocy;&amp;lcy;&amp;ncy;&amp;ycy;&amp;shcy;&amp;kcy;&amp;ocy; &amp;ucy;&amp;lcy;&amp;ycy;&amp;bcy;&amp;acy;&amp;yucy;&amp;shchcy;&amp;iecy;&amp;iecy; &amp;icy; &amp;dcy;&amp;vcy;&amp;icy;&amp;gcy;&amp;acy;&amp;yucy;&amp;shchcy;&amp;ie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&amp;Kcy;&amp;acy;&amp;rcy;&amp;tcy;&amp;icy;&amp;ncy;&amp;kcy;&amp;icy; &amp;pcy;&amp;ocy; &amp;zcy;&amp;acy;&amp;pcy;&amp;rcy;&amp;ocy;&amp;scy;&amp;ucy; &amp;scy;&amp;ocy;&amp;lcy;&amp;ncy;&amp;ycy;&amp;shcy;&amp;kcy;&amp;ocy; &amp;ucy;&amp;lcy;&amp;ycy;&amp;bcy;&amp;acy;&amp;yucy;&amp;shchcy;&amp;iecy;&amp;iecy; &amp;icy; &amp;dcy;&amp;vcy;&amp;icy;&amp;gcy;&amp;acy;&amp;yucy;&amp;shchcy;&amp;ie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smailiki.ucoz.net/_ph/64/2/1356042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571876"/>
            <a:ext cx="1928825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Фон для презентации - Электронные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763" y="20786"/>
            <a:ext cx="91918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242" y="142852"/>
            <a:ext cx="9173242" cy="84577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число в виде десятичной дроби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555845"/>
              </p:ext>
            </p:extLst>
          </p:nvPr>
        </p:nvGraphicFramePr>
        <p:xfrm>
          <a:off x="323528" y="1628800"/>
          <a:ext cx="4320480" cy="4567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</a:tblGrid>
              <a:tr h="69634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целых 7 десятых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целых 34 сотых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целых 2 сотые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целых 222 тысячных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целых 5 десятых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сотен и 5 сотых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2683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целых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41 тысячная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191737"/>
              </p:ext>
            </p:extLst>
          </p:nvPr>
        </p:nvGraphicFramePr>
        <p:xfrm>
          <a:off x="4716016" y="1628800"/>
          <a:ext cx="4104456" cy="4567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</a:tblGrid>
              <a:tr h="69634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6,34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4,02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22,222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588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500,05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2683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163" y="4964679"/>
            <a:ext cx="1552081" cy="16561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12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Фон для слайдов презентации о школе - Архив программ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5"/>
          <a:stretch/>
        </p:blipFill>
        <p:spPr bwMode="auto">
          <a:xfrm>
            <a:off x="10016" y="0"/>
            <a:ext cx="91339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88576" y="1422122"/>
            <a:ext cx="7776864" cy="4464496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20,3 - двадцать_________ и три ____________</a:t>
            </a:r>
          </a:p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2,03 - ______________ и три _______________</a:t>
            </a:r>
          </a:p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0,007 - __________ целых и семь ___________</a:t>
            </a:r>
          </a:p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42,06 - _______________________ целых  и </a:t>
            </a:r>
          </a:p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шесть __________</a:t>
            </a:r>
          </a:p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5,004 - ________ целых и четыре____________ </a:t>
            </a:r>
          </a:p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0,01 - _________ целых и _________ сотая</a:t>
            </a:r>
          </a:p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34,0006 - __________________ целых и</a:t>
            </a:r>
          </a:p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шесть_________________________</a:t>
            </a:r>
          </a:p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208" y="19828"/>
            <a:ext cx="8229600" cy="94096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пропуски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44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Фон для слайдов презентации о школе - Архив программ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5"/>
          <a:stretch/>
        </p:blipFill>
        <p:spPr bwMode="auto">
          <a:xfrm>
            <a:off x="11932" y="0"/>
            <a:ext cx="91339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208" y="188640"/>
            <a:ext cx="8229600" cy="79961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  <a:endParaRPr lang="ru-RU" sz="48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4348" y="1412776"/>
            <a:ext cx="7715304" cy="4472172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20,3 – двадцать 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целых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и     три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десятых</a:t>
            </a:r>
            <a:r>
              <a:rPr lang="ru-RU" sz="3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2,03 –         </a:t>
            </a: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</a:t>
            </a: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   три   </a:t>
            </a: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сотых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0,007 -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нуль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целых и семь 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тысячных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42,06 –         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сорок две</a:t>
            </a:r>
            <a:r>
              <a:rPr lang="ru-RU" sz="3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целых  и 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шесть  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сотых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5,004 –  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целых и четыре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тысячных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0,01 –  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нуль</a:t>
            </a:r>
            <a:r>
              <a:rPr lang="ru-RU" sz="3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целых и   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</a:t>
            </a:r>
            <a:r>
              <a:rPr lang="ru-RU" sz="3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сотая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34,0006 –  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тридцать четыре</a:t>
            </a:r>
            <a:r>
              <a:rPr lang="ru-RU" sz="3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целых и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шесть      </a:t>
            </a:r>
            <a:r>
              <a:rPr lang="ru-RU" sz="30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десятитысячных</a:t>
            </a:r>
          </a:p>
          <a:p>
            <a:pPr algn="ctr"/>
            <a:r>
              <a:rPr lang="ru-RU" dirty="0" smtClean="0"/>
              <a:t>ё</a:t>
            </a:r>
            <a:endParaRPr lang="ru-RU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3" y="4881619"/>
            <a:ext cx="1752724" cy="18702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1779972"/>
            <a:ext cx="8568952" cy="1569660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Jon Hassell: Last Night The Moon Came Dropping It's Clothes In The Street (CD) - jp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86" y="0"/>
            <a:ext cx="92394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99" y="504909"/>
            <a:ext cx="9054834" cy="1143000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Разбить на 2 столбика предложенные числа</a:t>
            </a:r>
            <a:endParaRPr lang="ru-RU" sz="3800" b="1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0177" y="1889438"/>
            <a:ext cx="6367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71,82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,51                70,64           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3/2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406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/21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5/37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5,003              68,004 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/60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52/805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0,005              108,53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73/5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32/306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8,603          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65/4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677006"/>
              </p:ext>
            </p:extLst>
          </p:nvPr>
        </p:nvGraphicFramePr>
        <p:xfrm>
          <a:off x="2123728" y="4005064"/>
          <a:ext cx="6408713" cy="2113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5923"/>
                <a:gridCol w="3012790"/>
              </a:tblGrid>
              <a:tr h="69607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Обыкновенные дроби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Десятичные дроби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3719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720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Jon Hassell: Last Night The Moon Came Dropping It's Clothes In The Street (CD) - jp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86" y="0"/>
            <a:ext cx="92394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726" y="332656"/>
            <a:ext cx="8229600" cy="85010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Проверка</a:t>
            </a:r>
            <a:endParaRPr lang="ru-RU" sz="4800" b="1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253594"/>
              </p:ext>
            </p:extLst>
          </p:nvPr>
        </p:nvGraphicFramePr>
        <p:xfrm>
          <a:off x="555078" y="1340768"/>
          <a:ext cx="8064896" cy="5212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3521"/>
                <a:gridCol w="3791375"/>
              </a:tblGrid>
              <a:tr h="69607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Обыкновенные дроби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Десятичные дроби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/2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,64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25/60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35,51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406/21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5,003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52/805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71,82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56/4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73/5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8,603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5/37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68,004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32/306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106,53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11104"/>
            <a:ext cx="1613687" cy="17219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88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&amp;Icy;&amp;zcy;&amp;ocy;&amp;bcy;&amp;rcy;&amp;acy;&amp;zhcy;&amp;iecy;&amp;ncy;&amp;icy;&amp;iecy;: &amp;SHcy;&amp;acy;&amp;bcy;&amp;lcy;&amp;ocy;&amp;ncy; (&amp;fcy;&amp;ocy;&amp;ncy;) &amp;pcy;&amp;rcy;&amp;iecy;&amp;zcy;&amp;iecy;&amp;ncy;&amp;tcy;&amp;acy;&amp;tscy;&amp;icy;&amp;icy;. &amp;CHcy;&amp;acy;&amp;scy;&amp;tcy;&amp;softcy; 13 -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130" y="332656"/>
            <a:ext cx="91440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Разложить число 65,931 по разрядам</a:t>
            </a:r>
            <a:endParaRPr lang="ru-RU" b="1" dirty="0">
              <a:ln w="1905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375647"/>
              </p:ext>
            </p:extLst>
          </p:nvPr>
        </p:nvGraphicFramePr>
        <p:xfrm>
          <a:off x="647564" y="1484784"/>
          <a:ext cx="7848872" cy="453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Разряд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разряд единиц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разряд десятых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algn="ctr"/>
                      <a:endParaRPr lang="ru-RU" sz="3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разряд тысячных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algn="ctr"/>
                      <a:endParaRPr lang="ru-RU" sz="3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разряд сотых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разряд десятков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1776551" y="2397337"/>
            <a:ext cx="122413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0814" y="3154660"/>
            <a:ext cx="122413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3942895"/>
            <a:ext cx="122413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63688" y="4681340"/>
            <a:ext cx="122413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8" y="5419785"/>
            <a:ext cx="122413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39579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1122</TotalTime>
  <Words>1102</Words>
  <Application>Microsoft Office PowerPoint</Application>
  <PresentationFormat>Экран (4:3)</PresentationFormat>
  <Paragraphs>341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Презентация PowerPoint</vt:lpstr>
      <vt:lpstr>Десятичная запись дробных чисел</vt:lpstr>
      <vt:lpstr>Предмет: Математика Тема: Десятичная запись дробных чисел Класс: 5 класс Предварительные знания: Понятие «обыкновенные дроби», сложение и вычитание дробей с одинаковыми знаменателями, правильные и неправильные дроби.</vt:lpstr>
      <vt:lpstr>Запишите число в виде десятичной дроби</vt:lpstr>
      <vt:lpstr>Заполните пропуски</vt:lpstr>
      <vt:lpstr>Проверка</vt:lpstr>
      <vt:lpstr>Разбить на 2 столбика предложенные числа</vt:lpstr>
      <vt:lpstr>Проверка</vt:lpstr>
      <vt:lpstr>Разложить число 65,931 по разрядам</vt:lpstr>
      <vt:lpstr>Расположите числа в порядке возрастания</vt:lpstr>
      <vt:lpstr>Расположите числа в порядке убывания</vt:lpstr>
      <vt:lpstr>Запишите обыкновенные дроби в виде десятичных и десятичные в виде обыкновенных</vt:lpstr>
      <vt:lpstr>Физкультминутка</vt:lpstr>
      <vt:lpstr>Запишите  в виде десятичных дробей</vt:lpstr>
      <vt:lpstr>Ответьте на вопросы</vt:lpstr>
      <vt:lpstr>Какие из этих дробей можно представить в виде десятичных?</vt:lpstr>
      <vt:lpstr>Ответить на вопросы</vt:lpstr>
      <vt:lpstr>Выбрать правильный вариант ответа</vt:lpstr>
      <vt:lpstr>Выбрать правильный вариант ответа</vt:lpstr>
      <vt:lpstr>Выбрать правильный вариант ответа</vt:lpstr>
      <vt:lpstr>Выбрать правильный вариант ответа</vt:lpstr>
      <vt:lpstr>Выбрать правильный вариант ответа</vt:lpstr>
      <vt:lpstr>Выбрать правильный вариант ответа</vt:lpstr>
      <vt:lpstr>Тест  по математике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  <vt:lpstr>Спасибо за внимание!!!</vt:lpstr>
    </vt:vector>
  </TitlesOfParts>
  <Company>Torrents.by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nastya-aiti@yandex.ru</cp:lastModifiedBy>
  <cp:revision>97</cp:revision>
  <cp:lastPrinted>2024-03-10T14:10:41Z</cp:lastPrinted>
  <dcterms:created xsi:type="dcterms:W3CDTF">2015-03-06T16:08:01Z</dcterms:created>
  <dcterms:modified xsi:type="dcterms:W3CDTF">2024-03-10T14:11:03Z</dcterms:modified>
</cp:coreProperties>
</file>