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948E"/>
    <a:srgbClr val="C4D9D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498" y="-3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5B6259-85D0-42DA-8533-360B81EE62C1}" type="datetimeFigureOut">
              <a:rPr lang="ru-RU" smtClean="0"/>
              <a:pPr/>
              <a:t>27.12.2023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432B31-C0BC-492D-B4FD-92195844B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https://www.youtube.com/shorts/Dhk8CKwHHfs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432B31-C0BC-492D-B4FD-92195844B987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https://www.youtube.com/watch?v=zKsNAeYIsAk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432B31-C0BC-492D-B4FD-92195844B987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432B31-C0BC-492D-B4FD-92195844B987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6358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83768" y="4149080"/>
            <a:ext cx="6400800" cy="2400672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To all people and every one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1600" y="1700808"/>
            <a:ext cx="7772400" cy="1827634"/>
          </a:xfrm>
        </p:spPr>
        <p:txBody>
          <a:bodyPr/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Merry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С</a:t>
            </a:r>
            <a:r>
              <a:rPr lang="en-US" b="1" dirty="0" err="1" smtClean="0">
                <a:solidFill>
                  <a:schemeClr val="accent2">
                    <a:lumMod val="75000"/>
                  </a:schemeClr>
                </a:solidFill>
              </a:rPr>
              <a:t>hristmas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  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40568" y="0"/>
            <a:ext cx="945234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115616" y="1556792"/>
            <a:ext cx="83529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To </a:t>
            </a:r>
            <a:r>
              <a:rPr lang="en-US" sz="2800" b="1" dirty="0" err="1" smtClean="0">
                <a:solidFill>
                  <a:schemeClr val="accent2">
                    <a:lumMod val="75000"/>
                  </a:schemeClr>
                </a:solidFill>
              </a:rPr>
              <a:t>wrape</a:t>
            </a: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2800" dirty="0" smtClean="0"/>
              <a:t>a gifts –</a:t>
            </a:r>
            <a:r>
              <a:rPr lang="ru-RU" sz="2800" dirty="0" smtClean="0"/>
              <a:t> упаковывать подарок</a:t>
            </a:r>
            <a:r>
              <a:rPr lang="en-US" sz="2800" dirty="0" smtClean="0"/>
              <a:t> </a:t>
            </a:r>
            <a:endParaRPr lang="ru-R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971600" y="260648"/>
            <a:ext cx="7560840" cy="1077218"/>
          </a:xfrm>
          <a:prstGeom prst="rect">
            <a:avLst/>
          </a:prstGeom>
          <a:ln/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</a:rPr>
              <a:t>Write down new words  about  prepara</a:t>
            </a:r>
            <a:r>
              <a:rPr lang="en-US" sz="3200" b="1" dirty="0" smtClean="0">
                <a:solidFill>
                  <a:srgbClr val="0070C0"/>
                </a:solidFill>
              </a:rPr>
              <a:t>tion</a:t>
            </a:r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</a:rPr>
              <a:t> for New Year and Christmas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259632" y="2276872"/>
            <a:ext cx="73448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</a:rPr>
              <a:t>To deliver </a:t>
            </a:r>
            <a:r>
              <a:rPr lang="en-US" sz="3200" dirty="0" smtClean="0"/>
              <a:t>a</a:t>
            </a:r>
            <a:r>
              <a:rPr lang="en-US" sz="3200" b="1" dirty="0" smtClean="0">
                <a:solidFill>
                  <a:srgbClr val="00B050"/>
                </a:solidFill>
              </a:rPr>
              <a:t>n</a:t>
            </a:r>
            <a:r>
              <a:rPr lang="en-US" sz="3200" dirty="0" smtClean="0"/>
              <a:t> orders–</a:t>
            </a:r>
            <a:r>
              <a:rPr lang="ru-RU" sz="3200" dirty="0" smtClean="0"/>
              <a:t> доставлять заказы</a:t>
            </a:r>
            <a:r>
              <a:rPr lang="en-US" sz="3200" dirty="0" smtClean="0"/>
              <a:t> </a:t>
            </a:r>
            <a:endParaRPr lang="ru-RU" sz="3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403648" y="2996952"/>
            <a:ext cx="71287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To look for </a:t>
            </a:r>
            <a:r>
              <a:rPr lang="en-US" sz="2800" dirty="0" smtClean="0"/>
              <a:t> something </a:t>
            </a:r>
            <a:r>
              <a:rPr lang="en-US" sz="2800" dirty="0" smtClean="0">
                <a:solidFill>
                  <a:srgbClr val="C00000"/>
                </a:solidFill>
              </a:rPr>
              <a:t> extraordinary  </a:t>
            </a:r>
            <a:r>
              <a:rPr lang="ru-RU" sz="2800" dirty="0" smtClean="0"/>
              <a:t>-  искать</a:t>
            </a:r>
            <a:r>
              <a:rPr lang="en-US" sz="2800" dirty="0" smtClean="0"/>
              <a:t> </a:t>
            </a:r>
            <a:r>
              <a:rPr lang="ru-RU" sz="2800" dirty="0" smtClean="0"/>
              <a:t>что-то  необычное</a:t>
            </a:r>
            <a:endParaRPr lang="ru-RU" sz="28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115616" y="4005064"/>
            <a:ext cx="71287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To play </a:t>
            </a:r>
            <a:r>
              <a:rPr lang="en-US" sz="2800" dirty="0" smtClean="0"/>
              <a:t>a role </a:t>
            </a:r>
            <a:r>
              <a:rPr lang="ru-RU" sz="2800" dirty="0" smtClean="0"/>
              <a:t> </a:t>
            </a:r>
            <a:r>
              <a:rPr lang="en-US" sz="2800" dirty="0" smtClean="0"/>
              <a:t>in </a:t>
            </a:r>
            <a:r>
              <a:rPr lang="en-US" sz="2800" b="1" dirty="0" smtClean="0">
                <a:solidFill>
                  <a:srgbClr val="00B050"/>
                </a:solidFill>
              </a:rPr>
              <a:t>performance</a:t>
            </a:r>
            <a:r>
              <a:rPr lang="en-US" sz="2800" dirty="0" smtClean="0"/>
              <a:t> </a:t>
            </a:r>
            <a:r>
              <a:rPr lang="en-US" sz="2800" dirty="0" smtClean="0"/>
              <a:t>and</a:t>
            </a: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to </a:t>
            </a: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hold</a:t>
            </a:r>
          </a:p>
          <a:p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2800" dirty="0" smtClean="0"/>
              <a:t>a pause</a:t>
            </a:r>
            <a:r>
              <a:rPr lang="ru-RU" sz="2800" dirty="0" smtClean="0"/>
              <a:t>    </a:t>
            </a:r>
            <a:r>
              <a:rPr lang="en-US" sz="2800" dirty="0" smtClean="0"/>
              <a:t>- …</a:t>
            </a:r>
            <a:endParaRPr lang="ru-RU" sz="28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187624" y="5013176"/>
            <a:ext cx="61926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To  </a:t>
            </a:r>
            <a:r>
              <a:rPr lang="en-US" sz="2800" b="1" dirty="0" err="1" smtClean="0">
                <a:solidFill>
                  <a:schemeClr val="accent2">
                    <a:lumMod val="75000"/>
                  </a:schemeClr>
                </a:solidFill>
              </a:rPr>
              <a:t>decarate</a:t>
            </a: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2800" dirty="0" smtClean="0"/>
              <a:t>the</a:t>
            </a: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</a:rPr>
              <a:t>neigborhood</a:t>
            </a:r>
            <a:r>
              <a:rPr lang="en-US" sz="2800" dirty="0" smtClean="0"/>
              <a:t>-   </a:t>
            </a:r>
            <a:r>
              <a:rPr lang="ru-RU" sz="2800" dirty="0" smtClean="0"/>
              <a:t> </a:t>
            </a:r>
            <a:r>
              <a:rPr lang="en-US" sz="2800" dirty="0" smtClean="0"/>
              <a:t>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84584" y="0"/>
            <a:ext cx="1083862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0" y="476672"/>
            <a:ext cx="6444208" cy="954107"/>
          </a:xfrm>
          <a:prstGeom prst="rect">
            <a:avLst/>
          </a:prstGeom>
          <a:solidFill>
            <a:srgbClr val="92D050"/>
          </a:solidFill>
          <a:ln>
            <a:solidFill>
              <a:schemeClr val="bg2">
                <a:lumMod val="75000"/>
              </a:schemeClr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Write down new words  about celebra</a:t>
            </a:r>
            <a:r>
              <a:rPr lang="en-US" sz="2800" b="1" dirty="0" smtClean="0">
                <a:solidFill>
                  <a:srgbClr val="0070C0"/>
                </a:solidFill>
              </a:rPr>
              <a:t>tion</a:t>
            </a: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 of New Year and Christmas</a:t>
            </a:r>
            <a:endParaRPr lang="ru-RU" sz="2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-612576" y="1988840"/>
            <a:ext cx="66967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</a:rPr>
              <a:t>To seek </a:t>
            </a:r>
            <a:r>
              <a:rPr lang="en-US" sz="3200" dirty="0" err="1" smtClean="0"/>
              <a:t>a</a:t>
            </a:r>
            <a:r>
              <a:rPr lang="en-US" sz="3200" dirty="0" err="1" smtClean="0">
                <a:solidFill>
                  <a:schemeClr val="bg1">
                    <a:lumMod val="65000"/>
                  </a:schemeClr>
                </a:solidFill>
              </a:rPr>
              <a:t>n</a:t>
            </a:r>
            <a:r>
              <a:rPr lang="en-US" sz="3200" dirty="0" err="1" smtClean="0"/>
              <a:t>gifts</a:t>
            </a:r>
            <a:r>
              <a:rPr lang="en-US" sz="3200" dirty="0" smtClean="0"/>
              <a:t> –</a:t>
            </a:r>
            <a:r>
              <a:rPr lang="ru-RU" sz="3200" dirty="0" smtClean="0"/>
              <a:t> искать …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540568" y="2996952"/>
            <a:ext cx="66967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</a:rPr>
              <a:t>To hide </a:t>
            </a:r>
            <a:r>
              <a:rPr lang="en-US" sz="3200" dirty="0" smtClean="0"/>
              <a:t>presents –</a:t>
            </a:r>
            <a:r>
              <a:rPr lang="ru-RU" sz="3200" dirty="0" smtClean="0"/>
              <a:t> прятать …</a:t>
            </a:r>
            <a:r>
              <a:rPr lang="en-US" sz="3200" dirty="0" smtClean="0"/>
              <a:t>under</a:t>
            </a:r>
          </a:p>
          <a:p>
            <a:r>
              <a:rPr lang="en-US" sz="3200" b="1" dirty="0" smtClean="0">
                <a:solidFill>
                  <a:srgbClr val="C00000"/>
                </a:solidFill>
              </a:rPr>
              <a:t>To receive </a:t>
            </a:r>
            <a:r>
              <a:rPr lang="en-US" sz="3200" dirty="0" smtClean="0"/>
              <a:t>a </a:t>
            </a:r>
            <a:r>
              <a:rPr lang="en-US" sz="3200" dirty="0" err="1" smtClean="0">
                <a:solidFill>
                  <a:srgbClr val="C00000"/>
                </a:solidFill>
              </a:rPr>
              <a:t>impresive</a:t>
            </a:r>
            <a:r>
              <a:rPr lang="en-US" sz="3200" dirty="0" smtClean="0"/>
              <a:t> gifts</a:t>
            </a:r>
            <a:r>
              <a:rPr lang="ru-RU" sz="3200" dirty="0" smtClean="0"/>
              <a:t> </a:t>
            </a:r>
            <a:r>
              <a:rPr lang="en-US" sz="3200" dirty="0" smtClean="0"/>
              <a:t> </a:t>
            </a:r>
            <a:endParaRPr lang="ru-RU" sz="3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-540568" y="4509120"/>
            <a:ext cx="65527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</a:rPr>
              <a:t>To make a</a:t>
            </a:r>
            <a:r>
              <a:rPr lang="en-US" sz="3200" dirty="0" smtClean="0"/>
              <a:t> special 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</a:rPr>
              <a:t>di</a:t>
            </a:r>
            <a:r>
              <a:rPr lang="en-US" sz="3200" b="1" dirty="0" smtClean="0">
                <a:solidFill>
                  <a:schemeClr val="accent3">
                    <a:lumMod val="75000"/>
                  </a:schemeClr>
                </a:solidFill>
              </a:rPr>
              <a:t>sh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</a:rPr>
              <a:t>es </a:t>
            </a:r>
          </a:p>
          <a:p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-612576" y="5301208"/>
            <a:ext cx="60486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</a:rPr>
              <a:t>To wait for </a:t>
            </a:r>
            <a:r>
              <a:rPr lang="en-US" sz="2800" dirty="0" smtClean="0"/>
              <a:t>celebration</a:t>
            </a:r>
            <a:r>
              <a:rPr lang="en-US" sz="2800" b="1" dirty="0" smtClean="0">
                <a:solidFill>
                  <a:srgbClr val="C00000"/>
                </a:solidFill>
              </a:rPr>
              <a:t> </a:t>
            </a:r>
            <a:r>
              <a:rPr lang="en-US" sz="2800" dirty="0" smtClean="0"/>
              <a:t>(holidays)</a:t>
            </a:r>
            <a:r>
              <a:rPr lang="ru-RU" sz="2800" dirty="0" smtClean="0"/>
              <a:t>  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612576" y="-243408"/>
            <a:ext cx="9756576" cy="1575048"/>
          </a:xfrm>
          <a:solidFill>
            <a:srgbClr val="92D050"/>
          </a:solidFill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Present Continues sentences</a:t>
            </a:r>
            <a:br>
              <a:rPr lang="en-US" b="1" dirty="0" smtClean="0">
                <a:solidFill>
                  <a:srgbClr val="C00000"/>
                </a:solidFill>
              </a:rPr>
            </a:br>
            <a:r>
              <a:rPr lang="en-US" b="1" dirty="0" smtClean="0">
                <a:solidFill>
                  <a:srgbClr val="C00000"/>
                </a:solidFill>
              </a:rPr>
              <a:t> BE (</a:t>
            </a:r>
            <a:r>
              <a:rPr lang="en-US" b="1" dirty="0" err="1" smtClean="0">
                <a:solidFill>
                  <a:srgbClr val="C00000"/>
                </a:solidFill>
              </a:rPr>
              <a:t>am,is</a:t>
            </a:r>
            <a:r>
              <a:rPr lang="en-US" b="1" dirty="0" smtClean="0">
                <a:solidFill>
                  <a:srgbClr val="C00000"/>
                </a:solidFill>
              </a:rPr>
              <a:t>, </a:t>
            </a:r>
            <a:r>
              <a:rPr lang="en-US" b="1" dirty="0" smtClean="0">
                <a:solidFill>
                  <a:srgbClr val="C00000"/>
                </a:solidFill>
              </a:rPr>
              <a:t>are) </a:t>
            </a:r>
            <a:r>
              <a:rPr lang="en-US" b="1" dirty="0" smtClean="0">
                <a:solidFill>
                  <a:srgbClr val="C00000"/>
                </a:solidFill>
              </a:rPr>
              <a:t>+</a:t>
            </a:r>
            <a:r>
              <a:rPr lang="ru-RU" b="1" dirty="0" smtClean="0">
                <a:solidFill>
                  <a:srgbClr val="C00000"/>
                </a:solidFill>
              </a:rPr>
              <a:t>глагол  </a:t>
            </a:r>
            <a:r>
              <a:rPr lang="en-US" b="1" dirty="0" smtClean="0">
                <a:solidFill>
                  <a:srgbClr val="C00000"/>
                </a:solidFill>
              </a:rPr>
              <a:t>V 1</a:t>
            </a:r>
            <a:r>
              <a:rPr lang="ru-RU" b="1" dirty="0" smtClean="0">
                <a:solidFill>
                  <a:srgbClr val="C00000"/>
                </a:solidFill>
              </a:rPr>
              <a:t> +</a:t>
            </a:r>
            <a:r>
              <a:rPr lang="en-US" b="1" dirty="0" err="1" smtClean="0">
                <a:solidFill>
                  <a:srgbClr val="C00000"/>
                </a:solidFill>
              </a:rPr>
              <a:t>ing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79603" y="1052736"/>
            <a:ext cx="9823604" cy="5805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48680" y="0"/>
            <a:ext cx="1185518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C4D9DE"/>
          </a:solidFill>
        </p:spPr>
        <p:txBody>
          <a:bodyPr/>
          <a:lstStyle/>
          <a:p>
            <a:r>
              <a:rPr lang="en-US" b="1" dirty="0" smtClean="0">
                <a:solidFill>
                  <a:srgbClr val="00B050"/>
                </a:solidFill>
              </a:rPr>
              <a:t>Make present continuous </a:t>
            </a:r>
            <a:r>
              <a:rPr lang="en-US" b="1" dirty="0" err="1" smtClean="0">
                <a:solidFill>
                  <a:srgbClr val="00B050"/>
                </a:solidFill>
              </a:rPr>
              <a:t>tences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180528" y="1628800"/>
            <a:ext cx="10081120" cy="8802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chemeClr val="accent2">
                    <a:lumMod val="75000"/>
                  </a:schemeClr>
                </a:solidFill>
              </a:rPr>
              <a:t>I am  s</a:t>
            </a:r>
            <a:r>
              <a:rPr lang="en-US" sz="4400" b="1" dirty="0" smtClean="0">
                <a:solidFill>
                  <a:schemeClr val="accent2">
                    <a:lumMod val="75000"/>
                  </a:schemeClr>
                </a:solidFill>
              </a:rPr>
              <a:t>ee</a:t>
            </a:r>
            <a:r>
              <a:rPr lang="en-US" sz="4000" b="1" dirty="0" smtClean="0">
                <a:solidFill>
                  <a:schemeClr val="accent2">
                    <a:lumMod val="75000"/>
                  </a:schemeClr>
                </a:solidFill>
              </a:rPr>
              <a:t>king a gift  at home under the New Year tree</a:t>
            </a:r>
          </a:p>
          <a:p>
            <a:r>
              <a:rPr lang="en-US" sz="4000" b="1" dirty="0" smtClean="0">
                <a:solidFill>
                  <a:srgbClr val="C00000"/>
                </a:solidFill>
              </a:rPr>
              <a:t>she …</a:t>
            </a:r>
            <a:r>
              <a:rPr lang="en-US" sz="4000" b="1" dirty="0" smtClean="0">
                <a:solidFill>
                  <a:srgbClr val="C00000"/>
                </a:solidFill>
              </a:rPr>
              <a:t>wait    for </a:t>
            </a:r>
            <a:r>
              <a:rPr lang="en-US" sz="4000" b="1" dirty="0" smtClean="0">
                <a:solidFill>
                  <a:srgbClr val="C00000"/>
                </a:solidFill>
              </a:rPr>
              <a:t>miracle</a:t>
            </a:r>
          </a:p>
          <a:p>
            <a:r>
              <a:rPr lang="en-US" sz="4000" b="1" dirty="0" smtClean="0">
                <a:solidFill>
                  <a:srgbClr val="C00000"/>
                </a:solidFill>
              </a:rPr>
              <a:t>he ….receive </a:t>
            </a:r>
          </a:p>
          <a:p>
            <a:r>
              <a:rPr lang="en-US" sz="4000" b="1" dirty="0" smtClean="0">
                <a:solidFill>
                  <a:srgbClr val="C00000"/>
                </a:solidFill>
              </a:rPr>
              <a:t>we….making a call</a:t>
            </a:r>
          </a:p>
          <a:p>
            <a:r>
              <a:rPr lang="en-US" sz="4000" b="1" dirty="0" smtClean="0">
                <a:solidFill>
                  <a:srgbClr val="C00000"/>
                </a:solidFill>
              </a:rPr>
              <a:t>they….hold a pause</a:t>
            </a:r>
          </a:p>
          <a:p>
            <a:r>
              <a:rPr lang="en-US" sz="4000" b="1" dirty="0" smtClean="0">
                <a:solidFill>
                  <a:srgbClr val="C00000"/>
                </a:solidFill>
              </a:rPr>
              <a:t>somebody … wish</a:t>
            </a:r>
          </a:p>
          <a:p>
            <a:r>
              <a:rPr lang="en-US" sz="4000" b="1" dirty="0" smtClean="0">
                <a:solidFill>
                  <a:srgbClr val="C00000"/>
                </a:solidFill>
              </a:rPr>
              <a:t>you…. </a:t>
            </a:r>
            <a:r>
              <a:rPr lang="en-US" sz="4000" b="1" dirty="0" err="1" smtClean="0">
                <a:solidFill>
                  <a:srgbClr val="C00000"/>
                </a:solidFill>
              </a:rPr>
              <a:t>wisper</a:t>
            </a:r>
            <a:r>
              <a:rPr lang="en-US" sz="4000" b="1" dirty="0" smtClean="0">
                <a:solidFill>
                  <a:srgbClr val="C00000"/>
                </a:solidFill>
              </a:rPr>
              <a:t>…. wishes to Santa </a:t>
            </a:r>
            <a:r>
              <a:rPr lang="en-US" sz="4000" b="1" dirty="0" err="1" smtClean="0">
                <a:solidFill>
                  <a:srgbClr val="C00000"/>
                </a:solidFill>
              </a:rPr>
              <a:t>Klouse</a:t>
            </a:r>
            <a:r>
              <a:rPr lang="en-US" sz="4000" b="1" dirty="0" smtClean="0">
                <a:solidFill>
                  <a:srgbClr val="C00000"/>
                </a:solidFill>
              </a:rPr>
              <a:t>? </a:t>
            </a:r>
          </a:p>
          <a:p>
            <a:r>
              <a:rPr lang="en-US" sz="4000" b="1" dirty="0" smtClean="0">
                <a:solidFill>
                  <a:srgbClr val="C00000"/>
                </a:solidFill>
              </a:rPr>
              <a:t> </a:t>
            </a:r>
          </a:p>
          <a:p>
            <a:endParaRPr lang="en-US" sz="4000" b="1" dirty="0" smtClean="0">
              <a:solidFill>
                <a:srgbClr val="C00000"/>
              </a:solidFill>
            </a:endParaRPr>
          </a:p>
          <a:p>
            <a:endParaRPr lang="en-US" b="1" dirty="0" smtClean="0">
              <a:solidFill>
                <a:srgbClr val="C00000"/>
              </a:solidFill>
            </a:endParaRPr>
          </a:p>
          <a:p>
            <a:endParaRPr lang="en-US" b="1" dirty="0" smtClean="0">
              <a:solidFill>
                <a:srgbClr val="C00000"/>
              </a:solidFill>
            </a:endParaRPr>
          </a:p>
          <a:p>
            <a:endParaRPr lang="en-US" b="1" dirty="0" smtClean="0">
              <a:solidFill>
                <a:srgbClr val="C00000"/>
              </a:solidFill>
            </a:endParaRPr>
          </a:p>
          <a:p>
            <a:endParaRPr lang="en-US" b="1" dirty="0" smtClean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C00000"/>
                </a:solidFill>
              </a:rPr>
              <a:t> </a:t>
            </a:r>
          </a:p>
          <a:p>
            <a:endParaRPr lang="en-US" b="1" dirty="0" smtClean="0">
              <a:solidFill>
                <a:srgbClr val="C00000"/>
              </a:solidFill>
            </a:endParaRPr>
          </a:p>
          <a:p>
            <a:endParaRPr lang="en-US" b="1" dirty="0" smtClean="0">
              <a:solidFill>
                <a:srgbClr val="C00000"/>
              </a:solidFill>
            </a:endParaRPr>
          </a:p>
          <a:p>
            <a:endParaRPr lang="en-US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C948E"/>
                </a:solidFill>
              </a:rPr>
              <a:t>CHECK YOUR SELF</a:t>
            </a:r>
            <a:endParaRPr lang="ru-RU" dirty="0">
              <a:solidFill>
                <a:srgbClr val="1C948E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1556792"/>
            <a:ext cx="4572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She </a:t>
            </a:r>
            <a:r>
              <a:rPr lang="en-US" b="1" dirty="0" smtClean="0">
                <a:solidFill>
                  <a:srgbClr val="1C948E"/>
                </a:solidFill>
              </a:rPr>
              <a:t>is</a:t>
            </a:r>
            <a:r>
              <a:rPr lang="en-US" b="1" dirty="0" smtClean="0">
                <a:solidFill>
                  <a:srgbClr val="C00000"/>
                </a:solidFill>
              </a:rPr>
              <a:t> wait</a:t>
            </a:r>
            <a:r>
              <a:rPr lang="en-US" b="1" dirty="0" smtClean="0">
                <a:solidFill>
                  <a:srgbClr val="1C948E"/>
                </a:solidFill>
              </a:rPr>
              <a:t>ing</a:t>
            </a:r>
            <a:r>
              <a:rPr lang="en-US" b="1" dirty="0" smtClean="0">
                <a:solidFill>
                  <a:srgbClr val="C00000"/>
                </a:solidFill>
              </a:rPr>
              <a:t>   </a:t>
            </a:r>
            <a:r>
              <a:rPr lang="en-US" b="1" dirty="0" smtClean="0">
                <a:solidFill>
                  <a:srgbClr val="C00000"/>
                </a:solidFill>
              </a:rPr>
              <a:t>for </a:t>
            </a:r>
            <a:r>
              <a:rPr lang="en-US" b="1" dirty="0" smtClean="0">
                <a:solidFill>
                  <a:srgbClr val="C00000"/>
                </a:solidFill>
              </a:rPr>
              <a:t>miracle</a:t>
            </a:r>
          </a:p>
          <a:p>
            <a:endParaRPr lang="en-US" b="1" dirty="0" smtClean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C00000"/>
                </a:solidFill>
              </a:rPr>
              <a:t>He </a:t>
            </a:r>
            <a:r>
              <a:rPr lang="en-US" b="1" dirty="0" smtClean="0">
                <a:solidFill>
                  <a:srgbClr val="1C948E"/>
                </a:solidFill>
              </a:rPr>
              <a:t> is </a:t>
            </a:r>
            <a:r>
              <a:rPr lang="en-US" b="1" dirty="0" smtClean="0">
                <a:solidFill>
                  <a:srgbClr val="C00000"/>
                </a:solidFill>
              </a:rPr>
              <a:t>receiv</a:t>
            </a:r>
            <a:r>
              <a:rPr lang="en-US" b="1" dirty="0" smtClean="0">
                <a:solidFill>
                  <a:srgbClr val="1C948E"/>
                </a:solidFill>
              </a:rPr>
              <a:t>ing</a:t>
            </a:r>
          </a:p>
          <a:p>
            <a:endParaRPr lang="en-US" b="1" dirty="0" smtClean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C00000"/>
                </a:solidFill>
              </a:rPr>
              <a:t>We</a:t>
            </a:r>
            <a:r>
              <a:rPr lang="en-US" b="1" dirty="0" smtClean="0">
                <a:solidFill>
                  <a:srgbClr val="1C948E"/>
                </a:solidFill>
              </a:rPr>
              <a:t> are </a:t>
            </a:r>
            <a:r>
              <a:rPr lang="en-US" b="1" dirty="0" smtClean="0">
                <a:solidFill>
                  <a:srgbClr val="C00000"/>
                </a:solidFill>
              </a:rPr>
              <a:t>mak</a:t>
            </a:r>
            <a:r>
              <a:rPr lang="en-US" b="1" dirty="0" smtClean="0">
                <a:solidFill>
                  <a:srgbClr val="1C948E"/>
                </a:solidFill>
              </a:rPr>
              <a:t>ing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smtClean="0">
                <a:solidFill>
                  <a:srgbClr val="C00000"/>
                </a:solidFill>
              </a:rPr>
              <a:t>a </a:t>
            </a:r>
            <a:r>
              <a:rPr lang="en-US" b="1" dirty="0" smtClean="0">
                <a:solidFill>
                  <a:srgbClr val="C00000"/>
                </a:solidFill>
              </a:rPr>
              <a:t>call</a:t>
            </a:r>
          </a:p>
          <a:p>
            <a:endParaRPr lang="en-US" b="1" dirty="0" smtClean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C00000"/>
                </a:solidFill>
              </a:rPr>
              <a:t>They </a:t>
            </a:r>
            <a:r>
              <a:rPr lang="en-US" b="1" dirty="0" smtClean="0">
                <a:solidFill>
                  <a:srgbClr val="1C948E"/>
                </a:solidFill>
              </a:rPr>
              <a:t>are</a:t>
            </a:r>
            <a:r>
              <a:rPr lang="en-US" b="1" dirty="0" smtClean="0">
                <a:solidFill>
                  <a:srgbClr val="C00000"/>
                </a:solidFill>
              </a:rPr>
              <a:t> hold</a:t>
            </a:r>
            <a:r>
              <a:rPr lang="en-US" b="1" dirty="0" smtClean="0">
                <a:solidFill>
                  <a:srgbClr val="1C948E"/>
                </a:solidFill>
              </a:rPr>
              <a:t>ing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smtClean="0">
                <a:solidFill>
                  <a:srgbClr val="C00000"/>
                </a:solidFill>
              </a:rPr>
              <a:t>a </a:t>
            </a:r>
            <a:r>
              <a:rPr lang="en-US" b="1" dirty="0" smtClean="0">
                <a:solidFill>
                  <a:srgbClr val="C00000"/>
                </a:solidFill>
              </a:rPr>
              <a:t>pause</a:t>
            </a:r>
          </a:p>
          <a:p>
            <a:endParaRPr lang="en-US" b="1" dirty="0" smtClean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C00000"/>
                </a:solidFill>
              </a:rPr>
              <a:t>Somebody </a:t>
            </a:r>
            <a:r>
              <a:rPr lang="en-US" b="1" dirty="0" smtClean="0">
                <a:solidFill>
                  <a:srgbClr val="1C948E"/>
                </a:solidFill>
              </a:rPr>
              <a:t>is</a:t>
            </a:r>
            <a:r>
              <a:rPr lang="en-US" b="1" dirty="0" smtClean="0">
                <a:solidFill>
                  <a:srgbClr val="C00000"/>
                </a:solidFill>
              </a:rPr>
              <a:t> wish</a:t>
            </a:r>
            <a:r>
              <a:rPr lang="en-US" b="1" dirty="0" smtClean="0">
                <a:solidFill>
                  <a:srgbClr val="1C948E"/>
                </a:solidFill>
              </a:rPr>
              <a:t>ing</a:t>
            </a:r>
          </a:p>
          <a:p>
            <a:endParaRPr lang="en-US" b="1" dirty="0" smtClean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1C948E"/>
                </a:solidFill>
              </a:rPr>
              <a:t>Are</a:t>
            </a:r>
            <a:r>
              <a:rPr lang="en-US" b="1" dirty="0" smtClean="0">
                <a:solidFill>
                  <a:srgbClr val="C00000"/>
                </a:solidFill>
              </a:rPr>
              <a:t> you </a:t>
            </a:r>
            <a:r>
              <a:rPr lang="en-US" b="1" dirty="0" err="1" smtClean="0">
                <a:solidFill>
                  <a:srgbClr val="C00000"/>
                </a:solidFill>
              </a:rPr>
              <a:t>wisper</a:t>
            </a:r>
            <a:r>
              <a:rPr lang="en-US" b="1" dirty="0" err="1" smtClean="0">
                <a:solidFill>
                  <a:srgbClr val="1C948E"/>
                </a:solidFill>
              </a:rPr>
              <a:t>ing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smtClean="0">
                <a:solidFill>
                  <a:srgbClr val="C00000"/>
                </a:solidFill>
              </a:rPr>
              <a:t>wishes to Santa </a:t>
            </a:r>
            <a:r>
              <a:rPr lang="en-US" b="1" dirty="0" err="1" smtClean="0">
                <a:solidFill>
                  <a:srgbClr val="C00000"/>
                </a:solidFill>
              </a:rPr>
              <a:t>Klouse</a:t>
            </a:r>
            <a:r>
              <a:rPr lang="en-US" b="1" dirty="0" smtClean="0">
                <a:solidFill>
                  <a:srgbClr val="C00000"/>
                </a:solidFill>
              </a:rPr>
              <a:t>?</a:t>
            </a:r>
          </a:p>
          <a:p>
            <a:endParaRPr lang="en-US" b="1" dirty="0" smtClean="0">
              <a:solidFill>
                <a:srgbClr val="C00000"/>
              </a:solidFill>
            </a:endParaRPr>
          </a:p>
          <a:p>
            <a:endParaRPr lang="en-US" b="1" dirty="0" smtClean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C00000"/>
                </a:solidFill>
              </a:rPr>
              <a:t> </a:t>
            </a:r>
            <a:endParaRPr lang="en-US" b="1" dirty="0" smtClean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75656" y="1988840"/>
            <a:ext cx="410690" cy="9233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50800"/>
                <a:solidFill>
                  <a:srgbClr val="00B050"/>
                </a:solidFill>
                <a:effectLst/>
              </a:rPr>
              <a:t>!</a:t>
            </a:r>
            <a:endParaRPr lang="ru-RU" sz="5400" b="1" cap="none" spc="0" dirty="0">
              <a:ln w="50800"/>
              <a:solidFill>
                <a:srgbClr val="00B05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198</Words>
  <Application>Microsoft Office PowerPoint</Application>
  <PresentationFormat>Экран (4:3)</PresentationFormat>
  <Paragraphs>57</Paragraphs>
  <Slides>6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Merry Сhristmas  </vt:lpstr>
      <vt:lpstr>Слайд 2</vt:lpstr>
      <vt:lpstr>Слайд 3</vt:lpstr>
      <vt:lpstr>Present Continues sentences  BE (am,is, are) +глагол  V 1 +ing </vt:lpstr>
      <vt:lpstr>Make present continuous tences</vt:lpstr>
      <vt:lpstr>CHECK YOUR SELF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Merry Сhristmas  </dc:title>
  <dc:creator>Анна</dc:creator>
  <cp:lastModifiedBy>Библиотекарь</cp:lastModifiedBy>
  <cp:revision>24</cp:revision>
  <dcterms:created xsi:type="dcterms:W3CDTF">2023-12-26T14:02:16Z</dcterms:created>
  <dcterms:modified xsi:type="dcterms:W3CDTF">2023-12-27T01:28:45Z</dcterms:modified>
</cp:coreProperties>
</file>