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7" r:id="rId11"/>
    <p:sldId id="268" r:id="rId12"/>
    <p:sldId id="269" r:id="rId13"/>
    <p:sldId id="270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78" y="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548640" y="950976"/>
            <a:ext cx="6509385" cy="3556730"/>
          </a:xfrm>
        </p:spPr>
        <p:txBody>
          <a:bodyPr anchor="t">
            <a:normAutofit/>
          </a:bodyPr>
          <a:lstStyle>
            <a:lvl1pPr algn="l">
              <a:defRPr sz="44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576072" y="4572000"/>
            <a:ext cx="6481953" cy="1485900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en-US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CDE23C7-78A4-413A-A84B-93D4CC0A9EB1}" type="datetimeFigureOut">
              <a:rPr lang="en-US"/>
              <a:t>3/14/2024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CB39E08-E0E5-4B1A-8F7D-08FE7678A3B6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548641" y="2028826"/>
            <a:ext cx="11094348" cy="4029074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CDE23C7-78A4-413A-A84B-93D4CC0A9EB1}" type="datetimeFigureOut">
              <a:rPr lang="en-US"/>
              <a:t>3/14/2024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CB39E08-E0E5-4B1A-8F7D-08FE7678A3B6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9472612" y="952499"/>
            <a:ext cx="2207417" cy="5105401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557924" y="952499"/>
            <a:ext cx="8914688" cy="5105401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CDE23C7-78A4-413A-A84B-93D4CC0A9EB1}" type="datetimeFigureOut">
              <a:rPr lang="en-US"/>
              <a:t>3/14/2024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CB39E08-E0E5-4B1A-8F7D-08FE7678A3B6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CDE23C7-78A4-413A-A84B-93D4CC0A9EB1}" type="datetimeFigureOut">
              <a:rPr lang="en-US"/>
              <a:t>3/14/2024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CB39E08-E0E5-4B1A-8F7D-08FE7678A3B6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557923" y="952500"/>
            <a:ext cx="6678695" cy="3962398"/>
          </a:xfrm>
        </p:spPr>
        <p:txBody>
          <a:bodyPr anchor="t">
            <a:normAutofit/>
          </a:bodyPr>
          <a:lstStyle>
            <a:lvl1pPr>
              <a:defRPr sz="54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043860" y="952501"/>
            <a:ext cx="3500440" cy="396239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CDE23C7-78A4-413A-A84B-93D4CC0A9EB1}" type="datetimeFigureOut">
              <a:rPr lang="en-US"/>
              <a:t>3/14/2024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CB39E08-E0E5-4B1A-8F7D-08FE7678A3B6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548640" y="2029968"/>
            <a:ext cx="5281505" cy="41481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257928" y="2029968"/>
            <a:ext cx="5281505" cy="41481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CDE23C7-78A4-413A-A84B-93D4CC0A9EB1}" type="datetimeFigureOut">
              <a:rPr lang="en-US"/>
              <a:t>3/14/2024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CB39E08-E0E5-4B1A-8F7D-08FE7678A3B6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552659" y="950976"/>
            <a:ext cx="10802729" cy="881796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42918" y="1832772"/>
            <a:ext cx="5281507" cy="742638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13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548640" y="2600531"/>
            <a:ext cx="5281507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257927" y="1832772"/>
            <a:ext cx="5283202" cy="742638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13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257927" y="2600531"/>
            <a:ext cx="5283202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CDE23C7-78A4-413A-A84B-93D4CC0A9EB1}" type="datetimeFigureOut">
              <a:rPr lang="en-US"/>
              <a:t>3/14/2024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CB39E08-E0E5-4B1A-8F7D-08FE7678A3B6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CDE23C7-78A4-413A-A84B-93D4CC0A9EB1}" type="datetimeFigureOut">
              <a:rPr lang="en-US"/>
              <a:t>3/14/2024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CB39E08-E0E5-4B1A-8F7D-08FE7678A3B6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CDE23C7-78A4-413A-A84B-93D4CC0A9EB1}" type="datetimeFigureOut">
              <a:rPr lang="en-US"/>
              <a:t>3/14/2024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CB39E08-E0E5-4B1A-8F7D-08FE7678A3B6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548640" y="952500"/>
            <a:ext cx="4124084" cy="2362199"/>
          </a:xfrm>
        </p:spPr>
        <p:txBody>
          <a:bodyPr anchor="t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5600700" y="952500"/>
            <a:ext cx="5934074" cy="49085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548641" y="3429000"/>
            <a:ext cx="4124084" cy="24399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CDE23C7-78A4-413A-A84B-93D4CC0A9EB1}" type="datetimeFigureOut">
              <a:rPr lang="en-US"/>
              <a:t>3/14/2024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CB39E08-E0E5-4B1A-8F7D-08FE7678A3B6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548641" y="952500"/>
            <a:ext cx="4124084" cy="2397918"/>
          </a:xfrm>
        </p:spPr>
        <p:txBody>
          <a:bodyPr anchor="t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5522119" y="987425"/>
            <a:ext cx="602218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548641" y="3429000"/>
            <a:ext cx="4124084" cy="24399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CDE23C7-78A4-413A-A84B-93D4CC0A9EB1}" type="datetimeFigureOut">
              <a:rPr lang="en-US"/>
              <a:t>3/14/2024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CB39E08-E0E5-4B1A-8F7D-08FE7678A3B6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548639" y="950976"/>
            <a:ext cx="10995659" cy="10778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48641" y="2028826"/>
            <a:ext cx="10995660" cy="4029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588729" y="6449535"/>
            <a:ext cx="2983095" cy="30845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CDE23C7-78A4-413A-A84B-93D4CC0A9EB1}" type="datetimeFigureOut">
              <a:rPr lang="en-US"/>
              <a:t>3/14/2024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557924" y="17377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10710710" y="6449535"/>
            <a:ext cx="932278" cy="30845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CB39E08-E0E5-4B1A-8F7D-08FE7678A3B6}" type="slidenum">
              <a:rPr lang="en-US"/>
              <a:t>‹#›</a:t>
            </a:fld>
            <a:endParaRPr lang="en-US"/>
          </a:p>
        </p:txBody>
      </p:sp>
      <p:cxnSp>
        <p:nvCxnSpPr>
          <p:cNvPr id="7" name="Straight Connector 6"/>
          <p:cNvCxnSpPr>
            <a:cxnSpLocks/>
          </p:cNvCxnSpPr>
          <p:nvPr/>
        </p:nvCxnSpPr>
        <p:spPr bwMode="auto">
          <a:xfrm>
            <a:off x="643467" y="678719"/>
            <a:ext cx="1090506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cxnSpLocks/>
          </p:cNvCxnSpPr>
          <p:nvPr/>
        </p:nvCxnSpPr>
        <p:spPr bwMode="auto">
          <a:xfrm>
            <a:off x="643467" y="6309695"/>
            <a:ext cx="1090506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85000"/>
        </a:lnSpc>
        <a:spcBef>
          <a:spcPts val="0"/>
        </a:spcBef>
        <a:buNone/>
        <a:defRPr sz="36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120000"/>
        </a:lnSpc>
        <a:spcBef>
          <a:spcPts val="10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>
        <a:lnSpc>
          <a:spcPct val="12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>
        <a:lnSpc>
          <a:spcPct val="120000"/>
        </a:lnSpc>
        <a:spcBef>
          <a:spcPts val="500"/>
        </a:spcBef>
        <a:buFont typeface="Arial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defTabSz="914400">
        <a:lnSpc>
          <a:spcPct val="120000"/>
        </a:lnSpc>
        <a:spcBef>
          <a:spcPts val="500"/>
        </a:spcBef>
        <a:buFont typeface="Arial"/>
        <a:buChar char="•"/>
        <a:defRPr sz="1400">
          <a:solidFill>
            <a:schemeClr val="tx1"/>
          </a:solidFill>
          <a:latin typeface="+mn-lt"/>
          <a:ea typeface="+mn-ea"/>
          <a:cs typeface="+mn-cs"/>
        </a:defRPr>
      </a:lvl4pPr>
      <a:lvl5pPr marL="1234440" indent="-228600" algn="l" defTabSz="914400">
        <a:lnSpc>
          <a:spcPct val="120000"/>
        </a:lnSpc>
        <a:spcBef>
          <a:spcPts val="500"/>
        </a:spcBef>
        <a:buFont typeface="Arial"/>
        <a:buChar char="•"/>
        <a:defRPr sz="14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 bwMode="auto">
          <a:xfrm>
            <a:off x="643467" y="678719"/>
            <a:ext cx="1090506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 bwMode="auto">
          <a:xfrm>
            <a:off x="643467" y="6309695"/>
            <a:ext cx="1090506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5" name="Rectangle 14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499"/>
            <a:ext cx="12197643" cy="685700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 bwMode="auto">
          <a:xfrm>
            <a:off x="2601996" y="1100031"/>
            <a:ext cx="2743200" cy="36575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defRPr/>
            </a:pPr>
            <a:endParaRPr lang="ru-RU"/>
          </a:p>
        </p:txBody>
      </p:sp>
      <p:sp>
        <p:nvSpPr>
          <p:cNvPr id="18" name="TextBox 17"/>
          <p:cNvSpPr txBox="1"/>
          <p:nvPr/>
        </p:nvSpPr>
        <p:spPr bwMode="auto">
          <a:xfrm>
            <a:off x="1040652" y="1282006"/>
            <a:ext cx="10350190" cy="210348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3200" b="1" dirty="0">
                <a:ea typeface="+mn-lt"/>
                <a:cs typeface="+mn-lt"/>
              </a:rPr>
              <a:t>Оценка качества общеобразовательной подготовки обучающихся по русскому языку </a:t>
            </a:r>
            <a:endParaRPr lang="ru-RU" sz="3200" b="1" dirty="0">
              <a:ea typeface="Univers Light"/>
              <a:cs typeface="Univers Light"/>
            </a:endParaRPr>
          </a:p>
          <a:p>
            <a:pPr algn="ctr">
              <a:defRPr/>
            </a:pPr>
            <a:r>
              <a:rPr lang="ru-RU" sz="3200" b="1" dirty="0">
                <a:ea typeface="Univers Light"/>
                <a:cs typeface="Univers Light"/>
              </a:rPr>
              <a:t>в соответствии с требованиями ФГОС</a:t>
            </a:r>
            <a:endParaRPr lang="ru-RU" sz="3200" b="1" dirty="0"/>
          </a:p>
          <a:p>
            <a:pPr>
              <a:defRPr/>
            </a:pPr>
            <a:endParaRPr lang="ru-RU" dirty="0"/>
          </a:p>
          <a:p>
            <a:pPr algn="ctr">
              <a:defRPr/>
            </a:pP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6095999" y="4039737"/>
            <a:ext cx="503535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dirty="0" smtClean="0"/>
              <a:t>Презентацию подготовила</a:t>
            </a:r>
          </a:p>
          <a:p>
            <a:pPr algn="just"/>
            <a:r>
              <a:rPr lang="ru-RU" dirty="0" err="1" smtClean="0"/>
              <a:t>Ассовская</a:t>
            </a:r>
            <a:r>
              <a:rPr lang="ru-RU" dirty="0" smtClean="0"/>
              <a:t> Марина Михайловна,</a:t>
            </a:r>
          </a:p>
          <a:p>
            <a:pPr algn="just"/>
            <a:r>
              <a:rPr lang="ru-RU" dirty="0"/>
              <a:t>у</a:t>
            </a:r>
            <a:r>
              <a:rPr lang="ru-RU" dirty="0" smtClean="0"/>
              <a:t>читель русского языка и литературы</a:t>
            </a:r>
          </a:p>
          <a:p>
            <a:pPr algn="just"/>
            <a:r>
              <a:rPr lang="ru-RU" dirty="0" smtClean="0"/>
              <a:t>ЧОУ «Православная классическая гимназия </a:t>
            </a:r>
          </a:p>
          <a:p>
            <a:pPr algn="just"/>
            <a:r>
              <a:rPr lang="ru-RU" dirty="0"/>
              <a:t>и</a:t>
            </a:r>
            <a:r>
              <a:rPr lang="ru-RU" dirty="0" smtClean="0"/>
              <a:t>м. преп. Серафима Саровского»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>
            <a:off x="959677" y="607889"/>
            <a:ext cx="10841782" cy="60631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>
              <a:defRPr/>
            </a:pPr>
            <a:r>
              <a:rPr lang="ru-RU" b="1" i="1" dirty="0" err="1" smtClean="0">
                <a:latin typeface="Arial"/>
                <a:ea typeface="+mn-lt"/>
                <a:cs typeface="+mn-lt"/>
              </a:rPr>
              <a:t>Метапредметные</a:t>
            </a:r>
            <a:r>
              <a:rPr lang="ru-RU" b="1" i="1" dirty="0" smtClean="0">
                <a:latin typeface="Arial"/>
                <a:ea typeface="+mn-lt"/>
                <a:cs typeface="+mn-lt"/>
              </a:rPr>
              <a:t> результаты предполагают </a:t>
            </a:r>
            <a:r>
              <a:rPr lang="ru-RU" b="1" i="1" dirty="0">
                <a:latin typeface="Arial"/>
                <a:ea typeface="+mn-lt"/>
                <a:cs typeface="+mn-lt"/>
              </a:rPr>
              <a:t>оценку универсальных учебных действий учащихся (познавательных, регулятивных, коммуникативных), то есть таких умственных действий обучающихся, которые направлены на анализ своей познавательной деятельности и управление ей. Если дети учатся рассуждать, анализировать, классифицировать, значит, они работают на </a:t>
            </a:r>
            <a:r>
              <a:rPr lang="ru-RU" b="1" i="1" dirty="0" err="1">
                <a:latin typeface="Arial"/>
                <a:ea typeface="+mn-lt"/>
                <a:cs typeface="+mn-lt"/>
              </a:rPr>
              <a:t>метапредметный</a:t>
            </a:r>
            <a:r>
              <a:rPr lang="ru-RU" b="1" i="1" dirty="0">
                <a:latin typeface="Arial"/>
                <a:ea typeface="+mn-lt"/>
                <a:cs typeface="+mn-lt"/>
              </a:rPr>
              <a:t> результат. Здесь хороши задания такого типа:</a:t>
            </a:r>
            <a:endParaRPr lang="ru-RU" b="1" i="1" dirty="0">
              <a:latin typeface="Arial"/>
              <a:ea typeface="Univers Light"/>
              <a:cs typeface="Univers Light"/>
            </a:endParaRPr>
          </a:p>
          <a:p>
            <a:pPr marL="305908" indent="-305908" algn="just">
              <a:buFont typeface="Arial"/>
              <a:buChar char="–"/>
              <a:defRPr/>
            </a:pPr>
            <a:r>
              <a:rPr lang="ru-RU" b="1" i="1" dirty="0">
                <a:latin typeface="Arial"/>
                <a:ea typeface="Univers Light"/>
                <a:cs typeface="Univers Light"/>
              </a:rPr>
              <a:t>обоснуй постановку знаков препинания схемой предложения;</a:t>
            </a:r>
          </a:p>
          <a:p>
            <a:pPr marL="305908" indent="-305908" algn="just">
              <a:buFont typeface="Arial"/>
              <a:buChar char="–"/>
              <a:defRPr/>
            </a:pPr>
            <a:r>
              <a:rPr lang="ru-RU" b="1" i="1" dirty="0">
                <a:latin typeface="Arial"/>
                <a:ea typeface="Univers Light"/>
                <a:cs typeface="Univers Light"/>
              </a:rPr>
              <a:t>правильно ли построены словосочетания? Если есть нарушения, установи их причину. Запиши словосочетания верно и в скобках укажи, что было нарушено;</a:t>
            </a:r>
          </a:p>
          <a:p>
            <a:pPr marL="305908" indent="-305908" algn="just">
              <a:buFont typeface="Arial"/>
              <a:buChar char="–"/>
              <a:defRPr/>
            </a:pPr>
            <a:r>
              <a:rPr lang="ru-RU" b="1" i="1" dirty="0">
                <a:latin typeface="Arial"/>
                <a:ea typeface="Univers Light"/>
                <a:cs typeface="Univers Light"/>
              </a:rPr>
              <a:t>распредели слова по группам по наличию безударной гласной в корне, приставке или окончании. Какой обобщённый способ проверки используется во всех случаях? </a:t>
            </a:r>
            <a:endParaRPr lang="ru-RU" b="1" i="1" dirty="0" smtClean="0">
              <a:latin typeface="Arial"/>
              <a:ea typeface="Univers Light"/>
              <a:cs typeface="Univers Light"/>
            </a:endParaRPr>
          </a:p>
          <a:p>
            <a:pPr algn="just">
              <a:defRPr/>
            </a:pPr>
            <a:r>
              <a:rPr lang="ru-RU" b="1" i="1" dirty="0" err="1" smtClean="0">
                <a:latin typeface="Arial"/>
                <a:ea typeface="Univers Light"/>
                <a:cs typeface="Univers Light"/>
              </a:rPr>
              <a:t>Метапредметные</a:t>
            </a:r>
            <a:r>
              <a:rPr lang="ru-RU" b="1" i="1" dirty="0" smtClean="0">
                <a:latin typeface="Arial"/>
                <a:ea typeface="Univers Light"/>
                <a:cs typeface="Univers Light"/>
              </a:rPr>
              <a:t> </a:t>
            </a:r>
            <a:r>
              <a:rPr lang="ru-RU" b="1" i="1" dirty="0">
                <a:latin typeface="Arial"/>
                <a:ea typeface="Univers Light"/>
                <a:cs typeface="Univers Light"/>
              </a:rPr>
              <a:t>результаты формируются за счет реализации программы формирования универсальных учебных действий и программ по всем учебным предметам. Оценку достижений </a:t>
            </a:r>
            <a:r>
              <a:rPr lang="ru-RU" b="1" i="1" dirty="0" err="1">
                <a:latin typeface="Arial"/>
                <a:ea typeface="Univers Light"/>
                <a:cs typeface="Univers Light"/>
              </a:rPr>
              <a:t>метапредметных</a:t>
            </a:r>
            <a:r>
              <a:rPr lang="ru-RU" b="1" i="1" dirty="0">
                <a:latin typeface="Arial"/>
                <a:ea typeface="Univers Light"/>
                <a:cs typeface="Univers Light"/>
              </a:rPr>
              <a:t> результатов подводят по итогам года. </a:t>
            </a:r>
            <a:endParaRPr dirty="0"/>
          </a:p>
          <a:p>
            <a:pPr>
              <a:defRPr/>
            </a:pPr>
            <a:endParaRPr lang="ru-RU" sz="2000" b="1" i="1" dirty="0">
              <a:latin typeface="Arial"/>
              <a:ea typeface="Univers Light"/>
              <a:cs typeface="Univers Light"/>
            </a:endParaRPr>
          </a:p>
          <a:p>
            <a:pPr marL="305908" indent="-305908">
              <a:buFont typeface="Arial"/>
              <a:buChar char="–"/>
              <a:defRPr/>
            </a:pPr>
            <a:endParaRPr lang="ru-RU" sz="2000" b="1" i="1" dirty="0">
              <a:latin typeface="Arial"/>
              <a:ea typeface="Univers Light"/>
              <a:cs typeface="Univers Light"/>
            </a:endParaRPr>
          </a:p>
          <a:p>
            <a:pPr marL="305908" indent="-305908">
              <a:buFont typeface="Arial"/>
              <a:buChar char="–"/>
              <a:defRPr/>
            </a:pPr>
            <a:endParaRPr lang="ru-RU" sz="2000" b="1" i="1" dirty="0">
              <a:latin typeface="Arial"/>
              <a:ea typeface="Univers Light"/>
              <a:cs typeface="Univers Light"/>
            </a:endParaRPr>
          </a:p>
          <a:p>
            <a:pPr marL="305908" indent="-305908">
              <a:buFont typeface="Arial"/>
              <a:buChar char="–"/>
              <a:defRPr/>
            </a:pPr>
            <a:endParaRPr lang="ru-RU" sz="2000" b="1" i="1" dirty="0">
              <a:latin typeface="Arial"/>
              <a:ea typeface="Univers Light"/>
              <a:cs typeface="Univers Light"/>
            </a:endParaRPr>
          </a:p>
          <a:p>
            <a:pPr marL="305908" indent="-305908">
              <a:buFont typeface="Arial"/>
              <a:buChar char="–"/>
              <a:defRPr/>
            </a:pPr>
            <a:endParaRPr lang="ru-RU" sz="2000" b="1" i="1" dirty="0">
              <a:latin typeface="Arial"/>
              <a:ea typeface="Univers Light"/>
              <a:cs typeface="Univers Light"/>
            </a:endParaRPr>
          </a:p>
          <a:p>
            <a:pPr>
              <a:defRPr/>
            </a:pP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>
            <a:off x="1203195" y="747148"/>
            <a:ext cx="10383532" cy="46333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>
              <a:defRPr/>
            </a:pPr>
            <a:r>
              <a:rPr lang="ru-RU" sz="2000" b="1" i="1" dirty="0">
                <a:latin typeface="Arial"/>
                <a:ea typeface="+mn-lt"/>
                <a:cs typeface="+mn-lt"/>
              </a:rPr>
              <a:t>Система внутренней оценки </a:t>
            </a:r>
            <a:r>
              <a:rPr lang="ru-RU" sz="2000" b="1" i="1" dirty="0" err="1">
                <a:latin typeface="Arial"/>
                <a:ea typeface="+mn-lt"/>
                <a:cs typeface="+mn-lt"/>
              </a:rPr>
              <a:t>метапредметных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 результатов включает в себя следующие процедуры:</a:t>
            </a:r>
            <a:endParaRPr dirty="0"/>
          </a:p>
          <a:p>
            <a:pPr algn="just">
              <a:defRPr/>
            </a:pPr>
            <a:r>
              <a:rPr lang="ru-RU" sz="2000" b="1" i="1" dirty="0">
                <a:latin typeface="Arial"/>
                <a:ea typeface="+mn-lt"/>
                <a:cs typeface="+mn-lt"/>
              </a:rPr>
              <a:t>- решение задач творческого и поискового характера (система заданий УМК: творческие задания, интеллектуальный марафон, информационный поиск, задания вариативного повышенного уровня); </a:t>
            </a:r>
            <a:endParaRPr lang="ru-RU" sz="2000" b="1" i="1" dirty="0">
              <a:latin typeface="Arial"/>
              <a:ea typeface="Univers Light"/>
              <a:cs typeface="Univers Light"/>
            </a:endParaRPr>
          </a:p>
          <a:p>
            <a:pPr algn="just">
              <a:defRPr/>
            </a:pPr>
            <a:r>
              <a:rPr lang="ru-RU" sz="2000" b="1" i="1" dirty="0">
                <a:latin typeface="Arial"/>
                <a:ea typeface="Univers Light"/>
                <a:cs typeface="Univers Light"/>
              </a:rPr>
              <a:t>- проектная деятельность; </a:t>
            </a:r>
          </a:p>
          <a:p>
            <a:pPr algn="just">
              <a:defRPr/>
            </a:pPr>
            <a:r>
              <a:rPr lang="ru-RU" sz="2000" b="1" i="1" dirty="0">
                <a:latin typeface="Arial"/>
                <a:ea typeface="Univers Light"/>
                <a:cs typeface="Univers Light"/>
              </a:rPr>
              <a:t>- текущие, тематические, промежуточные и итоговые проверочные работы, включающие задания на проверку </a:t>
            </a:r>
            <a:r>
              <a:rPr lang="ru-RU" sz="2000" b="1" i="1" dirty="0" err="1">
                <a:latin typeface="Arial"/>
                <a:ea typeface="Univers Light"/>
                <a:cs typeface="Univers Light"/>
              </a:rPr>
              <a:t>метапредметных</a:t>
            </a:r>
            <a:r>
              <a:rPr lang="ru-RU" sz="2000" b="1" i="1" dirty="0">
                <a:latin typeface="Arial"/>
                <a:ea typeface="Univers Light"/>
                <a:cs typeface="Univers Light"/>
              </a:rPr>
              <a:t> результатов обучения; </a:t>
            </a:r>
          </a:p>
          <a:p>
            <a:pPr algn="just">
              <a:defRPr/>
            </a:pPr>
            <a:r>
              <a:rPr lang="ru-RU" sz="2000" b="1" i="1" dirty="0">
                <a:latin typeface="Arial"/>
                <a:ea typeface="Univers Light"/>
                <a:cs typeface="Univers Light"/>
              </a:rPr>
              <a:t>- комплексные работы на </a:t>
            </a:r>
            <a:r>
              <a:rPr lang="ru-RU" sz="2000" b="1" i="1" dirty="0" err="1">
                <a:latin typeface="Arial"/>
                <a:ea typeface="Univers Light"/>
                <a:cs typeface="Univers Light"/>
              </a:rPr>
              <a:t>межпредметной</a:t>
            </a:r>
            <a:r>
              <a:rPr lang="ru-RU" sz="2000" b="1" i="1" dirty="0">
                <a:latin typeface="Arial"/>
                <a:ea typeface="Univers Light"/>
                <a:cs typeface="Univers Light"/>
              </a:rPr>
              <a:t> основе.</a:t>
            </a:r>
          </a:p>
          <a:p>
            <a:pPr algn="just">
              <a:defRPr/>
            </a:pPr>
            <a:r>
              <a:rPr lang="ru-RU" sz="2000" b="1" i="1" dirty="0">
                <a:latin typeface="Arial"/>
                <a:ea typeface="Univers Light"/>
                <a:cs typeface="Univers Light"/>
              </a:rPr>
              <a:t>Оценивание уровня </a:t>
            </a:r>
            <a:r>
              <a:rPr lang="ru-RU" sz="2000" b="1" i="1" dirty="0" err="1">
                <a:latin typeface="Arial"/>
                <a:ea typeface="Univers Light"/>
                <a:cs typeface="Univers Light"/>
              </a:rPr>
              <a:t>сформированности</a:t>
            </a:r>
            <a:r>
              <a:rPr lang="ru-RU" sz="2000" b="1" i="1" dirty="0">
                <a:latin typeface="Arial"/>
                <a:ea typeface="Univers Light"/>
                <a:cs typeface="Univers Light"/>
              </a:rPr>
              <a:t> </a:t>
            </a:r>
            <a:r>
              <a:rPr lang="ru-RU" sz="2000" b="1" i="1" dirty="0" err="1">
                <a:latin typeface="Arial"/>
                <a:ea typeface="Univers Light"/>
                <a:cs typeface="Univers Light"/>
              </a:rPr>
              <a:t>метапредметных</a:t>
            </a:r>
            <a:r>
              <a:rPr lang="ru-RU" sz="2000" b="1" i="1" dirty="0">
                <a:latin typeface="Arial"/>
                <a:ea typeface="Univers Light"/>
                <a:cs typeface="Univers Light"/>
              </a:rPr>
              <a:t> результатов может основываться на устных и письменных ответах учащихся, а также на наблюдениях учителя за участием детей в групповой и парной работе. И здесь важную роль играет самооценка учащегося.</a:t>
            </a:r>
            <a:endParaRPr dirty="0"/>
          </a:p>
          <a:p>
            <a:pPr algn="l">
              <a:defRPr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99277"/>
            <a:ext cx="12197643" cy="685609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 bwMode="auto">
          <a:xfrm>
            <a:off x="3745211" y="1198690"/>
            <a:ext cx="7797859" cy="221599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>
              <a:defRPr/>
            </a:pPr>
            <a:r>
              <a:rPr lang="ru-RU" sz="2000" b="1" i="1" dirty="0" smtClean="0">
                <a:latin typeface="Arial"/>
                <a:ea typeface="+mn-lt"/>
                <a:cs typeface="+mn-lt"/>
              </a:rPr>
              <a:t>Для 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оценивания </a:t>
            </a:r>
            <a:r>
              <a:rPr lang="ru-RU" sz="2000" b="1" i="1" dirty="0" err="1">
                <a:latin typeface="Arial"/>
                <a:ea typeface="+mn-lt"/>
                <a:cs typeface="+mn-lt"/>
              </a:rPr>
              <a:t>метапредметных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 результатов можно использовать</a:t>
            </a:r>
            <a:endParaRPr sz="2000" dirty="0"/>
          </a:p>
          <a:p>
            <a:pPr algn="just">
              <a:defRPr/>
            </a:pPr>
            <a:r>
              <a:rPr lang="ru-RU" sz="2000" b="1" i="1" dirty="0">
                <a:latin typeface="Arial"/>
                <a:ea typeface="+mn-lt"/>
                <a:cs typeface="+mn-lt"/>
              </a:rPr>
              <a:t>методики  оценивания УУД :</a:t>
            </a:r>
            <a:endParaRPr sz="2000" dirty="0"/>
          </a:p>
          <a:p>
            <a:pPr algn="just">
              <a:defRPr/>
            </a:pPr>
            <a:r>
              <a:rPr lang="ru-RU" sz="2000" b="1" i="1" dirty="0">
                <a:latin typeface="Arial"/>
                <a:ea typeface="+mn-lt"/>
                <a:cs typeface="+mn-lt"/>
              </a:rPr>
              <a:t> - познавательных </a:t>
            </a:r>
            <a:r>
              <a:rPr lang="ru-RU" sz="2000" b="1" i="1" dirty="0" smtClean="0">
                <a:latin typeface="Arial"/>
                <a:ea typeface="+mn-lt"/>
                <a:cs typeface="+mn-lt"/>
              </a:rPr>
              <a:t>УУД; </a:t>
            </a:r>
            <a:endParaRPr sz="2000" dirty="0"/>
          </a:p>
          <a:p>
            <a:pPr algn="just">
              <a:defRPr/>
            </a:pPr>
            <a:r>
              <a:rPr lang="ru-RU" sz="2000" b="1" i="1" dirty="0">
                <a:latin typeface="Arial"/>
                <a:ea typeface="+mn-lt"/>
                <a:cs typeface="+mn-lt"/>
              </a:rPr>
              <a:t> - регулятивных </a:t>
            </a:r>
            <a:r>
              <a:rPr lang="ru-RU" sz="2000" b="1" i="1" dirty="0" smtClean="0">
                <a:latin typeface="Arial"/>
                <a:ea typeface="+mn-lt"/>
                <a:cs typeface="+mn-lt"/>
              </a:rPr>
              <a:t>УУД;</a:t>
            </a:r>
            <a:endParaRPr sz="2000" dirty="0"/>
          </a:p>
          <a:p>
            <a:pPr algn="just">
              <a:defRPr/>
            </a:pPr>
            <a:r>
              <a:rPr lang="ru-RU" sz="2000" b="1" i="1" dirty="0">
                <a:latin typeface="Arial"/>
                <a:ea typeface="+mn-lt"/>
                <a:cs typeface="+mn-lt"/>
              </a:rPr>
              <a:t> - коммуникативных </a:t>
            </a:r>
            <a:r>
              <a:rPr lang="ru-RU" sz="2000" b="1" i="1" dirty="0" smtClean="0">
                <a:latin typeface="Arial"/>
                <a:ea typeface="+mn-lt"/>
                <a:cs typeface="+mn-lt"/>
              </a:rPr>
              <a:t>УУД.</a:t>
            </a:r>
            <a:endParaRPr sz="2000" dirty="0"/>
          </a:p>
          <a:p>
            <a:pPr algn="l">
              <a:defRPr/>
            </a:pPr>
            <a:r>
              <a:rPr lang="ru-RU" dirty="0"/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819" y="3414681"/>
            <a:ext cx="3568671" cy="26418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98" y="1198690"/>
            <a:ext cx="2501235" cy="2787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 bwMode="auto">
          <a:xfrm>
            <a:off x="934209" y="647217"/>
            <a:ext cx="10813666" cy="40010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ru-RU" sz="2000" b="1" i="1" dirty="0">
                <a:latin typeface="Arial"/>
                <a:ea typeface="+mn-lt"/>
                <a:cs typeface="+mn-lt"/>
              </a:rPr>
              <a:t>  </a:t>
            </a:r>
            <a:r>
              <a:rPr lang="ru-RU" sz="2000" b="1" i="1" dirty="0" smtClean="0">
                <a:latin typeface="Arial"/>
                <a:ea typeface="+mn-lt"/>
                <a:cs typeface="+mn-lt"/>
              </a:rPr>
              <a:t>Примеры 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оценочных листов, используемых  на уроках русского </a:t>
            </a:r>
            <a:r>
              <a:rPr lang="ru-RU" sz="2000" b="1" i="1" dirty="0" smtClean="0">
                <a:latin typeface="Arial"/>
                <a:ea typeface="+mn-lt"/>
                <a:cs typeface="+mn-lt"/>
              </a:rPr>
              <a:t>языка</a:t>
            </a:r>
          </a:p>
          <a:p>
            <a:pPr>
              <a:defRPr/>
            </a:pPr>
            <a:endParaRPr dirty="0"/>
          </a:p>
          <a:p>
            <a:pPr>
              <a:defRPr/>
            </a:pPr>
            <a:r>
              <a:rPr lang="ru-RU" sz="2000" b="1" i="1" dirty="0">
                <a:latin typeface="Arial"/>
                <a:ea typeface="+mn-lt"/>
                <a:cs typeface="+mn-lt"/>
              </a:rPr>
              <a:t>Оценочный лист.</a:t>
            </a:r>
            <a:endParaRPr dirty="0"/>
          </a:p>
          <a:p>
            <a:pPr>
              <a:defRPr/>
            </a:pPr>
            <a:r>
              <a:rPr lang="ru-RU" sz="2000" b="1" i="1" dirty="0">
                <a:latin typeface="Arial"/>
                <a:ea typeface="+mn-lt"/>
                <a:cs typeface="+mn-lt"/>
              </a:rPr>
              <a:t>Оцени СВОЮ РАБОТУ на уроке.</a:t>
            </a:r>
            <a:endParaRPr dirty="0"/>
          </a:p>
          <a:p>
            <a:pPr>
              <a:defRPr/>
            </a:pPr>
            <a:r>
              <a:rPr lang="ru-RU" sz="2000" b="1" i="1" dirty="0">
                <a:latin typeface="Arial"/>
                <a:ea typeface="+mn-lt"/>
                <a:cs typeface="+mn-lt"/>
              </a:rPr>
              <a:t>Ответь на вопросы:</a:t>
            </a:r>
            <a:endParaRPr dirty="0"/>
          </a:p>
          <a:p>
            <a:pPr>
              <a:defRPr/>
            </a:pPr>
            <a:r>
              <a:rPr lang="ru-RU" sz="2000" b="1" i="1" dirty="0">
                <a:latin typeface="Arial"/>
                <a:ea typeface="+mn-lt"/>
                <a:cs typeface="+mn-lt"/>
              </a:rPr>
              <a:t>1. Сегодня на уроке я узнал(а)  ____________________________________________</a:t>
            </a:r>
            <a:endParaRPr dirty="0"/>
          </a:p>
          <a:p>
            <a:pPr>
              <a:defRPr/>
            </a:pPr>
            <a:r>
              <a:rPr lang="ru-RU" sz="2000" b="1" i="1" dirty="0">
                <a:latin typeface="Arial"/>
                <a:ea typeface="+mn-lt"/>
                <a:cs typeface="+mn-lt"/>
              </a:rPr>
              <a:t>2. Сегодня на уроке я научился(</a:t>
            </a:r>
            <a:r>
              <a:rPr lang="ru-RU" sz="2000" b="1" i="1" dirty="0" err="1">
                <a:latin typeface="Arial"/>
                <a:ea typeface="+mn-lt"/>
                <a:cs typeface="+mn-lt"/>
              </a:rPr>
              <a:t>лась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)  ____________________________________</a:t>
            </a:r>
            <a:endParaRPr dirty="0"/>
          </a:p>
          <a:p>
            <a:pPr>
              <a:defRPr/>
            </a:pPr>
            <a:r>
              <a:rPr lang="ru-RU" sz="2000" b="1" i="1" dirty="0">
                <a:latin typeface="Arial"/>
                <a:ea typeface="+mn-lt"/>
                <a:cs typeface="+mn-lt"/>
              </a:rPr>
              <a:t>3. Сегодня на уроке 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я</a:t>
            </a:r>
            <a:r>
              <a:rPr lang="ru-RU" sz="2000" b="1" i="1" dirty="0" smtClean="0">
                <a:latin typeface="Arial"/>
                <a:ea typeface="+mn-lt"/>
                <a:cs typeface="+mn-lt"/>
              </a:rPr>
              <a:t> 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научился(</a:t>
            </a:r>
            <a:r>
              <a:rPr lang="ru-RU" sz="2000" b="1" i="1" dirty="0" err="1">
                <a:latin typeface="Arial"/>
                <a:ea typeface="+mn-lt"/>
                <a:cs typeface="+mn-lt"/>
              </a:rPr>
              <a:t>лась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) лучше делать _________________________</a:t>
            </a:r>
            <a:endParaRPr dirty="0"/>
          </a:p>
          <a:p>
            <a:pPr>
              <a:defRPr/>
            </a:pPr>
            <a:r>
              <a:rPr lang="ru-RU" sz="2000" b="1" i="1" dirty="0">
                <a:latin typeface="Arial"/>
                <a:ea typeface="+mn-lt"/>
                <a:cs typeface="+mn-lt"/>
              </a:rPr>
              <a:t>4. Самым неожиданным для меня сегодня стало _____________________________</a:t>
            </a:r>
            <a:endParaRPr dirty="0"/>
          </a:p>
          <a:p>
            <a:pPr>
              <a:defRPr/>
            </a:pPr>
            <a:r>
              <a:rPr lang="ru-RU" sz="2000" b="1" i="1" dirty="0">
                <a:latin typeface="Arial"/>
                <a:ea typeface="+mn-lt"/>
                <a:cs typeface="+mn-lt"/>
              </a:rPr>
              <a:t>5. Сегодня на уроке я мог(ла) бы сделать лучше __________________</a:t>
            </a:r>
            <a:endParaRPr dirty="0"/>
          </a:p>
          <a:p>
            <a:pPr>
              <a:defRPr/>
            </a:pPr>
            <a:r>
              <a:rPr lang="ru-RU" sz="2000" b="1" i="1" dirty="0">
                <a:latin typeface="Arial"/>
                <a:ea typeface="+mn-lt"/>
                <a:cs typeface="+mn-lt"/>
              </a:rPr>
              <a:t>6. Осталось непонятным  _________________________________________________</a:t>
            </a:r>
            <a:endParaRPr lang="ru-RU" sz="2000" b="1" i="1" dirty="0">
              <a:latin typeface="Arial"/>
              <a:ea typeface="Univers Light"/>
              <a:cs typeface="Univers Light"/>
            </a:endParaRPr>
          </a:p>
          <a:p>
            <a:pPr>
              <a:defRPr/>
            </a:pPr>
            <a:endParaRPr dirty="0"/>
          </a:p>
          <a:p>
            <a:pPr>
              <a:defRPr/>
            </a:pP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 bwMode="auto">
          <a:xfrm>
            <a:off x="892694" y="1345005"/>
            <a:ext cx="10822355" cy="2834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ru-RU" b="1" i="1">
                <a:latin typeface="Arial"/>
                <a:ea typeface="+mn-lt"/>
                <a:cs typeface="+mn-lt"/>
              </a:rPr>
              <a:t>Лист самооценки (заполняется по результатам выполнения проверочной работы)</a:t>
            </a:r>
            <a:endParaRPr/>
          </a:p>
          <a:p>
            <a:pPr>
              <a:defRPr/>
            </a:pPr>
            <a:r>
              <a:rPr lang="ru-RU" b="1" i="1">
                <a:latin typeface="Arial"/>
                <a:ea typeface="+mn-lt"/>
                <a:cs typeface="+mn-lt"/>
              </a:rPr>
              <a:t>Выполнение этой работы мне понравилось (не понравилось) потому, что_____________</a:t>
            </a:r>
            <a:endParaRPr/>
          </a:p>
          <a:p>
            <a:pPr>
              <a:defRPr/>
            </a:pPr>
            <a:r>
              <a:rPr lang="ru-RU" b="1" i="1">
                <a:latin typeface="Arial"/>
                <a:ea typeface="+mn-lt"/>
                <a:cs typeface="+mn-lt"/>
              </a:rPr>
              <a:t>Наиболее трудным мне показалось ___________________________________________</a:t>
            </a:r>
            <a:endParaRPr lang="ru-RU" b="1" i="1">
              <a:latin typeface="Arial"/>
              <a:ea typeface="Univers Light"/>
              <a:cs typeface="Univers Light"/>
            </a:endParaRPr>
          </a:p>
          <a:p>
            <a:pPr>
              <a:defRPr/>
            </a:pPr>
            <a:r>
              <a:rPr lang="ru-RU" b="1" i="1">
                <a:latin typeface="Arial"/>
                <a:ea typeface="Univers Light"/>
                <a:cs typeface="Univers Light"/>
              </a:rPr>
              <a:t>Я думаю, это потому, что  ___________________________________________________</a:t>
            </a:r>
            <a:endParaRPr/>
          </a:p>
          <a:p>
            <a:pPr>
              <a:defRPr/>
            </a:pPr>
            <a:r>
              <a:rPr lang="ru-RU" b="1" i="1">
                <a:latin typeface="Arial"/>
                <a:ea typeface="+mn-lt"/>
                <a:cs typeface="+mn-lt"/>
              </a:rPr>
              <a:t>Самым интересным было _____________________________________________________</a:t>
            </a:r>
            <a:endParaRPr/>
          </a:p>
          <a:p>
            <a:pPr>
              <a:defRPr/>
            </a:pPr>
            <a:r>
              <a:rPr lang="ru-RU" b="1" i="1">
                <a:latin typeface="Arial"/>
                <a:ea typeface="+mn-lt"/>
                <a:cs typeface="+mn-lt"/>
              </a:rPr>
              <a:t>Если бы я еще раз выполнял эту работу, то я бы сделал ________________________</a:t>
            </a:r>
            <a:endParaRPr/>
          </a:p>
          <a:p>
            <a:pPr>
              <a:defRPr/>
            </a:pPr>
            <a:r>
              <a:rPr lang="ru-RU" b="1" i="1">
                <a:latin typeface="Arial"/>
                <a:ea typeface="+mn-lt"/>
                <a:cs typeface="+mn-lt"/>
              </a:rPr>
              <a:t>Если бы я еще раз выполнял эту работу, то я бы по-другому сделал ________________</a:t>
            </a:r>
            <a:endParaRPr/>
          </a:p>
          <a:p>
            <a:pPr>
              <a:defRPr/>
            </a:pPr>
            <a:r>
              <a:rPr lang="ru-RU" b="1" i="1">
                <a:latin typeface="Arial"/>
                <a:ea typeface="+mn-lt"/>
                <a:cs typeface="+mn-lt"/>
              </a:rPr>
              <a:t>Я бы хотел попросить своего учителя ____________________________________</a:t>
            </a:r>
            <a:endParaRPr/>
          </a:p>
          <a:p>
            <a:pPr>
              <a:defRPr/>
            </a:pPr>
            <a:endParaRPr lang="ru-RU" b="1" i="1">
              <a:latin typeface="Arial"/>
              <a:ea typeface="+mn-lt"/>
              <a:cs typeface="+mn-lt"/>
            </a:endParaRPr>
          </a:p>
          <a:p>
            <a:pPr algn="l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 bwMode="auto">
          <a:xfrm>
            <a:off x="1559750" y="735440"/>
            <a:ext cx="8862645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2400" b="1" i="1">
                <a:latin typeface="Arial"/>
                <a:ea typeface="+mn-lt"/>
                <a:cs typeface="+mn-lt"/>
              </a:rPr>
              <a:t>Оценочный лист </a:t>
            </a:r>
            <a:endParaRPr/>
          </a:p>
          <a:p>
            <a:pPr algn="ctr">
              <a:defRPr/>
            </a:pPr>
            <a:r>
              <a:rPr lang="ru-RU" sz="2400" b="1" i="1">
                <a:latin typeface="Arial"/>
                <a:ea typeface="+mn-lt"/>
                <a:cs typeface="+mn-lt"/>
              </a:rPr>
              <a:t>«Что нужно сделать, чтобы правильно написать безударные личные окончания глаголов?»</a:t>
            </a:r>
            <a:endParaRPr/>
          </a:p>
          <a:p>
            <a:pPr algn="l">
              <a:defRPr/>
            </a:pPr>
            <a:endParaRPr lang="ru-RU"/>
          </a:p>
        </p:txBody>
      </p:sp>
      <p:pic>
        <p:nvPicPr>
          <p:cNvPr id="3" name="Рисунок 2" descr="Изображение выглядит как текст, снимок экрана, Шрифт, число&#10;&#10;Автоматически созданное описание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53387" y="2216188"/>
            <a:ext cx="10472912" cy="24129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 bwMode="auto">
          <a:xfrm>
            <a:off x="2839457" y="616460"/>
            <a:ext cx="8227491" cy="10976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ru-RU" sz="2400" b="1" i="1" dirty="0">
                <a:latin typeface="Arial"/>
                <a:ea typeface="+mn-lt"/>
                <a:cs typeface="+mn-lt"/>
              </a:rPr>
              <a:t>Оценочный лист «Что я знаю </a:t>
            </a:r>
            <a:r>
              <a:rPr lang="ru-RU" sz="2400" b="1" i="1" dirty="0" smtClean="0">
                <a:latin typeface="Arial"/>
                <a:ea typeface="+mn-lt"/>
                <a:cs typeface="+mn-lt"/>
              </a:rPr>
              <a:t>о… </a:t>
            </a:r>
            <a:r>
              <a:rPr lang="ru-RU" sz="2400" b="1" i="1" dirty="0">
                <a:latin typeface="Arial"/>
                <a:ea typeface="+mn-lt"/>
                <a:cs typeface="+mn-lt"/>
              </a:rPr>
              <a:t>...</a:t>
            </a:r>
            <a:r>
              <a:rPr lang="ru-RU" sz="2400" b="1" i="1" dirty="0" err="1">
                <a:latin typeface="Arial"/>
                <a:ea typeface="+mn-lt"/>
                <a:cs typeface="+mn-lt"/>
              </a:rPr>
              <a:t>слослсловосочетании</a:t>
            </a:r>
            <a:r>
              <a:rPr lang="ru-RU" sz="2400" b="1" i="1" dirty="0">
                <a:latin typeface="Arial"/>
                <a:ea typeface="+mn-lt"/>
                <a:cs typeface="+mn-lt"/>
              </a:rPr>
              <a:t>?»</a:t>
            </a:r>
            <a:endParaRPr dirty="0"/>
          </a:p>
          <a:p>
            <a:pPr algn="l">
              <a:defRPr/>
            </a:pPr>
            <a:endParaRPr lang="ru-RU" dirty="0"/>
          </a:p>
        </p:txBody>
      </p:sp>
      <p:pic>
        <p:nvPicPr>
          <p:cNvPr id="3" name="Рисунок 2" descr="Изображение выглядит как текст, снимок экрана, Шрифт, число&#10;&#10;Автоматически созданное описание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313341" y="1119188"/>
            <a:ext cx="9286875" cy="4619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 bwMode="auto">
          <a:xfrm>
            <a:off x="3264541" y="652115"/>
            <a:ext cx="7103533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2400" b="1" i="1">
                <a:latin typeface="Arial"/>
                <a:ea typeface="+mn-lt"/>
                <a:cs typeface="+mn-lt"/>
              </a:rPr>
              <a:t>Лист самооценки «Признаки частей речи».</a:t>
            </a:r>
            <a:endParaRPr lang="ru-RU"/>
          </a:p>
        </p:txBody>
      </p:sp>
      <p:pic>
        <p:nvPicPr>
          <p:cNvPr id="3" name="Рисунок 2" descr="Изображение выглядит как текст, снимок экрана, число, Шрифт&#10;&#10;Автоматически созданное описание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608494" y="1261840"/>
            <a:ext cx="8670573" cy="48334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 bwMode="auto">
          <a:xfrm>
            <a:off x="1161295" y="587288"/>
            <a:ext cx="9881887" cy="1310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2000" b="1" i="1">
                <a:latin typeface="Arial"/>
                <a:ea typeface="+mn-lt"/>
                <a:cs typeface="+mn-lt"/>
              </a:rPr>
              <a:t>Также на уроках можно использовать оценочные листы после изучения конкретных тем, связанных с правописанием. Например, после изучения темы «Правописание отрицательных и неопределенных местоимений» </a:t>
            </a:r>
            <a:endParaRPr lang="ru-RU" sz="2000" b="1" i="1">
              <a:latin typeface="Arial"/>
              <a:ea typeface="Univers Light"/>
              <a:cs typeface="Univers Light"/>
            </a:endParaRPr>
          </a:p>
          <a:p>
            <a:pPr algn="ctr">
              <a:defRPr/>
            </a:pPr>
            <a:r>
              <a:rPr lang="ru-RU" sz="2000" b="1" i="1">
                <a:latin typeface="Arial"/>
                <a:ea typeface="Univers Light"/>
                <a:cs typeface="Univers Light"/>
              </a:rPr>
              <a:t>(6 класс):</a:t>
            </a:r>
            <a:endParaRPr lang="ru-RU"/>
          </a:p>
        </p:txBody>
      </p:sp>
      <p:pic>
        <p:nvPicPr>
          <p:cNvPr id="3" name="Рисунок 2" descr="Изображение выглядит как текст, снимок экрана, Шрифт, число&#10;&#10;Автоматически созданное описание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589171" y="1606968"/>
            <a:ext cx="9334500" cy="37242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2204011" y="5337622"/>
            <a:ext cx="3629835" cy="6404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  <a:p>
            <a:pPr algn="l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 bwMode="auto">
          <a:xfrm>
            <a:off x="1040761" y="593851"/>
            <a:ext cx="10110278" cy="160043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/>
          </a:p>
          <a:p>
            <a:pPr>
              <a:defRPr/>
            </a:pPr>
            <a:r>
              <a:rPr lang="ru-RU" sz="2000" b="1" i="1" dirty="0">
                <a:latin typeface="Arial"/>
                <a:ea typeface="+mn-lt"/>
                <a:cs typeface="+mn-lt"/>
              </a:rPr>
              <a:t>Материалы для проведения мониторинга </a:t>
            </a:r>
            <a:r>
              <a:rPr lang="ru-RU" sz="2000" b="1" i="1" dirty="0" err="1">
                <a:latin typeface="Arial"/>
                <a:ea typeface="+mn-lt"/>
                <a:cs typeface="+mn-lt"/>
              </a:rPr>
              <a:t>сформированности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 УУД </a:t>
            </a:r>
            <a:r>
              <a:rPr lang="ru-RU" sz="2000" b="1" i="1" dirty="0" smtClean="0">
                <a:latin typeface="Arial"/>
                <a:ea typeface="+mn-lt"/>
                <a:cs typeface="+mn-lt"/>
              </a:rPr>
              <a:t>учащихся</a:t>
            </a:r>
            <a:endParaRPr lang="ru-RU" sz="2000" b="1" i="1" dirty="0">
              <a:latin typeface="Arial"/>
              <a:ea typeface="Univers Light"/>
              <a:cs typeface="Univers Light"/>
            </a:endParaRPr>
          </a:p>
          <a:p>
            <a:pPr>
              <a:defRPr/>
            </a:pPr>
            <a:r>
              <a:rPr lang="ru-RU" sz="2000" b="1" i="1" dirty="0" smtClean="0">
                <a:latin typeface="Arial"/>
                <a:ea typeface="+mn-lt"/>
                <a:cs typeface="+mn-lt"/>
              </a:rPr>
              <a:t>Познавательные 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учебные действия</a:t>
            </a:r>
            <a:endParaRPr dirty="0"/>
          </a:p>
          <a:p>
            <a:pPr algn="l">
              <a:defRPr/>
            </a:pPr>
            <a:r>
              <a:rPr lang="ru-RU" sz="2000" b="1" i="1" dirty="0">
                <a:latin typeface="Arial"/>
                <a:ea typeface="+mn-lt"/>
                <a:cs typeface="+mn-lt"/>
              </a:rPr>
              <a:t>ФИ__________________________________________________________</a:t>
            </a:r>
            <a:endParaRPr dirty="0"/>
          </a:p>
        </p:txBody>
      </p:sp>
      <p:pic>
        <p:nvPicPr>
          <p:cNvPr id="3" name="Рисунок 2" descr="Изображение выглядит как текст, снимок экрана, Шрифт, число&#10;&#10;Автоматически созданное описание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165350" y="2235730"/>
            <a:ext cx="9639300" cy="3571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 bwMode="auto">
          <a:xfrm>
            <a:off x="2630129" y="90919"/>
            <a:ext cx="6223820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ФОП и ФГОС</a:t>
            </a:r>
            <a:endParaRPr lang="ru-RU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pic>
        <p:nvPicPr>
          <p:cNvPr id="2" name="Рисунок 1" descr="Изображение выглядит как текст, снимок экрана, Шрифт, число&#10;&#10;Автоматически созданное описание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751364" y="504473"/>
            <a:ext cx="9874603" cy="48612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pic>
        <p:nvPicPr>
          <p:cNvPr id="2" name="Рисунок 1" descr="Изображение выглядит как текст, снимок экрана, Шрифт, число&#10;&#10;Автоматически созданное описание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582019" y="-352778"/>
            <a:ext cx="920107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pic>
        <p:nvPicPr>
          <p:cNvPr id="2" name="Рисунок 1" descr="Изображение выглядит как текст, снимок экрана, Шрифт, число&#10;&#10;Автоматически созданное описание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707392" y="528638"/>
            <a:ext cx="8696325" cy="5800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pic>
        <p:nvPicPr>
          <p:cNvPr id="2" name="Рисунок 1" descr="Изображение выглядит как текст, снимок экрана, Шрифт, число&#10;&#10;Автоматически созданное описание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690106" y="615067"/>
            <a:ext cx="8434564" cy="58959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 bwMode="auto">
          <a:xfrm>
            <a:off x="1244464" y="422550"/>
            <a:ext cx="9695497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ru-RU" b="1" i="1" dirty="0" smtClean="0">
                <a:latin typeface="Arial"/>
                <a:ea typeface="+mn-lt"/>
                <a:cs typeface="+mn-lt"/>
              </a:rPr>
              <a:t>Регулятивные </a:t>
            </a:r>
            <a:r>
              <a:rPr lang="ru-RU" b="1" i="1" dirty="0">
                <a:latin typeface="Arial"/>
                <a:ea typeface="+mn-lt"/>
                <a:cs typeface="+mn-lt"/>
              </a:rPr>
              <a:t>учебные действия</a:t>
            </a:r>
            <a:endParaRPr dirty="0"/>
          </a:p>
          <a:p>
            <a:pPr algn="l">
              <a:defRPr/>
            </a:pPr>
            <a:r>
              <a:rPr lang="ru-RU" b="1" i="1" dirty="0">
                <a:latin typeface="Arial"/>
                <a:ea typeface="+mn-lt"/>
                <a:cs typeface="+mn-lt"/>
              </a:rPr>
              <a:t>ФИО______________________________________________________________</a:t>
            </a:r>
            <a:endParaRPr dirty="0"/>
          </a:p>
        </p:txBody>
      </p:sp>
      <p:pic>
        <p:nvPicPr>
          <p:cNvPr id="3" name="Рисунок 2" descr="Изображение выглядит как текст, снимок экрана, число, Шрифт&#10;&#10;Автоматически созданное описание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827569" y="1351521"/>
            <a:ext cx="7428089" cy="50803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pic>
        <p:nvPicPr>
          <p:cNvPr id="2" name="Рисунок 1" descr="Изображение выглядит как текст, снимок экрана, Шрифт, число&#10;&#10;Автоматически созданное описание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273593" y="642185"/>
            <a:ext cx="10233025" cy="44506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pic>
        <p:nvPicPr>
          <p:cNvPr id="6" name="Рисунок 5" descr="Изображение выглядит как текст, снимок экрана, Шрифт, число&#10;&#10;Автоматически созданное описание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921878" y="653297"/>
            <a:ext cx="9885613" cy="48027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pic>
        <p:nvPicPr>
          <p:cNvPr id="2" name="Рисунок 1" descr="Изображение выглядит как текст, снимок экрана, Шрифт, число&#10;&#10;Автоматически созданное описание"/>
          <p:cNvPicPr>
            <a:picLocks noChangeAspect="1"/>
          </p:cNvPicPr>
          <p:nvPr/>
        </p:nvPicPr>
        <p:blipFill>
          <a:blip r:embed="rId3"/>
          <a:srcRect l="-819" t="242" r="468" b="-2899"/>
          <a:stretch/>
        </p:blipFill>
        <p:spPr bwMode="auto">
          <a:xfrm>
            <a:off x="1756631" y="612165"/>
            <a:ext cx="10050343" cy="49890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1199921" y="384667"/>
            <a:ext cx="10249977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ru-RU" b="1" i="1" dirty="0" smtClean="0">
                <a:latin typeface="Arial"/>
                <a:ea typeface="+mn-lt"/>
                <a:cs typeface="+mn-lt"/>
              </a:rPr>
              <a:t>Коммуникативные </a:t>
            </a:r>
            <a:r>
              <a:rPr lang="ru-RU" b="1" i="1" dirty="0">
                <a:latin typeface="Arial"/>
                <a:ea typeface="+mn-lt"/>
                <a:cs typeface="+mn-lt"/>
              </a:rPr>
              <a:t>учебные действия</a:t>
            </a:r>
            <a:endParaRPr dirty="0"/>
          </a:p>
          <a:p>
            <a:pPr>
              <a:defRPr/>
            </a:pPr>
            <a:r>
              <a:rPr lang="ru-RU" b="1" i="1" dirty="0">
                <a:latin typeface="Arial"/>
                <a:ea typeface="+mn-lt"/>
                <a:cs typeface="+mn-lt"/>
              </a:rPr>
              <a:t>ФИО____________________</a:t>
            </a:r>
            <a:endParaRPr dirty="0"/>
          </a:p>
          <a:p>
            <a:pPr algn="l">
              <a:defRPr/>
            </a:pPr>
            <a:endParaRPr lang="ru-RU" sz="1200" dirty="0"/>
          </a:p>
        </p:txBody>
      </p:sp>
      <p:pic>
        <p:nvPicPr>
          <p:cNvPr id="8" name="Рисунок 7" descr="Изображение выглядит как текст, снимок экрана, Шрифт, число&#10;&#10;Автоматически созданное описание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735866" y="1426502"/>
            <a:ext cx="8348245" cy="50596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pic>
        <p:nvPicPr>
          <p:cNvPr id="2" name="Рисунок 1" descr="Изображение выглядит как текст, снимок экрана, Шрифт, число&#10;&#10;Автоматически созданное описание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501339" y="675143"/>
            <a:ext cx="10315241" cy="45392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pic>
        <p:nvPicPr>
          <p:cNvPr id="6" name="Рисунок 5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4900" y="217532"/>
            <a:ext cx="12197643" cy="685609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 bwMode="auto">
          <a:xfrm>
            <a:off x="2694472" y="798644"/>
            <a:ext cx="7827688" cy="569386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ru-RU" sz="2000" b="1" i="1" dirty="0" smtClean="0">
                <a:latin typeface="Arial"/>
                <a:ea typeface="+mn-lt"/>
                <a:cs typeface="+mn-lt"/>
              </a:rPr>
              <a:t>              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   </a:t>
            </a:r>
            <a:r>
              <a:rPr lang="ru-RU" b="1" i="1" dirty="0">
                <a:latin typeface="Arial"/>
                <a:ea typeface="+mn-lt"/>
                <a:cs typeface="+mn-lt"/>
              </a:rPr>
              <a:t>Универсальные учебные действия (УУД)</a:t>
            </a:r>
          </a:p>
          <a:p>
            <a:pPr algn="just">
              <a:defRPr/>
            </a:pPr>
            <a:endParaRPr lang="ru-RU" b="1" i="1" dirty="0">
              <a:latin typeface="Arial"/>
              <a:ea typeface="+mn-lt"/>
              <a:cs typeface="+mn-lt"/>
            </a:endParaRPr>
          </a:p>
          <a:p>
            <a:pPr algn="just">
              <a:defRPr/>
            </a:pPr>
            <a:r>
              <a:rPr lang="ru-RU" b="1" i="1" dirty="0">
                <a:latin typeface="Arial"/>
                <a:ea typeface="+mn-lt"/>
                <a:cs typeface="+mn-lt"/>
              </a:rPr>
              <a:t>Регулятивные  - действия, благодаря которым ученик может организовывать и корректировать формирование новых знаний и навыков.</a:t>
            </a:r>
          </a:p>
          <a:p>
            <a:pPr algn="just">
              <a:defRPr/>
            </a:pPr>
            <a:r>
              <a:rPr lang="ru-RU" b="1" i="1" dirty="0">
                <a:latin typeface="Arial"/>
                <a:ea typeface="+mn-lt"/>
                <a:cs typeface="+mn-lt"/>
              </a:rPr>
              <a:t>К таким действиям относят самоорганизацию, самоконтроль, самооценку и рефлексию, эмоциональный </a:t>
            </a:r>
            <a:r>
              <a:rPr lang="ru-RU" b="1" i="1" dirty="0" smtClean="0">
                <a:latin typeface="Arial"/>
                <a:ea typeface="+mn-lt"/>
                <a:cs typeface="+mn-lt"/>
              </a:rPr>
              <a:t>интеллект, </a:t>
            </a:r>
            <a:r>
              <a:rPr lang="ru-RU" b="1" i="1" dirty="0">
                <a:latin typeface="Arial"/>
                <a:ea typeface="+mn-lt"/>
                <a:cs typeface="+mn-lt"/>
              </a:rPr>
              <a:t>принятие себя и других</a:t>
            </a:r>
            <a:r>
              <a:rPr lang="ru-RU" b="1" i="1" dirty="0" smtClean="0">
                <a:latin typeface="Arial"/>
                <a:ea typeface="+mn-lt"/>
                <a:cs typeface="+mn-lt"/>
              </a:rPr>
              <a:t>.</a:t>
            </a:r>
          </a:p>
          <a:p>
            <a:pPr algn="just">
              <a:defRPr/>
            </a:pPr>
            <a:endParaRPr lang="ru-RU" b="1" i="1" dirty="0">
              <a:latin typeface="Arial"/>
              <a:ea typeface="+mn-lt"/>
              <a:cs typeface="+mn-lt"/>
            </a:endParaRPr>
          </a:p>
          <a:p>
            <a:pPr algn="just">
              <a:defRPr/>
            </a:pPr>
            <a:r>
              <a:rPr lang="ru-RU" b="1" i="1" dirty="0">
                <a:latin typeface="Arial"/>
                <a:ea typeface="+mn-lt"/>
                <a:cs typeface="+mn-lt"/>
              </a:rPr>
              <a:t>Познавательные – базовые логические, исследовательские действия, а также умение работать с информацией. Ребёнок учится создавать и проверять собственные гипотезы, выстраивать причинно-следственные связи, сравнивать и классифицировать результаты, делать выводы.</a:t>
            </a:r>
          </a:p>
          <a:p>
            <a:pPr algn="just">
              <a:defRPr/>
            </a:pPr>
            <a:endParaRPr lang="ru-RU" b="1" i="1" dirty="0">
              <a:latin typeface="Arial"/>
              <a:ea typeface="+mn-lt"/>
              <a:cs typeface="+mn-lt"/>
            </a:endParaRPr>
          </a:p>
          <a:p>
            <a:pPr algn="just">
              <a:defRPr/>
            </a:pPr>
            <a:r>
              <a:rPr lang="ru-RU" b="1" i="1" dirty="0">
                <a:latin typeface="Arial"/>
                <a:ea typeface="+mn-lt"/>
                <a:cs typeface="+mn-lt"/>
              </a:rPr>
              <a:t>Коммуникативные – разноплановые действия, которые дают ребёнку возможность взаимодействия в коллективе, навыки по поддержанию диалога и умению вливаться в социальную среду.</a:t>
            </a:r>
          </a:p>
          <a:p>
            <a:pPr algn="l">
              <a:defRPr/>
            </a:pPr>
            <a:endParaRPr lang="ru-RU" sz="2000" b="1" i="1" dirty="0" smtClean="0">
              <a:latin typeface="Arial"/>
              <a:ea typeface="+mn-lt"/>
              <a:cs typeface="+mn-lt"/>
            </a:endParaRPr>
          </a:p>
          <a:p>
            <a:pPr algn="l">
              <a:defRPr/>
            </a:pPr>
            <a:endParaRPr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366" y="798644"/>
            <a:ext cx="1715384" cy="16728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2160" y="4980358"/>
            <a:ext cx="1463363" cy="1658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pic>
        <p:nvPicPr>
          <p:cNvPr id="2" name="Рисунок 1" descr="Изображение выглядит как текст, снимок экрана, Шрифт, дисплей&#10;&#10;Автоматически созданное описание"/>
          <p:cNvPicPr>
            <a:picLocks noChangeAspect="1"/>
          </p:cNvPicPr>
          <p:nvPr/>
        </p:nvPicPr>
        <p:blipFill>
          <a:blip r:embed="rId3"/>
          <a:srcRect r="120" b="22176"/>
          <a:stretch/>
        </p:blipFill>
        <p:spPr bwMode="auto">
          <a:xfrm>
            <a:off x="757070" y="1229310"/>
            <a:ext cx="11105663" cy="24770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pic>
        <p:nvPicPr>
          <p:cNvPr id="2" name="Рисунок 1" descr="Изображение выглядит как текст, снимок экрана, Шрифт, документ&#10;&#10;Автоматически созданное описание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953419" y="475666"/>
            <a:ext cx="7368006" cy="6120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 bwMode="auto">
          <a:xfrm>
            <a:off x="4015667" y="743889"/>
            <a:ext cx="7733882" cy="50167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>
              <a:defRPr/>
            </a:pPr>
            <a:r>
              <a:rPr lang="ru-RU" sz="2000" b="1" i="1" dirty="0" smtClean="0">
                <a:latin typeface="Arial"/>
                <a:ea typeface="+mn-lt"/>
                <a:cs typeface="+mn-lt"/>
              </a:rPr>
              <a:t>Для 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оценивания  предметных  результатов на уроках используются индивидуальный, парный, групповой, фронтальный и дифференцированный виды контроля. Это могут быть устные зачеты по теме (в виде монологической, диалогической речи, дискуссии), текущие проверочные и контрольные работы, тестирования, самостоятельные работы, различные виды диктантов (терминологические, словарные, графические), сочинения, изложения, опросы (письменные и устные),  викторины. Для контроля рекомендуется использовать рабочие тетради под редакцией И.П. </a:t>
            </a:r>
            <a:r>
              <a:rPr lang="ru-RU" sz="2000" b="1" i="1" dirty="0" err="1">
                <a:latin typeface="Arial"/>
                <a:ea typeface="+mn-lt"/>
                <a:cs typeface="+mn-lt"/>
              </a:rPr>
              <a:t>Цыбулько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 «Тематический контроль» (5, 6, 7 класс), контрольно-измерительные материалы (</a:t>
            </a:r>
            <a:r>
              <a:rPr lang="ru-RU" sz="2000" b="1" i="1" dirty="0" err="1">
                <a:latin typeface="Arial"/>
                <a:ea typeface="+mn-lt"/>
                <a:cs typeface="+mn-lt"/>
              </a:rPr>
              <a:t>КИМы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) (Русский язык. 5, 6 класс). Систематическое выполнение тестов из этих книг позволяет ученикам начать подготовку к  ОГЭ и ЕГЭ.  </a:t>
            </a:r>
            <a:r>
              <a:rPr lang="ru-RU" dirty="0">
                <a:ea typeface="+mn-lt"/>
                <a:cs typeface="+mn-lt"/>
              </a:rPr>
              <a:t>      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425" y="743889"/>
            <a:ext cx="2182368" cy="28979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 bwMode="auto">
          <a:xfrm>
            <a:off x="1334864" y="941256"/>
            <a:ext cx="10462342" cy="34470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ru-RU" sz="2000" b="1" i="1" dirty="0" smtClean="0">
                <a:latin typeface="Arial"/>
                <a:ea typeface="+mn-lt"/>
                <a:cs typeface="+mn-lt"/>
              </a:rPr>
              <a:t>                                                   Методы 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контроля </a:t>
            </a:r>
          </a:p>
          <a:p>
            <a:pPr>
              <a:defRPr/>
            </a:pPr>
            <a:r>
              <a:rPr lang="ru-RU" sz="2000" b="1" i="1" dirty="0">
                <a:latin typeface="Arial"/>
                <a:ea typeface="+mn-lt"/>
                <a:cs typeface="+mn-lt"/>
              </a:rPr>
              <a:t>  </a:t>
            </a:r>
            <a:endParaRPr lang="ru-RU" sz="2000" b="1" i="1" dirty="0" smtClean="0">
              <a:latin typeface="Arial"/>
              <a:ea typeface="+mn-lt"/>
              <a:cs typeface="+mn-lt"/>
            </a:endParaRPr>
          </a:p>
          <a:p>
            <a:pPr>
              <a:defRPr/>
            </a:pPr>
            <a:r>
              <a:rPr lang="ru-RU" sz="2000" b="1" i="1" dirty="0">
                <a:latin typeface="Arial"/>
                <a:ea typeface="+mn-lt"/>
                <a:cs typeface="+mn-lt"/>
              </a:rPr>
              <a:t> </a:t>
            </a:r>
            <a:r>
              <a:rPr lang="ru-RU" sz="2000" b="1" i="1" dirty="0" smtClean="0">
                <a:latin typeface="Arial"/>
                <a:ea typeface="+mn-lt"/>
                <a:cs typeface="+mn-lt"/>
              </a:rPr>
              <a:t>- устные 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(взаимопроверка, защита рефератов, рецензия </a:t>
            </a:r>
            <a:r>
              <a:rPr lang="ru-RU" sz="2000" b="1" i="1" dirty="0" smtClean="0">
                <a:latin typeface="Arial"/>
                <a:ea typeface="+mn-lt"/>
                <a:cs typeface="+mn-lt"/>
              </a:rPr>
              <a:t>ответа);</a:t>
            </a:r>
          </a:p>
          <a:p>
            <a:pPr>
              <a:defRPr/>
            </a:pPr>
            <a:r>
              <a:rPr lang="ru-RU" sz="2000" b="1" i="1" dirty="0">
                <a:latin typeface="Arial"/>
                <a:ea typeface="+mn-lt"/>
                <a:cs typeface="+mn-lt"/>
              </a:rPr>
              <a:t> </a:t>
            </a:r>
            <a:r>
              <a:rPr lang="ru-RU" sz="2000" b="1" i="1" dirty="0" smtClean="0">
                <a:latin typeface="Arial"/>
                <a:ea typeface="+mn-lt"/>
                <a:cs typeface="+mn-lt"/>
              </a:rPr>
              <a:t>- письменные 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(работа по карточке, письменный зачёт, </a:t>
            </a:r>
            <a:r>
              <a:rPr lang="ru-RU" sz="2000" b="1" i="1" dirty="0" smtClean="0">
                <a:latin typeface="Arial"/>
                <a:ea typeface="+mn-lt"/>
                <a:cs typeface="+mn-lt"/>
              </a:rPr>
              <a:t>тесты, письменный 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опрос, составление плана</a:t>
            </a:r>
            <a:r>
              <a:rPr lang="ru-RU" sz="2000" b="1" i="1" dirty="0" smtClean="0">
                <a:latin typeface="Arial"/>
                <a:ea typeface="+mn-lt"/>
                <a:cs typeface="+mn-lt"/>
              </a:rPr>
              <a:t>);</a:t>
            </a:r>
          </a:p>
          <a:p>
            <a:pPr>
              <a:defRPr/>
            </a:pPr>
            <a:r>
              <a:rPr lang="ru-RU" sz="2000" b="1" i="1" dirty="0">
                <a:latin typeface="Arial"/>
                <a:ea typeface="+mn-lt"/>
                <a:cs typeface="+mn-lt"/>
              </a:rPr>
              <a:t> </a:t>
            </a:r>
            <a:r>
              <a:rPr lang="ru-RU" sz="2000" b="1" i="1" dirty="0" smtClean="0">
                <a:latin typeface="Arial"/>
                <a:ea typeface="+mn-lt"/>
                <a:cs typeface="+mn-lt"/>
              </a:rPr>
              <a:t>- игровые 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( викторины,  соревнования, </a:t>
            </a:r>
            <a:r>
              <a:rPr lang="ru-RU" sz="2000" b="1" i="1" dirty="0" smtClean="0">
                <a:latin typeface="Arial"/>
                <a:ea typeface="+mn-lt"/>
                <a:cs typeface="+mn-lt"/>
              </a:rPr>
              <a:t>праздники);</a:t>
            </a:r>
          </a:p>
          <a:p>
            <a:pPr>
              <a:defRPr/>
            </a:pPr>
            <a:r>
              <a:rPr lang="ru-RU" sz="2000" b="1" i="1" dirty="0">
                <a:latin typeface="Arial"/>
                <a:ea typeface="+mn-lt"/>
                <a:cs typeface="+mn-lt"/>
              </a:rPr>
              <a:t> </a:t>
            </a:r>
            <a:r>
              <a:rPr lang="ru-RU" sz="2000" b="1" i="1" dirty="0" smtClean="0">
                <a:latin typeface="Arial"/>
                <a:ea typeface="+mn-lt"/>
                <a:cs typeface="+mn-lt"/>
              </a:rPr>
              <a:t>- графические 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(опорные конспекты, графические диктанты, составление схем</a:t>
            </a:r>
            <a:r>
              <a:rPr lang="ru-RU" sz="2000" b="1" i="1" dirty="0" smtClean="0">
                <a:latin typeface="Arial"/>
                <a:ea typeface="+mn-lt"/>
                <a:cs typeface="+mn-lt"/>
              </a:rPr>
              <a:t>); </a:t>
            </a:r>
            <a:endParaRPr lang="ru-RU" sz="2000" b="1" i="1" dirty="0">
              <a:latin typeface="Arial"/>
              <a:ea typeface="+mn-lt"/>
              <a:cs typeface="+mn-lt"/>
            </a:endParaRPr>
          </a:p>
          <a:p>
            <a:pPr>
              <a:defRPr/>
            </a:pPr>
            <a:r>
              <a:rPr lang="ru-RU" sz="2000" b="1" i="1" dirty="0">
                <a:latin typeface="Arial"/>
                <a:ea typeface="+mn-lt"/>
                <a:cs typeface="+mn-lt"/>
              </a:rPr>
              <a:t> </a:t>
            </a:r>
            <a:r>
              <a:rPr lang="ru-RU" sz="2000" b="1" i="1" dirty="0" smtClean="0">
                <a:latin typeface="Arial"/>
                <a:ea typeface="+mn-lt"/>
                <a:cs typeface="+mn-lt"/>
              </a:rPr>
              <a:t>- комбинированные 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(самоконтроль, рефлексивные карты, рейтинги, смотр знаний, фестивали, олимпиады, предметные недели).</a:t>
            </a:r>
            <a:endParaRPr dirty="0"/>
          </a:p>
          <a:p>
            <a:pPr algn="l">
              <a:defRPr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 bwMode="auto">
          <a:xfrm>
            <a:off x="5346963" y="717757"/>
            <a:ext cx="6292645" cy="467820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ru-RU" sz="2000" b="1" i="1" dirty="0" smtClean="0">
                <a:latin typeface="Arial"/>
                <a:ea typeface="+mn-lt"/>
                <a:cs typeface="+mn-lt"/>
              </a:rPr>
              <a:t> </a:t>
            </a:r>
            <a:r>
              <a:rPr lang="ru-RU" sz="2000" b="1" i="1" dirty="0" smtClean="0">
                <a:latin typeface="Arial"/>
                <a:ea typeface="Univers Light"/>
                <a:cs typeface="Univers Light"/>
              </a:rPr>
              <a:t>Организация </a:t>
            </a:r>
            <a:r>
              <a:rPr lang="ru-RU" sz="2000" b="1" i="1" dirty="0">
                <a:latin typeface="Arial"/>
                <a:ea typeface="Univers Light"/>
                <a:cs typeface="Univers Light"/>
              </a:rPr>
              <a:t>различных форм самоконтроля и взаимоконтроля не менее важна, чем оценка учителя.  Взаимопроверка развивает орфографическую зоркость; ученик, проверяя одноклассника, невольно оценивает и свою работу, сравнивая то, как выполнил задание он и его товарищ. Самооценка также способствует развитию аналитических способностей, помогает прогнозировать результаты учебной деятельности, воспитывает у ребенка честность и объективность. Главной задачей учителя является научить учеников оценивать себя именно так.</a:t>
            </a:r>
            <a:endParaRPr dirty="0"/>
          </a:p>
          <a:p>
            <a:pPr algn="l">
              <a:defRPr/>
            </a:pP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30" y="717757"/>
            <a:ext cx="4249197" cy="2831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 bwMode="auto">
          <a:xfrm>
            <a:off x="925900" y="670351"/>
            <a:ext cx="10816665" cy="40934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>
              <a:defRPr/>
            </a:pPr>
            <a:r>
              <a:rPr lang="ru-RU" sz="2000" b="1" i="1" dirty="0" smtClean="0">
                <a:latin typeface="Arial"/>
                <a:ea typeface="+mn-lt"/>
                <a:cs typeface="+mn-lt"/>
              </a:rPr>
              <a:t>Оценочный 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лист — довольно оперативная форма контроля, позволяющая получить информацию о знаниях и умениях школьника в виде таблицы, к которой заранее сформированы критерии. Основная цель оценочных листов - выделение основных умений, формируемых в конкретной теме, и способов проверки их </a:t>
            </a:r>
            <a:r>
              <a:rPr lang="ru-RU" sz="2000" b="1" i="1" dirty="0" err="1">
                <a:latin typeface="Arial"/>
                <a:ea typeface="+mn-lt"/>
                <a:cs typeface="+mn-lt"/>
              </a:rPr>
              <a:t>сформированности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 самими учениками. Оценочный лист - способ фиксации результатов. По отношению к ученику оценочный лист играет еще и мотивирующую роль, так как, глядя в него и используя критерии оценивания, ученик может сделать вывод об уровне своих знаний на уроке, в контрольной работе, по окончании изучения темы. После написания работы, </a:t>
            </a:r>
            <a:r>
              <a:rPr lang="ru-RU" sz="2000" b="1" i="1" dirty="0" err="1">
                <a:latin typeface="Arial"/>
                <a:ea typeface="+mn-lt"/>
                <a:cs typeface="+mn-lt"/>
              </a:rPr>
              <a:t>взаимо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- или самопроверки обучающийся видит свои ошибки и орфограммы, с которыми ему предстоит </a:t>
            </a:r>
            <a:r>
              <a:rPr lang="ru-RU" sz="2000" b="1" i="1" dirty="0" smtClean="0">
                <a:latin typeface="Arial"/>
                <a:ea typeface="+mn-lt"/>
                <a:cs typeface="+mn-lt"/>
              </a:rPr>
              <a:t>поработать, 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а анализ результатов позволяет учителю определить уровень усвоения материала каждым обучающимся и автоматически спланировать работу с ним. </a:t>
            </a:r>
            <a:endParaRPr i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 bwMode="auto">
          <a:xfrm>
            <a:off x="5775804" y="920620"/>
            <a:ext cx="5767267" cy="50167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>
              <a:defRPr/>
            </a:pPr>
            <a:r>
              <a:rPr lang="ru-RU" sz="2000" b="1" i="1" dirty="0">
                <a:latin typeface="Arial"/>
                <a:ea typeface="+mn-lt"/>
                <a:cs typeface="+mn-lt"/>
              </a:rPr>
              <a:t>Самооценка и </a:t>
            </a:r>
            <a:r>
              <a:rPr lang="ru-RU" sz="2000" b="1" i="1" dirty="0" err="1">
                <a:latin typeface="Arial"/>
                <a:ea typeface="+mn-lt"/>
                <a:cs typeface="+mn-lt"/>
              </a:rPr>
              <a:t>взаимооценка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 - важнейшие составляющие оценочной деятельности на уроке, так как эта деятельность побуждает ученика к активной работе, формирует умение анализировать, сравнивать, оценивать, делать выводы. Перед началом взаимопроверки каждый учащийся даёт самооценку своей работе. Для обучающихся оценочный лист является стимулом для самообразования, так как позволяет </a:t>
            </a:r>
            <a:r>
              <a:rPr lang="ru-RU" sz="2000" b="1" i="1" dirty="0">
                <a:latin typeface="Arial"/>
                <a:ea typeface="Univers Light"/>
                <a:cs typeface="Univers Light"/>
              </a:rPr>
              <a:t>им видеть  изучаемую тему через свои действия и самостоятельно организовывать учебно-познавательную деятельность в соответствии со своими возможностями.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704" y="920620"/>
            <a:ext cx="4705932" cy="36808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гет, Прямоугольник, рам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822" y="954"/>
            <a:ext cx="12197643" cy="685609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 bwMode="auto">
          <a:xfrm>
            <a:off x="1128303" y="607242"/>
            <a:ext cx="10541522" cy="252376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>
              <a:defRPr/>
            </a:pPr>
            <a:r>
              <a:rPr lang="ru-RU" sz="2000" b="1" i="1" dirty="0" smtClean="0">
                <a:latin typeface="Arial"/>
                <a:ea typeface="+mn-lt"/>
                <a:cs typeface="+mn-lt"/>
              </a:rPr>
              <a:t>На 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уроках можно использовать разнообразные формы рефлексии:  </a:t>
            </a:r>
            <a:r>
              <a:rPr lang="ru-RU" sz="2000" b="1" i="1" dirty="0" smtClean="0">
                <a:latin typeface="Arial"/>
                <a:ea typeface="+mn-lt"/>
                <a:cs typeface="+mn-lt"/>
              </a:rPr>
              <a:t> символические 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(смайлики, сигнальные карточки</a:t>
            </a:r>
            <a:r>
              <a:rPr lang="ru-RU" sz="2000" b="1" i="1" dirty="0" smtClean="0">
                <a:latin typeface="Arial"/>
                <a:ea typeface="+mn-lt"/>
                <a:cs typeface="+mn-lt"/>
              </a:rPr>
              <a:t>);</a:t>
            </a:r>
          </a:p>
          <a:p>
            <a:pPr algn="just">
              <a:defRPr/>
            </a:pPr>
            <a:r>
              <a:rPr lang="ru-RU" sz="2000" b="1" i="1" dirty="0" smtClean="0">
                <a:latin typeface="Arial"/>
                <a:ea typeface="+mn-lt"/>
                <a:cs typeface="+mn-lt"/>
              </a:rPr>
              <a:t>устные 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(продолжи фразы сегодня я узнал.., я научился.., было трудно... и т.д</a:t>
            </a:r>
            <a:r>
              <a:rPr lang="ru-RU" sz="2000" b="1" i="1" dirty="0" smtClean="0">
                <a:latin typeface="Arial"/>
                <a:ea typeface="+mn-lt"/>
                <a:cs typeface="+mn-lt"/>
              </a:rPr>
              <a:t>.); </a:t>
            </a:r>
          </a:p>
          <a:p>
            <a:pPr algn="just">
              <a:defRPr/>
            </a:pPr>
            <a:r>
              <a:rPr lang="ru-RU" sz="2000" b="1" i="1" dirty="0" smtClean="0">
                <a:latin typeface="Arial"/>
                <a:ea typeface="+mn-lt"/>
                <a:cs typeface="+mn-lt"/>
              </a:rPr>
              <a:t>письменные </a:t>
            </a:r>
            <a:r>
              <a:rPr lang="ru-RU" sz="2000" b="1" i="1" dirty="0">
                <a:latin typeface="Arial"/>
                <a:ea typeface="+mn-lt"/>
                <a:cs typeface="+mn-lt"/>
              </a:rPr>
              <a:t>(работа с оценочными листами, листами самоконтроля,  заполнение таблицы: цели урока – всё понял+, ничего не понял -, интересно, хочу узнать больше?!; анкета).</a:t>
            </a:r>
            <a:r>
              <a:rPr lang="ru-RU" dirty="0">
                <a:ea typeface="+mn-lt"/>
                <a:cs typeface="+mn-lt"/>
              </a:rPr>
              <a:t>    </a:t>
            </a:r>
            <a:endParaRPr lang="ru-RU" dirty="0"/>
          </a:p>
          <a:p>
            <a:pPr algn="l">
              <a:defRPr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697" y="3131010"/>
            <a:ext cx="3982064" cy="3340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theme/theme1.xml><?xml version="1.0" encoding="utf-8"?>
<a:theme xmlns:a="http://schemas.openxmlformats.org/drawingml/2006/main" name="TribuneVTI">
  <a:themeElements>
    <a:clrScheme name="amasis">
      <a:dk1>
        <a:sysClr val="windowText" lastClr="000000"/>
      </a:dk1>
      <a:lt1>
        <a:sysClr val="window" lastClr="FFFFFF"/>
      </a:lt1>
      <a:dk2>
        <a:srgbClr val="470401"/>
      </a:dk2>
      <a:lt2>
        <a:srgbClr val="EBE2E2"/>
      </a:lt2>
      <a:accent1>
        <a:srgbClr val="BD1209"/>
      </a:accent1>
      <a:accent2>
        <a:srgbClr val="F40600"/>
      </a:accent2>
      <a:accent3>
        <a:srgbClr val="F26216"/>
      </a:accent3>
      <a:accent4>
        <a:srgbClr val="F0800D"/>
      </a:accent4>
      <a:accent5>
        <a:srgbClr val="3EA8B6"/>
      </a:accent5>
      <a:accent6>
        <a:srgbClr val="005B6B"/>
      </a:accent6>
      <a:hlink>
        <a:srgbClr val="F40600"/>
      </a:hlink>
      <a:folHlink>
        <a:srgbClr val="1C7E8E"/>
      </a:folHlink>
    </a:clrScheme>
    <a:fontScheme name="Amasis-Univers">
      <a:majorFont>
        <a:latin typeface="Amasis MT Pro Medium"/>
        <a:ea typeface="Arial"/>
        <a:cs typeface="Arial"/>
      </a:majorFont>
      <a:minorFont>
        <a:latin typeface="Univers Light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</TotalTime>
  <Words>612</Words>
  <Application>Microsoft Office PowerPoint</Application>
  <DocSecurity>0</DocSecurity>
  <PresentationFormat>Широкоэкранный</PresentationFormat>
  <Paragraphs>84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5" baseType="lpstr">
      <vt:lpstr>Amasis MT Pro Medium</vt:lpstr>
      <vt:lpstr>Arial</vt:lpstr>
      <vt:lpstr>Univers Light</vt:lpstr>
      <vt:lpstr>TribuneVTI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 Ассовская</dc:creator>
  <cp:lastModifiedBy>УЧИТЕЛЬ</cp:lastModifiedBy>
  <cp:revision>555</cp:revision>
  <dcterms:created xsi:type="dcterms:W3CDTF">2024-02-18T09:21:16Z</dcterms:created>
  <dcterms:modified xsi:type="dcterms:W3CDTF">2024-03-14T14:45:59Z</dcterms:modified>
  <dc:identifier/>
  <dc:language/>
  <cp:version/>
</cp:coreProperties>
</file>