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189" r:id="rId1"/>
  </p:sldMasterIdLst>
  <p:notesMasterIdLst>
    <p:notesMasterId r:id="rId16"/>
  </p:notesMasterIdLst>
  <p:sldIdLst>
    <p:sldId id="256" r:id="rId2"/>
    <p:sldId id="258" r:id="rId3"/>
    <p:sldId id="260" r:id="rId4"/>
    <p:sldId id="269" r:id="rId5"/>
    <p:sldId id="261" r:id="rId6"/>
    <p:sldId id="262" r:id="rId7"/>
    <p:sldId id="268" r:id="rId8"/>
    <p:sldId id="257" r:id="rId9"/>
    <p:sldId id="259" r:id="rId10"/>
    <p:sldId id="273" r:id="rId11"/>
    <p:sldId id="263" r:id="rId12"/>
    <p:sldId id="266" r:id="rId13"/>
    <p:sldId id="265" r:id="rId14"/>
    <p:sldId id="274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9946" autoAdjust="0"/>
  </p:normalViewPr>
  <p:slideViewPr>
    <p:cSldViewPr snapToGrid="0">
      <p:cViewPr varScale="1">
        <p:scale>
          <a:sx n="66" d="100"/>
          <a:sy n="66" d="100"/>
        </p:scale>
        <p:origin x="90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2142D-B9E5-48D8-9FB7-47415CAD63D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FE33C8-CA15-459D-9DB6-BB173F4907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635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E33C8-CA15-459D-9DB6-BB173F49073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303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653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703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13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16982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5421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2154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5928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4956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375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659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494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659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9234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994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731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378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271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8546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90" r:id="rId1"/>
    <p:sldLayoutId id="2147484191" r:id="rId2"/>
    <p:sldLayoutId id="2147484192" r:id="rId3"/>
    <p:sldLayoutId id="2147484193" r:id="rId4"/>
    <p:sldLayoutId id="2147484194" r:id="rId5"/>
    <p:sldLayoutId id="2147484195" r:id="rId6"/>
    <p:sldLayoutId id="2147484196" r:id="rId7"/>
    <p:sldLayoutId id="2147484197" r:id="rId8"/>
    <p:sldLayoutId id="2147484198" r:id="rId9"/>
    <p:sldLayoutId id="2147484199" r:id="rId10"/>
    <p:sldLayoutId id="2147484200" r:id="rId11"/>
    <p:sldLayoutId id="2147484201" r:id="rId12"/>
    <p:sldLayoutId id="2147484202" r:id="rId13"/>
    <p:sldLayoutId id="2147484203" r:id="rId14"/>
    <p:sldLayoutId id="2147484204" r:id="rId15"/>
    <p:sldLayoutId id="2147484205" r:id="rId16"/>
    <p:sldLayoutId id="214748420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88987" y="452718"/>
            <a:ext cx="4607472" cy="716515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/>
              <a:t>Презентация</a:t>
            </a:r>
            <a:endParaRPr lang="ru-RU" sz="2800" dirty="0"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chemeClr val="accent5">
                      <a:lumMod val="0"/>
                      <a:lumOff val="100000"/>
                    </a:schemeClr>
                  </a:gs>
                  <a:gs pos="100000">
                    <a:schemeClr val="accent5">
                      <a:lumMod val="10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13" y="1853248"/>
            <a:ext cx="3791653" cy="3961765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5669484" y="1853248"/>
            <a:ext cx="6218420" cy="44030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/>
              <a:t>   </a:t>
            </a:r>
          </a:p>
          <a:p>
            <a:pPr marL="0" indent="0">
              <a:buNone/>
            </a:pPr>
            <a:r>
              <a:rPr lang="ru-RU" sz="2800" b="1" dirty="0" smtClean="0"/>
              <a:t>Елфимовой Елены Викторовны   </a:t>
            </a:r>
            <a:endParaRPr lang="en-US" sz="2800" b="1" dirty="0"/>
          </a:p>
          <a:p>
            <a:pPr marL="0" indent="0">
              <a:buNone/>
            </a:pPr>
            <a:r>
              <a:rPr lang="ru-RU" sz="2800" b="1" dirty="0" smtClean="0"/>
              <a:t>«</a:t>
            </a:r>
            <a:r>
              <a:rPr lang="ru-RU" sz="2800" dirty="0" smtClean="0"/>
              <a:t>Экспериментально-исследовательская</a:t>
            </a:r>
            <a:r>
              <a:rPr lang="ru-RU" sz="2800" b="1" dirty="0" smtClean="0"/>
              <a:t> </a:t>
            </a:r>
            <a:r>
              <a:rPr lang="ru-RU" sz="2800" b="1" dirty="0"/>
              <a:t>деятельность как средство развития у детей интереса к окружающему </a:t>
            </a:r>
            <a:r>
              <a:rPr lang="ru-RU" sz="2800" b="1" dirty="0" smtClean="0"/>
              <a:t>миру»</a:t>
            </a:r>
            <a:endParaRPr lang="ru-RU" sz="2800" b="1" dirty="0"/>
          </a:p>
          <a:p>
            <a:pPr marL="0" indent="0">
              <a:buNone/>
            </a:pPr>
            <a:r>
              <a:rPr lang="ru-RU" dirty="0" smtClean="0"/>
              <a:t>                       </a:t>
            </a:r>
            <a:r>
              <a:rPr lang="ru-RU" sz="3200" dirty="0" smtClean="0"/>
              <a:t>2024г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9916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172" y="248908"/>
            <a:ext cx="5815012" cy="585584"/>
          </a:xfrm>
        </p:spPr>
        <p:txBody>
          <a:bodyPr/>
          <a:lstStyle/>
          <a:p>
            <a:r>
              <a:rPr lang="ru-RU" dirty="0" smtClean="0"/>
              <a:t>Работа с родителями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98068" y="6072187"/>
            <a:ext cx="4817220" cy="557214"/>
          </a:xfrm>
        </p:spPr>
        <p:txBody>
          <a:bodyPr>
            <a:noAutofit/>
          </a:bodyPr>
          <a:lstStyle/>
          <a:p>
            <a:r>
              <a:rPr lang="ru-RU" sz="4000" dirty="0" smtClean="0"/>
              <a:t>Мастер класс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39" y="1023120"/>
            <a:ext cx="4357863" cy="467181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100" y="1051493"/>
            <a:ext cx="5208411" cy="4643438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46977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296" y="3012423"/>
            <a:ext cx="4170729" cy="2930431"/>
          </a:xfrm>
        </p:spPr>
        <p:txBody>
          <a:bodyPr>
            <a:noAutofit/>
          </a:bodyPr>
          <a:lstStyle/>
          <a:p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89" y="436728"/>
            <a:ext cx="10208524" cy="2033517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Таким образом, я пришла к выводу, экспериментально игровая деятельность вызывает у ребёнка интерес к исследованию природы, развивает мыслительные операции (анализ, синтез, классификацию, обобщение и др.), стимулирует познавательную активность и любознательность ребёнка, активизирует восприятие учебного материала по ознакомлению с природными явлениями, с основами математических знаний, с этическими правилами жизни в обществе.</a:t>
            </a:r>
          </a:p>
        </p:txBody>
      </p:sp>
      <p:pic>
        <p:nvPicPr>
          <p:cNvPr id="2050" name="Picture 2" descr="IMG_676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" y="2740215"/>
            <a:ext cx="4533136" cy="34748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IMG_67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536" y="2960925"/>
            <a:ext cx="4776727" cy="347484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804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23833" y="682389"/>
            <a:ext cx="9157648" cy="5500048"/>
          </a:xfrm>
        </p:spPr>
        <p:txBody>
          <a:bodyPr>
            <a:noAutofit/>
          </a:bodyPr>
          <a:lstStyle/>
          <a:p>
            <a:r>
              <a:rPr lang="ru-RU" sz="2400" dirty="0"/>
              <a:t>Расширяется кругозор, в частности обогащаются знания о живой природе, о взаимосвязях происходящих в ней; об объектах неживой природы (воде, воздухе, солнце и т.д.) и их свойствах; о свойствах различных материалов (резине, железе, бумаге, стекле и др.), о применении их человеком в своей деятельности.</a:t>
            </a:r>
            <a:br>
              <a:rPr lang="ru-RU" sz="2400" dirty="0"/>
            </a:br>
            <a:r>
              <a:rPr lang="ru-RU" sz="2400" dirty="0"/>
              <a:t>У детей появляются навыки планирования своей деятельности, умения выдвигать гипотезы и подтверждать предположения, делать выводы.</a:t>
            </a:r>
            <a:br>
              <a:rPr lang="ru-RU" sz="2400" dirty="0"/>
            </a:br>
            <a:r>
              <a:rPr lang="ru-RU" sz="2400" dirty="0"/>
              <a:t>Развиваются качества личности: самостоятельность, инициативность, креативность, познавательная активность и целеустремленность.</a:t>
            </a:r>
            <a:br>
              <a:rPr lang="ru-RU" sz="2400" dirty="0"/>
            </a:br>
            <a:r>
              <a:rPr lang="ru-RU" sz="2400" dirty="0"/>
              <a:t>Экспериментальная работа вызывает у детей интерес к исследованию природы, стимулирует их к получению новых знаний.</a:t>
            </a:r>
          </a:p>
        </p:txBody>
      </p:sp>
    </p:spTree>
    <p:extLst>
      <p:ext uri="{BB962C8B-B14F-4D97-AF65-F5344CB8AC3E}">
        <p14:creationId xmlns:p14="http://schemas.microsoft.com/office/powerpoint/2010/main" val="153825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136" y="2429302"/>
            <a:ext cx="10931857" cy="3889612"/>
          </a:xfrm>
        </p:spPr>
        <p:txBody>
          <a:bodyPr>
            <a:normAutofit/>
          </a:bodyPr>
          <a:lstStyle/>
          <a:p>
            <a:r>
              <a:rPr lang="ru-RU" dirty="0"/>
              <a:t>Использование технологии – детское экспериментирование в педагогической практике является эффективным методом для развития базовых способностей у детей дошкольного возраста.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H="1">
            <a:off x="382136" y="327546"/>
            <a:ext cx="10931857" cy="2101755"/>
          </a:xfrm>
        </p:spPr>
        <p:txBody>
          <a:bodyPr>
            <a:normAutofit/>
          </a:bodyPr>
          <a:lstStyle/>
          <a:p>
            <a:r>
              <a:rPr lang="ru-RU" sz="2400" dirty="0"/>
              <a:t>«Дети, научившиеся наблюдениям и опытам, приобретают способность сами ставить вопросы и получать на них фактические ответы, оказываясь на более высоком умственном и нравственном уровне в сравнении с теми, кто такой школы не прошел» К. А. Тимирязев </a:t>
            </a:r>
          </a:p>
        </p:txBody>
      </p:sp>
    </p:spTree>
    <p:extLst>
      <p:ext uri="{BB962C8B-B14F-4D97-AF65-F5344CB8AC3E}">
        <p14:creationId xmlns:p14="http://schemas.microsoft.com/office/powerpoint/2010/main" val="264843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9394" y="2688939"/>
            <a:ext cx="2315496" cy="6142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IMG_679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91" y="257175"/>
            <a:ext cx="11734916" cy="4761115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84261" y="5018291"/>
            <a:ext cx="7390165" cy="1369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5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</a:rPr>
              <a:t>Спасибо за внимание!</a:t>
            </a:r>
            <a:endParaRPr kumimoji="0" lang="ru-RU" alt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</a:rPr>
              <a:t/>
            </a:r>
            <a:b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33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Только через действие ребенок сможет познать многообразие окружающего мира и определить собственное место в нем.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3916907"/>
            <a:ext cx="8777667" cy="2331492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sz="3200" b="1" dirty="0"/>
              <a:t>Расскажи – и я забуду, Покажи – и я запомню, Дай попробовать – я пойму</a:t>
            </a:r>
            <a:r>
              <a:rPr lang="ru-RU" sz="3200" b="1" dirty="0" smtClean="0"/>
              <a:t>»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85986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7162799"/>
            <a:ext cx="8534400" cy="1507067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69886" y="415924"/>
            <a:ext cx="4706655" cy="5840413"/>
          </a:xfrm>
        </p:spPr>
        <p:txBody>
          <a:bodyPr>
            <a:normAutofit/>
          </a:bodyPr>
          <a:lstStyle/>
          <a:p>
            <a:r>
              <a:rPr lang="ru-RU" dirty="0"/>
              <a:t>Прежде чем давать знания, надо научить думать, воспринимать, наблюдать. </a:t>
            </a:r>
            <a:r>
              <a:rPr lang="ru-RU" dirty="0" err="1"/>
              <a:t>В.Сухомлинский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29325" y="586854"/>
            <a:ext cx="5857874" cy="5669483"/>
          </a:xfrm>
        </p:spPr>
        <p:txBody>
          <a:bodyPr>
            <a:normAutofit/>
          </a:bodyPr>
          <a:lstStyle/>
          <a:p>
            <a:r>
              <a:rPr lang="ru-RU" sz="2200" dirty="0"/>
              <a:t>Усваивается все крепко и надолго, когда ребенок слышит, видит и делает сам. Исследования предоставляют ребенку возможность самому найти ответы на вопросы “как? ” и “почему? ”</a:t>
            </a:r>
            <a:br>
              <a:rPr lang="ru-RU" sz="2200" dirty="0"/>
            </a:br>
            <a:r>
              <a:rPr lang="ru-RU" sz="2200" dirty="0"/>
              <a:t>Дети любят экспериментировать. Это объясняется тем, что им присуще наглядно-действенное и наглядно-образное мышление. В дошкольном возрасте он является ведущим, а в первые три года – практически единственным способом познания мира. Своими корнями экспериментирование уходит в манипулирование предметами. 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1" y="1485900"/>
            <a:ext cx="5345114" cy="464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1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09296" y="204716"/>
            <a:ext cx="9071317" cy="1910687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Актуальность детского экспериментирования в том, что – это особая форма поисковой деятельности дошкольников, в которой проявляется собственная активность детей, направленная на получение новых знаний.</a:t>
            </a:r>
          </a:p>
          <a:p>
            <a:r>
              <a:rPr lang="ru-RU" dirty="0"/>
              <a:t>Главное достоинство применения этого метода заключается в том, что в процессе эксперимента: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09296" y="2251881"/>
            <a:ext cx="9071317" cy="4367283"/>
          </a:xfrm>
        </p:spPr>
        <p:txBody>
          <a:bodyPr/>
          <a:lstStyle/>
          <a:p>
            <a:r>
              <a:rPr lang="ru-RU" sz="2000" dirty="0"/>
              <a:t>• Дети получают реальные представления о различных сторонах изучаемого объекта и его взаимоотношениях с другими объектами и со средой обитания.</a:t>
            </a:r>
            <a:br>
              <a:rPr lang="ru-RU" sz="2000" dirty="0"/>
            </a:br>
            <a:r>
              <a:rPr lang="ru-RU" sz="2000" dirty="0"/>
              <a:t>•Идет обогащение памяти ребенка, активизируются его мыслительные процессы.</a:t>
            </a:r>
            <a:br>
              <a:rPr lang="ru-RU" sz="2000" dirty="0"/>
            </a:br>
            <a:r>
              <a:rPr lang="ru-RU" sz="2000" dirty="0"/>
              <a:t>•Развивается речь.</a:t>
            </a:r>
            <a:br>
              <a:rPr lang="ru-RU" sz="2000" dirty="0"/>
            </a:br>
            <a:r>
              <a:rPr lang="ru-RU" sz="2000" dirty="0"/>
              <a:t>•Формируется самостоятельность, целеполагание, способность преобразовывать какие-либо предметы и явления для достижения определенного результата.</a:t>
            </a:r>
            <a:br>
              <a:rPr lang="ru-RU" sz="2000" dirty="0"/>
            </a:br>
            <a:r>
              <a:rPr lang="ru-RU" sz="2000" dirty="0"/>
              <a:t>•Развивается эмоциональная сфера ребенка, творческие способности, формируются трудовые навыки, укрепляется здоровье за счет повышения общего уровня двигательной активности.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0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671404" y="158567"/>
            <a:ext cx="8825657" cy="1357314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моей педагогической идеи – способствовать развитию у детей познавательной активности, любознательности, стремления к самостоятельному познанию и размышлению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7" name="Объект 16"/>
          <p:cNvSpPr>
            <a:spLocks noGrp="1"/>
          </p:cNvSpPr>
          <p:nvPr>
            <p:ph type="body" idx="1"/>
          </p:nvPr>
        </p:nvSpPr>
        <p:spPr>
          <a:xfrm>
            <a:off x="3300413" y="1485901"/>
            <a:ext cx="8701087" cy="5103231"/>
          </a:xfrm>
        </p:spPr>
        <p:txBody>
          <a:bodyPr>
            <a:no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1.Расширение представлений детей об окружающем мире 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знакомство с элементарными знаниями из различных областей наук:</a:t>
            </a:r>
          </a:p>
          <a:p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у детей представления о химических свойствах веществ;</a:t>
            </a:r>
          </a:p>
          <a:p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у детей элементарных представлений об основных физических свойствах и явлениях;</a:t>
            </a:r>
          </a:p>
          <a:p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элементарных математических представлений;</a:t>
            </a:r>
          </a:p>
          <a:p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Развитие у детей умений пользоваться приборами - помощниками при проведении игр-экспериментов.</a:t>
            </a:r>
          </a:p>
          <a:p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Развитие у детей умственных способностей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мыслительных способностей: анализ, классификация, сравнение,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; речь.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способов познания путём сенсорного анализа.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Социально-личностное развитие каждого ребёнка: развитие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коммуникативности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самостоятельности, наблюдательности, элементарного самоконтроля 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саморегуляции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своих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-Развитие у детей умственных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способностей.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IMG_67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1839516"/>
            <a:ext cx="3143250" cy="4396001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731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Процесс экспериментальной деятельности проходит в течении всего дня. В свободной деятельности дети используют игры с песком, карты – схемы, вертушки для игры с </a:t>
            </a:r>
            <a:r>
              <a:rPr lang="ru-RU" sz="2000" dirty="0" smtClean="0"/>
              <a:t>ветром, игры с снегом, </a:t>
            </a:r>
            <a:r>
              <a:rPr lang="ru-RU" sz="2000" dirty="0"/>
              <a:t>рассматривание альбомов с объектами неживой и живой природы. 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067033" y="1853248"/>
            <a:ext cx="7997588" cy="4689693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На прогулке, во время наблюдения, дошкольники знакомятся со свойствами некоторых материалов и объектов неживой природы: воды; солнечных лучей; льда; снега; стекла, камней, например, дети замечают, что снег лежит и не тает, а стоит взять его в руки -превращается в воду. Почему? Пришли в группу начали искать ответы. Сделали вывод, что снег в тепле превращается в воду.</a:t>
            </a:r>
          </a:p>
          <a:p>
            <a:r>
              <a:rPr lang="ru-RU" dirty="0"/>
              <a:t>В игровой деятельности дети закрепляют знания о песке. Учатся выкладывать формы из влажного песка («День рожденья куклы Маши») самостоятельно определять качества песка — сухой, влажный. («В гости к мышке). Получают знания о свойствах воды — окрашиваться («Разноцветная водичка»), превращаться в лёд («Какая разная вода»). </a:t>
            </a:r>
          </a:p>
          <a:p>
            <a:r>
              <a:rPr lang="ru-RU" dirty="0"/>
              <a:t>Выступая как партнер, в непосредственно образовательной деятельности, вместе с детьми решаем проблемные ситуации: </a:t>
            </a:r>
            <a:r>
              <a:rPr lang="ru-RU" dirty="0" smtClean="0"/>
              <a:t>«</a:t>
            </a:r>
            <a:r>
              <a:rPr lang="ru-RU" dirty="0"/>
              <a:t>Как надуть самый большой пузырь?». Затем совместно с детьми делаем выводы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50" t="-8348" r="13369" b="18079"/>
          <a:stretch/>
        </p:blipFill>
        <p:spPr>
          <a:xfrm>
            <a:off x="0" y="1853248"/>
            <a:ext cx="4067033" cy="3960698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60678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351" y="3043451"/>
            <a:ext cx="12192000" cy="955343"/>
          </a:xfrm>
        </p:spPr>
        <p:txBody>
          <a:bodyPr>
            <a:noAutofit/>
          </a:bodyPr>
          <a:lstStyle/>
          <a:p>
            <a:r>
              <a:rPr lang="ru-RU" sz="3600" dirty="0" smtClean="0"/>
              <a:t>Наша лаборатория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8812" y="395785"/>
            <a:ext cx="10378388" cy="2459957"/>
          </a:xfrm>
        </p:spPr>
        <p:txBody>
          <a:bodyPr>
            <a:noAutofit/>
          </a:bodyPr>
          <a:lstStyle/>
          <a:p>
            <a:r>
              <a:rPr lang="ru-RU" b="1" dirty="0" smtClean="0"/>
              <a:t>Оснащение мини-лаборатории :</a:t>
            </a:r>
            <a:br>
              <a:rPr lang="ru-RU" b="1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Приборы-помощники: лупы, весы, песочные и водяные часы, компас, магниты, микроскоп.</a:t>
            </a:r>
            <a:br>
              <a:rPr lang="ru-RU" sz="1600" dirty="0" smtClean="0"/>
            </a:br>
            <a:r>
              <a:rPr lang="ru-RU" sz="1600" dirty="0" smtClean="0"/>
              <a:t>Разнообразные сосуды из различных материалов: пластмасса, стекло, металл, керамика.</a:t>
            </a:r>
            <a:br>
              <a:rPr lang="ru-RU" sz="1600" dirty="0" smtClean="0"/>
            </a:br>
            <a:r>
              <a:rPr lang="ru-RU" sz="1600" dirty="0" smtClean="0"/>
              <a:t>Природный материал: мелкие камни, глина, песок, чернозем, ракушки, </a:t>
            </a:r>
            <a:r>
              <a:rPr lang="ru-RU" sz="1600" dirty="0"/>
              <a:t>шишки, перья, мох, пух, листья, семена и др.</a:t>
            </a:r>
            <a:br>
              <a:rPr lang="ru-RU" sz="1600" dirty="0"/>
            </a:br>
            <a:r>
              <a:rPr lang="ru-RU" sz="1600" dirty="0"/>
              <a:t>Технические материалы: скрепки, болты, гвозди и др</a:t>
            </a:r>
            <a:r>
              <a:rPr lang="ru-RU" sz="1600" dirty="0" smtClean="0"/>
              <a:t>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Разные виды бумаги: цветная, картон, наждачная, копировальная, гофрированная.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371" b="29371"/>
          <a:stretch/>
        </p:blipFill>
        <p:spPr>
          <a:xfrm>
            <a:off x="3339507" y="3473355"/>
            <a:ext cx="4903957" cy="3384645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94" y="4196451"/>
            <a:ext cx="3236303" cy="2661549"/>
          </a:xfrm>
          <a:prstGeom prst="hear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7868" r="-1027" b="34749"/>
          <a:stretch/>
        </p:blipFill>
        <p:spPr>
          <a:xfrm>
            <a:off x="8243464" y="3998794"/>
            <a:ext cx="3902466" cy="2429302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60455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444" y="968991"/>
            <a:ext cx="9113265" cy="1733266"/>
          </a:xfrm>
        </p:spPr>
        <p:txBody>
          <a:bodyPr>
            <a:normAutofit fontScale="55000" lnSpcReduction="20000"/>
          </a:bodyPr>
          <a:lstStyle/>
          <a:p>
            <a:r>
              <a:rPr lang="ru-RU" sz="3600" b="1" dirty="0"/>
              <a:t>С помощью художественной литературы, например, А. </a:t>
            </a:r>
            <a:r>
              <a:rPr lang="ru-RU" sz="3600" b="1" dirty="0" err="1"/>
              <a:t>Барто</a:t>
            </a:r>
            <a:r>
              <a:rPr lang="ru-RU" sz="3600" b="1" dirty="0"/>
              <a:t> «Наша Таня громко плачет», ставим проблемную ситуацию: Утонет ли резиновый мячик? После просмотра мультфильма про Буратино нам захотелось узнать - Как спрятать в воде золотой ключик? А из мультфильма «Зимняя сказка», мы сделали вывод - Почему нельзя есть снег?</a:t>
            </a:r>
          </a:p>
          <a:p>
            <a:endParaRPr lang="ru-RU" sz="3600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55093" y="2593075"/>
            <a:ext cx="11386782" cy="3903259"/>
          </a:xfrm>
        </p:spPr>
        <p:txBody>
          <a:bodyPr/>
          <a:lstStyle/>
          <a:p>
            <a:r>
              <a:rPr lang="ru-RU" sz="2800" dirty="0" smtClean="0"/>
              <a:t>-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869" y="2649964"/>
            <a:ext cx="7506268" cy="3212569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87351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dirty="0"/>
              <a:t> 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286603" y="275298"/>
            <a:ext cx="8761863" cy="5688774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работа с дошкольниками была эффективной, необходимо повысить педагогическую грамотность родителей, для этого я провела консультации: «Экспериментируем дома», «Игры на кухне», «Как правильно ответить на детское «почему?»», круглый стол на тему «Любознательность – не порок!», мастер – класс «Рисование на воде».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поддержания интереса у детей к экспериментированию я рекомендую родителям создать дома уголки экспериментирования. Привлекаю родителей к оформлению уголка экспериментирования в группе.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родителями, увеличило их интерес к исследовательской деятельности своего ребенка. Родители  делятся своими впечатлениями, обмениваются опытом и активно участвуют в жизни группы и детского сада.</a:t>
            </a:r>
          </a:p>
        </p:txBody>
      </p:sp>
    </p:spTree>
    <p:extLst>
      <p:ext uri="{BB962C8B-B14F-4D97-AF65-F5344CB8AC3E}">
        <p14:creationId xmlns:p14="http://schemas.microsoft.com/office/powerpoint/2010/main" val="242381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585</TotalTime>
  <Words>869</Words>
  <Application>Microsoft Office PowerPoint</Application>
  <PresentationFormat>Широкоэкранный</PresentationFormat>
  <Paragraphs>44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Century Gothic</vt:lpstr>
      <vt:lpstr>Helvetica Neue</vt:lpstr>
      <vt:lpstr>Times New Roman</vt:lpstr>
      <vt:lpstr>Wingdings 3</vt:lpstr>
      <vt:lpstr>Ион</vt:lpstr>
      <vt:lpstr>Презентация</vt:lpstr>
      <vt:lpstr>Только через действие ребенок сможет познать многообразие окружающего мира и определить собственное место в нем. </vt:lpstr>
      <vt:lpstr>Презентация PowerPoint</vt:lpstr>
      <vt:lpstr>• Дети получают реальные представления о различных сторонах изучаемого объекта и его взаимоотношениях с другими объектами и со средой обитания. •Идет обогащение памяти ребенка, активизируются его мыслительные процессы. •Развивается речь. •Формируется самостоятельность, целеполагание, способность преобразовывать какие-либо предметы и явления для достижения определенного результата. •Развивается эмоциональная сфера ребенка, творческие способности, формируются трудовые навыки, укрепляется здоровье за счет повышения общего уровня двигательной активности.</vt:lpstr>
      <vt:lpstr>Цель моей педагогической идеи – способствовать развитию у детей познавательной активности, любознательности, стремления к самостоятельному познанию и размышлению.</vt:lpstr>
      <vt:lpstr>Процесс экспериментальной деятельности проходит в течении всего дня. В свободной деятельности дети используют игры с песком, карты – схемы, вертушки для игры с ветром, игры с снегом, рассматривание альбомов с объектами неживой и живой природы. </vt:lpstr>
      <vt:lpstr>Наша лаборатория</vt:lpstr>
      <vt:lpstr>-</vt:lpstr>
      <vt:lpstr> </vt:lpstr>
      <vt:lpstr>Работа с родителями</vt:lpstr>
      <vt:lpstr>Презентация PowerPoint</vt:lpstr>
      <vt:lpstr>Расширяется кругозор, в частности обогащаются знания о живой природе, о взаимосвязях происходящих в ней; об объектах неживой природы (воде, воздухе, солнце и т.д.) и их свойствах; о свойствах различных материалов (резине, железе, бумаге, стекле и др.), о применении их человеком в своей деятельности. У детей появляются навыки планирования своей деятельности, умения выдвигать гипотезы и подтверждать предположения, делать выводы. Развиваются качества личности: самостоятельность, инициативность, креативность, познавательная активность и целеустремленность. Экспериментальная работа вызывает у детей интерес к исследованию природы, стимулирует их к получению новых знаний.</vt:lpstr>
      <vt:lpstr>Использование технологии – детское экспериментирование в педагогической практике является эффективным методом для развития базовых способностей у детей дошкольного возраста.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Дошкольное образовательное учреждение №2 «Светлячок» г. Амвросиевки</dc:title>
  <dc:creator>ADMIN</dc:creator>
  <cp:lastModifiedBy>lenovo</cp:lastModifiedBy>
  <cp:revision>54</cp:revision>
  <dcterms:created xsi:type="dcterms:W3CDTF">2018-01-25T19:54:49Z</dcterms:created>
  <dcterms:modified xsi:type="dcterms:W3CDTF">2024-03-15T09:26:42Z</dcterms:modified>
</cp:coreProperties>
</file>