
<file path=[Content_Types].xml><?xml version="1.0" encoding="utf-8"?>
<Types xmlns="http://schemas.openxmlformats.org/package/2006/content-types">
  <Default Extension="mp3" ContentType="audio/unknown"/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9" r:id="rId3"/>
    <p:sldId id="262" r:id="rId4"/>
    <p:sldId id="263" r:id="rId5"/>
    <p:sldId id="264" r:id="rId6"/>
    <p:sldId id="267" r:id="rId7"/>
    <p:sldId id="260" r:id="rId8"/>
    <p:sldId id="268" r:id="rId9"/>
    <p:sldId id="280" r:id="rId10"/>
    <p:sldId id="298" r:id="rId11"/>
    <p:sldId id="274" r:id="rId12"/>
    <p:sldId id="297" r:id="rId13"/>
    <p:sldId id="299" r:id="rId14"/>
    <p:sldId id="287" r:id="rId15"/>
    <p:sldId id="288" r:id="rId16"/>
    <p:sldId id="30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94680" autoAdjust="0"/>
  </p:normalViewPr>
  <p:slideViewPr>
    <p:cSldViewPr>
      <p:cViewPr>
        <p:scale>
          <a:sx n="67" d="100"/>
          <a:sy n="67" d="100"/>
        </p:scale>
        <p:origin x="-125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3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2467DC-2A98-4C53-AE70-A481E931CACD}" type="datetimeFigureOut">
              <a:rPr lang="ru-RU" smtClean="0"/>
              <a:pPr/>
              <a:t>25.02.2024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7036FD-A988-4ABC-9B2F-17116E84183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0491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6DAE-18B4-49A9-B848-CC2B670BFC6F}" type="datetimeFigureOut">
              <a:rPr lang="ru-RU" smtClean="0"/>
              <a:pPr/>
              <a:t>25.02.2024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8338-DFA3-4752-B442-0022E53E4F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682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6DAE-18B4-49A9-B848-CC2B670BFC6F}" type="datetimeFigureOut">
              <a:rPr lang="ru-RU" smtClean="0"/>
              <a:pPr/>
              <a:t>25.02.2024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8338-DFA3-4752-B442-0022E53E4F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922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6DAE-18B4-49A9-B848-CC2B670BFC6F}" type="datetimeFigureOut">
              <a:rPr lang="ru-RU" smtClean="0"/>
              <a:pPr/>
              <a:t>25.02.2024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8338-DFA3-4752-B442-0022E53E4F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23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6DAE-18B4-49A9-B848-CC2B670BFC6F}" type="datetimeFigureOut">
              <a:rPr lang="ru-RU" smtClean="0"/>
              <a:pPr/>
              <a:t>25.02.2024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8338-DFA3-4752-B442-0022E53E4F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85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6DAE-18B4-49A9-B848-CC2B670BFC6F}" type="datetimeFigureOut">
              <a:rPr lang="ru-RU" smtClean="0"/>
              <a:pPr/>
              <a:t>25.02.2024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8338-DFA3-4752-B442-0022E53E4F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158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6DAE-18B4-49A9-B848-CC2B670BFC6F}" type="datetimeFigureOut">
              <a:rPr lang="ru-RU" smtClean="0"/>
              <a:pPr/>
              <a:t>25.02.2024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8338-DFA3-4752-B442-0022E53E4F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5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6DAE-18B4-49A9-B848-CC2B670BFC6F}" type="datetimeFigureOut">
              <a:rPr lang="ru-RU" smtClean="0"/>
              <a:pPr/>
              <a:t>25.02.2024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8338-DFA3-4752-B442-0022E53E4F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754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6DAE-18B4-49A9-B848-CC2B670BFC6F}" type="datetimeFigureOut">
              <a:rPr lang="ru-RU" smtClean="0"/>
              <a:pPr/>
              <a:t>25.02.2024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8338-DFA3-4752-B442-0022E53E4F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15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6DAE-18B4-49A9-B848-CC2B670BFC6F}" type="datetimeFigureOut">
              <a:rPr lang="ru-RU" smtClean="0"/>
              <a:pPr/>
              <a:t>25.02.2024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8338-DFA3-4752-B442-0022E53E4F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965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6DAE-18B4-49A9-B848-CC2B670BFC6F}" type="datetimeFigureOut">
              <a:rPr lang="ru-RU" smtClean="0"/>
              <a:pPr/>
              <a:t>25.02.2024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8338-DFA3-4752-B442-0022E53E4F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146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6DAE-18B4-49A9-B848-CC2B670BFC6F}" type="datetimeFigureOut">
              <a:rPr lang="ru-RU" smtClean="0"/>
              <a:pPr/>
              <a:t>25.02.2024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8338-DFA3-4752-B442-0022E53E4F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999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4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96DAE-18B4-49A9-B848-CC2B670BFC6F}" type="datetimeFigureOut">
              <a:rPr lang="ru-RU" smtClean="0"/>
              <a:pPr/>
              <a:t>25.02.2024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98338-DFA3-4752-B442-0022E53E4F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0434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5517232"/>
            <a:ext cx="6552728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latin typeface="Bell MT" panose="02020503060305020303" pitchFamily="18" charset="0"/>
              </a:rPr>
              <a:t>bakery</a:t>
            </a:r>
            <a:endParaRPr lang="ru-RU" sz="7200" b="1" dirty="0">
              <a:latin typeface="+mj-lt"/>
            </a:endParaRPr>
          </a:p>
        </p:txBody>
      </p:sp>
      <p:pic>
        <p:nvPicPr>
          <p:cNvPr id="5" name="Picture 5" descr="C:\Users\Администратор\AppData\Local\Microsoft\Windows\INetCache\IE\UW78GEWM\DSC_029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06380"/>
            <a:ext cx="8352928" cy="505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93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992888" cy="58326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/>
            <a:endParaRPr lang="ru-RU" sz="2800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124744"/>
            <a:ext cx="5789624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09512" y="620688"/>
            <a:ext cx="42985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GAME</a:t>
            </a:r>
          </a:p>
          <a:p>
            <a:pPr algn="ctr"/>
            <a:r>
              <a:rPr lang="en-US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Snowball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1643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9512" y="4184009"/>
            <a:ext cx="896448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indent="111125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907704" y="196668"/>
            <a:ext cx="604867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</a:rPr>
              <a:t>Exercise 1 page 92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09886" y="1124744"/>
            <a:ext cx="7416824" cy="50783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/>
              <a:t>How can I help you? </a:t>
            </a:r>
            <a:r>
              <a:rPr lang="en-US" sz="3600" b="1" dirty="0" smtClean="0"/>
              <a:t>                         S</a:t>
            </a:r>
            <a:endParaRPr lang="ru-RU" sz="3600" b="1" dirty="0"/>
          </a:p>
          <a:p>
            <a:r>
              <a:rPr lang="en-US" sz="3600" b="1" dirty="0"/>
              <a:t>I'm looking for a shirt. </a:t>
            </a:r>
            <a:r>
              <a:rPr lang="en-US" sz="3600" b="1" dirty="0" smtClean="0"/>
              <a:t>                      C</a:t>
            </a:r>
            <a:endParaRPr lang="ru-RU" sz="3600" b="1" dirty="0"/>
          </a:p>
          <a:p>
            <a:r>
              <a:rPr lang="en-US" sz="3600" b="1" dirty="0"/>
              <a:t>Any particular </a:t>
            </a:r>
            <a:r>
              <a:rPr lang="en-US" sz="3600" b="1" dirty="0" err="1"/>
              <a:t>colour</a:t>
            </a:r>
            <a:r>
              <a:rPr lang="en-US" sz="3600" b="1" dirty="0"/>
              <a:t>? </a:t>
            </a:r>
            <a:r>
              <a:rPr lang="en-US" sz="3600" b="1" dirty="0" smtClean="0"/>
              <a:t>                      S</a:t>
            </a:r>
            <a:endParaRPr lang="ru-RU" sz="3600" b="1" dirty="0"/>
          </a:p>
          <a:p>
            <a:r>
              <a:rPr lang="en-US" sz="3600" b="1" dirty="0"/>
              <a:t>What size are you</a:t>
            </a:r>
            <a:r>
              <a:rPr lang="en-US" sz="3600" b="1" dirty="0" smtClean="0"/>
              <a:t>?                             </a:t>
            </a:r>
            <a:r>
              <a:rPr lang="en-US" sz="3600" b="1" dirty="0"/>
              <a:t>S</a:t>
            </a:r>
            <a:endParaRPr lang="ru-RU" sz="3600" b="1" dirty="0"/>
          </a:p>
          <a:p>
            <a:r>
              <a:rPr lang="en-US" sz="3600" b="1" dirty="0"/>
              <a:t>Here you are. </a:t>
            </a:r>
            <a:r>
              <a:rPr lang="en-US" sz="3600" b="1" dirty="0" smtClean="0"/>
              <a:t>                                      S</a:t>
            </a:r>
            <a:endParaRPr lang="ru-RU" sz="3600" b="1" dirty="0"/>
          </a:p>
          <a:p>
            <a:r>
              <a:rPr lang="en-US" sz="3600" b="1" dirty="0"/>
              <a:t>What about this one? </a:t>
            </a:r>
            <a:r>
              <a:rPr lang="en-US" sz="3600" b="1" dirty="0" smtClean="0"/>
              <a:t>                       S</a:t>
            </a:r>
            <a:endParaRPr lang="ru-RU" sz="3600" b="1" dirty="0"/>
          </a:p>
          <a:p>
            <a:r>
              <a:rPr lang="en-US" sz="3600" b="1" dirty="0"/>
              <a:t>That's fine. </a:t>
            </a:r>
            <a:r>
              <a:rPr lang="en-US" sz="3600" b="1" dirty="0" smtClean="0"/>
              <a:t>                                          C</a:t>
            </a:r>
            <a:endParaRPr lang="ru-RU" sz="3600" b="1" dirty="0"/>
          </a:p>
          <a:p>
            <a:r>
              <a:rPr lang="en-US" sz="3600" b="1" dirty="0"/>
              <a:t>How much is it? </a:t>
            </a:r>
            <a:r>
              <a:rPr lang="en-US" sz="3600" b="1" dirty="0" smtClean="0"/>
              <a:t>                                 C</a:t>
            </a:r>
            <a:endParaRPr lang="ru-RU" sz="3600" b="1" dirty="0"/>
          </a:p>
          <a:p>
            <a:r>
              <a:rPr lang="en-US" sz="3600" b="1" dirty="0"/>
              <a:t>That's £ 15, please. </a:t>
            </a:r>
            <a:r>
              <a:rPr lang="en-US" sz="3600" b="1" dirty="0" smtClean="0"/>
              <a:t>                            S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50351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469327"/>
              </p:ext>
            </p:extLst>
          </p:nvPr>
        </p:nvGraphicFramePr>
        <p:xfrm>
          <a:off x="395536" y="332656"/>
          <a:ext cx="8208912" cy="48996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104456"/>
              </a:tblGrid>
              <a:tr h="464378">
                <a:tc>
                  <a:txBody>
                    <a:bodyPr/>
                    <a:lstStyle/>
                    <a:p>
                      <a:r>
                        <a:rPr lang="en-US" dirty="0" smtClean="0"/>
                        <a:t>LISTENING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91806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1. Sally doesn’t like 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A </a:t>
                      </a:r>
                      <a:r>
                        <a:rPr lang="en-US" sz="2000" dirty="0" smtClean="0"/>
                        <a:t>short skirts</a:t>
                      </a:r>
                      <a:r>
                        <a:rPr lang="en-US" sz="2000" b="1" dirty="0" smtClean="0"/>
                        <a:t>.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B </a:t>
                      </a:r>
                      <a:r>
                        <a:rPr lang="en-US" sz="2000" dirty="0" smtClean="0"/>
                        <a:t>long-sleeved shirts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C </a:t>
                      </a:r>
                      <a:r>
                        <a:rPr lang="en-US" sz="2000" dirty="0" smtClean="0"/>
                        <a:t>black clothes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000" b="1" dirty="0" smtClean="0"/>
                        <a:t>4. Andy likes 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A </a:t>
                      </a:r>
                      <a:r>
                        <a:rPr lang="en-US" sz="2000" dirty="0" err="1" smtClean="0"/>
                        <a:t>a</a:t>
                      </a:r>
                      <a:r>
                        <a:rPr lang="en-US" sz="2000" dirty="0" smtClean="0"/>
                        <a:t> blue shirt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B </a:t>
                      </a:r>
                      <a:r>
                        <a:rPr lang="en-US" sz="2000" dirty="0" smtClean="0"/>
                        <a:t>some jeans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C </a:t>
                      </a:r>
                      <a:r>
                        <a:rPr lang="en-US" sz="2000" dirty="0" smtClean="0"/>
                        <a:t>a wool sweater</a:t>
                      </a:r>
                      <a:endParaRPr lang="ru-RU" sz="2000" dirty="0"/>
                    </a:p>
                  </a:txBody>
                  <a:tcPr/>
                </a:tc>
              </a:tr>
              <a:tr h="1152128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2. Sally is a size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A </a:t>
                      </a:r>
                      <a:r>
                        <a:rPr lang="en-US" sz="2000" dirty="0" smtClean="0"/>
                        <a:t>8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B </a:t>
                      </a:r>
                      <a:r>
                        <a:rPr lang="en-US" sz="2000" dirty="0" smtClean="0"/>
                        <a:t>10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C </a:t>
                      </a:r>
                      <a:r>
                        <a:rPr lang="en-US" sz="2000" dirty="0" smtClean="0"/>
                        <a:t>twelve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000" b="1" dirty="0" smtClean="0"/>
                        <a:t>5. The shop assistant is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A </a:t>
                      </a:r>
                      <a:r>
                        <a:rPr lang="en-US" sz="2000" dirty="0" smtClean="0"/>
                        <a:t>helping a customer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B </a:t>
                      </a:r>
                      <a:r>
                        <a:rPr lang="en-US" sz="2000" dirty="0" smtClean="0"/>
                        <a:t>in front of the costs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C </a:t>
                      </a:r>
                      <a:r>
                        <a:rPr lang="en-US" sz="2000" dirty="0" smtClean="0"/>
                        <a:t>behind Sally and Andy</a:t>
                      </a:r>
                      <a:r>
                        <a:rPr lang="en-US" sz="2000" b="1" dirty="0" smtClean="0"/>
                        <a:t>.</a:t>
                      </a:r>
                      <a:endParaRPr lang="ru-RU" sz="2000" dirty="0" smtClean="0">
                        <a:ea typeface="Calibri"/>
                        <a:cs typeface="Times New Roman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</a:tr>
              <a:tr h="1509229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3. Sally has got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A </a:t>
                      </a:r>
                      <a:r>
                        <a:rPr lang="en-US" sz="2000" dirty="0" smtClean="0"/>
                        <a:t>£ 5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B </a:t>
                      </a:r>
                      <a:r>
                        <a:rPr lang="en-US" sz="2000" dirty="0" smtClean="0"/>
                        <a:t>£ 15</a:t>
                      </a:r>
                      <a:endParaRPr lang="ru-RU" sz="2000" dirty="0" smtClean="0"/>
                    </a:p>
                    <a:p>
                      <a:r>
                        <a:rPr lang="en-US" sz="2000" b="1" dirty="0" smtClean="0"/>
                        <a:t>C </a:t>
                      </a:r>
                      <a:r>
                        <a:rPr lang="en-US" sz="2000" dirty="0" smtClean="0"/>
                        <a:t>£ 20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11560" y="5589240"/>
            <a:ext cx="741682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/>
              <a:t>1. C  2. B  3. C  4. A  5 B.</a:t>
            </a: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259632" y="764704"/>
            <a:ext cx="6767411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3200" b="1" dirty="0" smtClean="0">
                <a:solidFill>
                  <a:prstClr val="black"/>
                </a:solidFill>
              </a:rPr>
              <a:t>My results </a:t>
            </a:r>
            <a:endParaRPr lang="en-US" sz="3200" b="1" dirty="0" smtClean="0">
              <a:solidFill>
                <a:prstClr val="black"/>
              </a:solidFill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1259632" y="2091046"/>
            <a:ext cx="6768752" cy="206210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111125"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3200" b="1" dirty="0" smtClean="0">
                <a:solidFill>
                  <a:prstClr val="black"/>
                </a:solidFill>
              </a:rPr>
              <a:t>1/ Snowball</a:t>
            </a:r>
          </a:p>
          <a:p>
            <a:pPr indent="111125"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3200" b="1" dirty="0" smtClean="0">
                <a:solidFill>
                  <a:prstClr val="black"/>
                </a:solidFill>
              </a:rPr>
              <a:t>2/ READING</a:t>
            </a:r>
          </a:p>
          <a:p>
            <a:pPr indent="111125"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3200" b="1" dirty="0" smtClean="0">
                <a:solidFill>
                  <a:prstClr val="black"/>
                </a:solidFill>
              </a:rPr>
              <a:t>3/ LISTENING</a:t>
            </a:r>
          </a:p>
          <a:p>
            <a:pPr indent="111125"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3200" b="1" dirty="0" smtClean="0">
                <a:solidFill>
                  <a:prstClr val="black"/>
                </a:solidFill>
              </a:rPr>
              <a:t>4/DIALOGUE</a:t>
            </a:r>
            <a:endParaRPr lang="en-US" sz="3200" b="1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683568" y="404664"/>
            <a:ext cx="7848872" cy="604867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1575"/>
              </a:lnSpc>
            </a:pPr>
            <a:endParaRPr lang="en-US" sz="2800" b="1" dirty="0" smtClean="0">
              <a:latin typeface="+mj-lt"/>
              <a:ea typeface="Times New Roman"/>
              <a:cs typeface="Times New Roman"/>
            </a:endParaRPr>
          </a:p>
          <a:p>
            <a:pPr algn="just">
              <a:lnSpc>
                <a:spcPts val="1575"/>
              </a:lnSpc>
            </a:pPr>
            <a:r>
              <a:rPr lang="en-US" sz="2800" b="1" dirty="0" smtClean="0">
                <a:latin typeface="+mj-lt"/>
                <a:ea typeface="Times New Roman"/>
                <a:cs typeface="Times New Roman"/>
              </a:rPr>
              <a:t>Let’s make a conclusion of our lesson</a:t>
            </a:r>
            <a:r>
              <a:rPr lang="en-US" sz="2800" dirty="0" smtClean="0">
                <a:latin typeface="+mj-lt"/>
                <a:ea typeface="Times New Roman"/>
                <a:cs typeface="Times New Roman"/>
              </a:rPr>
              <a:t>.</a:t>
            </a:r>
          </a:p>
          <a:p>
            <a:pPr algn="just">
              <a:lnSpc>
                <a:spcPts val="1575"/>
              </a:lnSpc>
            </a:pPr>
            <a:endParaRPr lang="en-US" sz="2800" b="1" dirty="0" smtClean="0">
              <a:latin typeface="+mj-lt"/>
              <a:ea typeface="Times New Roman"/>
              <a:cs typeface="Times New Roman"/>
            </a:endParaRPr>
          </a:p>
          <a:p>
            <a:pPr algn="just">
              <a:lnSpc>
                <a:spcPts val="1575"/>
              </a:lnSpc>
            </a:pPr>
            <a:r>
              <a:rPr lang="en-US" sz="2800" dirty="0" smtClean="0">
                <a:latin typeface="+mj-lt"/>
                <a:ea typeface="Times New Roman"/>
                <a:cs typeface="Times New Roman"/>
              </a:rPr>
              <a:t>What have we done today?</a:t>
            </a:r>
          </a:p>
          <a:p>
            <a:pPr algn="just">
              <a:lnSpc>
                <a:spcPts val="1575"/>
              </a:lnSpc>
            </a:pPr>
            <a:r>
              <a:rPr lang="en-US" sz="2800" dirty="0" smtClean="0">
                <a:latin typeface="+mj-lt"/>
                <a:ea typeface="Times New Roman"/>
                <a:cs typeface="Times New Roman"/>
              </a:rPr>
              <a:t>Did you learn something new? </a:t>
            </a:r>
          </a:p>
          <a:p>
            <a:pPr algn="just">
              <a:lnSpc>
                <a:spcPts val="1575"/>
              </a:lnSpc>
            </a:pPr>
            <a:r>
              <a:rPr lang="en-US" sz="2800" dirty="0" smtClean="0">
                <a:latin typeface="+mj-lt"/>
                <a:ea typeface="Times New Roman"/>
                <a:cs typeface="Times New Roman"/>
              </a:rPr>
              <a:t>Did you like the lesson?</a:t>
            </a:r>
          </a:p>
          <a:p>
            <a:pPr algn="just">
              <a:lnSpc>
                <a:spcPts val="1575"/>
              </a:lnSpc>
            </a:pPr>
            <a:r>
              <a:rPr lang="en-US" sz="2800" dirty="0" smtClean="0">
                <a:latin typeface="+mj-lt"/>
                <a:ea typeface="Times New Roman"/>
                <a:cs typeface="Times New Roman"/>
              </a:rPr>
              <a:t>What did you like best of all?</a:t>
            </a:r>
          </a:p>
          <a:p>
            <a:pPr algn="just">
              <a:lnSpc>
                <a:spcPts val="1575"/>
              </a:lnSpc>
            </a:pPr>
            <a:endParaRPr lang="ru-RU" sz="2800" dirty="0" smtClean="0">
              <a:latin typeface="+mj-lt"/>
              <a:ea typeface="Times New Roman"/>
              <a:cs typeface="Times New Roman"/>
            </a:endParaRPr>
          </a:p>
          <a:p>
            <a:pPr algn="just">
              <a:lnSpc>
                <a:spcPts val="1575"/>
              </a:lnSpc>
            </a:pPr>
            <a:r>
              <a:rPr lang="en-US" sz="2800" b="1" dirty="0" smtClean="0">
                <a:latin typeface="+mj-lt"/>
                <a:ea typeface="Times New Roman"/>
                <a:cs typeface="Times New Roman"/>
              </a:rPr>
              <a:t>Finish the sentences:</a:t>
            </a:r>
          </a:p>
          <a:p>
            <a:pPr algn="just">
              <a:lnSpc>
                <a:spcPts val="1575"/>
              </a:lnSpc>
            </a:pPr>
            <a:endParaRPr lang="ru-RU" sz="2800" b="1" dirty="0" smtClean="0">
              <a:latin typeface="+mj-lt"/>
              <a:ea typeface="Times New Roman"/>
              <a:cs typeface="Times New Roman"/>
            </a:endParaRPr>
          </a:p>
          <a:p>
            <a:pPr algn="just">
              <a:lnSpc>
                <a:spcPts val="1575"/>
              </a:lnSpc>
            </a:pPr>
            <a:r>
              <a:rPr lang="en-US" sz="2800" dirty="0" smtClean="0">
                <a:latin typeface="+mj-lt"/>
                <a:ea typeface="Times New Roman"/>
                <a:cs typeface="Times New Roman"/>
              </a:rPr>
              <a:t>Now I know ….</a:t>
            </a:r>
            <a:endParaRPr lang="ru-RU" sz="2800" dirty="0" smtClean="0">
              <a:latin typeface="+mj-lt"/>
              <a:ea typeface="Calibri"/>
              <a:cs typeface="Times New Roman"/>
            </a:endParaRPr>
          </a:p>
          <a:p>
            <a:pPr algn="just">
              <a:lnSpc>
                <a:spcPts val="1575"/>
              </a:lnSpc>
            </a:pPr>
            <a:r>
              <a:rPr lang="en-US" sz="2800" dirty="0" smtClean="0">
                <a:latin typeface="+mj-lt"/>
                <a:ea typeface="Times New Roman"/>
                <a:cs typeface="Times New Roman"/>
              </a:rPr>
              <a:t>Now I can …</a:t>
            </a:r>
            <a:endParaRPr lang="ru-RU" sz="2800" dirty="0" smtClean="0">
              <a:latin typeface="+mj-lt"/>
              <a:ea typeface="Calibri"/>
              <a:cs typeface="Times New Roman"/>
            </a:endParaRPr>
          </a:p>
          <a:p>
            <a:pPr algn="just">
              <a:lnSpc>
                <a:spcPts val="1575"/>
              </a:lnSpc>
            </a:pPr>
            <a:r>
              <a:rPr lang="en-US" sz="2800" dirty="0" smtClean="0">
                <a:latin typeface="+mj-lt"/>
                <a:ea typeface="Times New Roman"/>
                <a:cs typeface="Times New Roman"/>
              </a:rPr>
              <a:t>It was interesting…</a:t>
            </a:r>
          </a:p>
          <a:p>
            <a:pPr algn="just">
              <a:lnSpc>
                <a:spcPts val="1575"/>
              </a:lnSpc>
            </a:pPr>
            <a:r>
              <a:rPr lang="en-US" sz="2800" dirty="0" smtClean="0">
                <a:ea typeface="Times New Roman"/>
                <a:cs typeface="Times New Roman"/>
              </a:rPr>
              <a:t>It</a:t>
            </a:r>
            <a:r>
              <a:rPr lang="en-US" sz="2800" dirty="0" smtClean="0">
                <a:latin typeface="+mj-lt"/>
                <a:ea typeface="Times New Roman"/>
                <a:cs typeface="Times New Roman"/>
              </a:rPr>
              <a:t> was difficult…</a:t>
            </a:r>
            <a:endParaRPr lang="ru-RU" sz="2800" dirty="0" smtClean="0">
              <a:latin typeface="+mj-lt"/>
              <a:ea typeface="Times New Roman"/>
              <a:cs typeface="Times New Roman"/>
            </a:endParaRPr>
          </a:p>
          <a:p>
            <a:pPr marL="0" indent="0" algn="just">
              <a:lnSpc>
                <a:spcPts val="1575"/>
              </a:lnSpc>
              <a:buNone/>
            </a:pPr>
            <a:endParaRPr lang="ru-RU" sz="2800" dirty="0" smtClean="0">
              <a:latin typeface="+mj-lt"/>
              <a:ea typeface="Calibri"/>
              <a:cs typeface="Times New Roman"/>
            </a:endParaRPr>
          </a:p>
          <a:p>
            <a:pPr algn="just">
              <a:lnSpc>
                <a:spcPts val="1575"/>
              </a:lnSpc>
            </a:pPr>
            <a:r>
              <a:rPr lang="en-US" sz="2800" dirty="0" smtClean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new </a:t>
            </a:r>
            <a:r>
              <a:rPr lang="en-US" sz="2800" dirty="0" smtClean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words</a:t>
            </a:r>
          </a:p>
          <a:p>
            <a:pPr algn="just">
              <a:lnSpc>
                <a:spcPts val="1575"/>
              </a:lnSpc>
            </a:pPr>
            <a:r>
              <a:rPr lang="en-US" sz="2800" dirty="0" smtClean="0">
                <a:latin typeface="Times New Roman"/>
                <a:ea typeface="Calibri"/>
              </a:rPr>
              <a:t>buying </a:t>
            </a:r>
            <a:r>
              <a:rPr lang="en-US" sz="2800" dirty="0">
                <a:latin typeface="Times New Roman"/>
                <a:ea typeface="Calibri"/>
              </a:rPr>
              <a:t>clothes at the </a:t>
            </a:r>
            <a:r>
              <a:rPr lang="en-US" sz="2800" dirty="0" smtClean="0">
                <a:latin typeface="Times New Roman"/>
                <a:ea typeface="Calibri"/>
              </a:rPr>
              <a:t>shop</a:t>
            </a:r>
          </a:p>
          <a:p>
            <a:pPr algn="just">
              <a:lnSpc>
                <a:spcPts val="1575"/>
              </a:lnSpc>
            </a:pPr>
            <a:r>
              <a:rPr lang="en-US" sz="2800" dirty="0" smtClean="0"/>
              <a:t>how </a:t>
            </a:r>
            <a:r>
              <a:rPr lang="en-US" sz="2800" dirty="0"/>
              <a:t>to say what I need in the shop</a:t>
            </a:r>
            <a:endParaRPr lang="en-US" sz="2800" dirty="0" smtClean="0">
              <a:solidFill>
                <a:srgbClr val="333333"/>
              </a:solidFill>
              <a:latin typeface="+mj-lt"/>
              <a:ea typeface="Times New Roman"/>
              <a:cs typeface="Times New Roman"/>
            </a:endParaRPr>
          </a:p>
          <a:p>
            <a:pPr algn="just">
              <a:lnSpc>
                <a:spcPts val="1575"/>
              </a:lnSpc>
            </a:pPr>
            <a:r>
              <a:rPr lang="en-US" sz="2800" dirty="0" smtClean="0">
                <a:solidFill>
                  <a:srgbClr val="333333"/>
                </a:solidFill>
                <a:latin typeface="+mj-lt"/>
                <a:ea typeface="Calibri"/>
                <a:cs typeface="Times New Roman"/>
              </a:rPr>
              <a:t>act </a:t>
            </a:r>
            <a:r>
              <a:rPr lang="en-US" sz="2800" dirty="0" smtClean="0">
                <a:solidFill>
                  <a:srgbClr val="333333"/>
                </a:solidFill>
                <a:latin typeface="+mj-lt"/>
                <a:ea typeface="Calibri"/>
                <a:cs typeface="Times New Roman"/>
              </a:rPr>
              <a:t>out short dialogues </a:t>
            </a:r>
            <a:endParaRPr lang="ru-RU" sz="2800" dirty="0" smtClean="0">
              <a:latin typeface="+mj-lt"/>
              <a:ea typeface="Calibri"/>
              <a:cs typeface="Times New Roman"/>
            </a:endParaRPr>
          </a:p>
          <a:p>
            <a:pPr algn="just">
              <a:lnSpc>
                <a:spcPts val="1575"/>
              </a:lnSpc>
            </a:pPr>
            <a:r>
              <a:rPr lang="en-US" sz="2800" dirty="0">
                <a:solidFill>
                  <a:srgbClr val="333333"/>
                </a:solidFill>
                <a:latin typeface="+mj-lt"/>
                <a:ea typeface="Calibri"/>
                <a:cs typeface="Times New Roman"/>
              </a:rPr>
              <a:t>d</a:t>
            </a:r>
            <a:r>
              <a:rPr lang="en-US" sz="2800" dirty="0" smtClean="0">
                <a:solidFill>
                  <a:srgbClr val="333333"/>
                </a:solidFill>
                <a:latin typeface="+mj-lt"/>
                <a:ea typeface="Calibri"/>
                <a:cs typeface="Times New Roman"/>
              </a:rPr>
              <a:t>o exercises</a:t>
            </a:r>
            <a:endParaRPr lang="ru-RU" sz="2800" dirty="0" smtClean="0">
              <a:latin typeface="+mj-lt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839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539552" y="548680"/>
            <a:ext cx="8064896" cy="547260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0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  <a:tabLst/>
              <a:defRPr/>
            </a:pPr>
            <a:endParaRPr kumimoji="0" lang="en-US" sz="360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en-US" sz="5800" dirty="0" smtClean="0">
                <a:latin typeface="+mj-lt"/>
              </a:rPr>
              <a:t>Now </a:t>
            </a:r>
            <a:r>
              <a:rPr lang="en-US" sz="5800" dirty="0">
                <a:latin typeface="+mj-lt"/>
              </a:rPr>
              <a:t>write down your homework</a:t>
            </a:r>
            <a:r>
              <a:rPr lang="en-US" sz="5800" dirty="0" smtClean="0">
                <a:latin typeface="+mj-lt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5800" dirty="0" smtClean="0">
                <a:latin typeface="+mj-lt"/>
              </a:rPr>
              <a:t>SB </a:t>
            </a:r>
            <a:r>
              <a:rPr lang="en-US" sz="5800" dirty="0">
                <a:latin typeface="+mj-lt"/>
              </a:rPr>
              <a:t>ex</a:t>
            </a:r>
            <a:r>
              <a:rPr lang="en-US" sz="5800" dirty="0" smtClean="0">
                <a:latin typeface="+mj-lt"/>
              </a:rPr>
              <a:t>. p.</a:t>
            </a:r>
            <a:endParaRPr lang="en-US" sz="5800" dirty="0" smtClean="0">
              <a:latin typeface="+mj-lt"/>
            </a:endParaRPr>
          </a:p>
          <a:p>
            <a:pPr marL="45720" indent="0">
              <a:buNone/>
            </a:pPr>
            <a:r>
              <a:rPr lang="en-US" sz="5800" dirty="0" smtClean="0">
                <a:latin typeface="+mj-lt"/>
              </a:rPr>
              <a:t> </a:t>
            </a:r>
            <a:endParaRPr lang="ru-RU" sz="5800" dirty="0">
              <a:latin typeface="+mj-lt"/>
            </a:endParaRPr>
          </a:p>
          <a:p>
            <a:pPr marL="45720" lvl="0" indent="0">
              <a:buNone/>
            </a:pPr>
            <a:r>
              <a:rPr lang="en-US" sz="5800" dirty="0" smtClean="0">
                <a:latin typeface="+mj-lt"/>
              </a:rPr>
              <a:t>That’s all for today. You have worked well</a:t>
            </a:r>
            <a:r>
              <a:rPr lang="ru-RU" sz="5800" dirty="0" smtClean="0">
                <a:latin typeface="+mj-lt"/>
              </a:rPr>
              <a:t>!</a:t>
            </a:r>
            <a:r>
              <a:rPr lang="en-US" sz="5800" dirty="0" smtClean="0">
                <a:latin typeface="+mj-lt"/>
              </a:rPr>
              <a:t> Thank you. Your marks are …</a:t>
            </a:r>
          </a:p>
          <a:p>
            <a:pPr marL="45720" indent="0">
              <a:buNone/>
            </a:pPr>
            <a:r>
              <a:rPr lang="en-US" sz="5800" dirty="0" smtClean="0">
                <a:latin typeface="+mj-lt"/>
              </a:rPr>
              <a:t>Goodbye</a:t>
            </a:r>
            <a:r>
              <a:rPr lang="ru-RU" sz="5800" dirty="0" smtClean="0">
                <a:latin typeface="+mj-lt"/>
              </a:rPr>
              <a:t>, </a:t>
            </a:r>
            <a:r>
              <a:rPr lang="en-US" sz="5800" dirty="0" smtClean="0">
                <a:latin typeface="+mj-lt"/>
              </a:rPr>
              <a:t>children</a:t>
            </a:r>
            <a:r>
              <a:rPr lang="ru-RU" sz="5800" dirty="0" smtClean="0">
                <a:latin typeface="+mj-lt"/>
              </a:rPr>
              <a:t>. </a:t>
            </a:r>
            <a:r>
              <a:rPr lang="en-US" sz="5800" dirty="0" smtClean="0">
                <a:latin typeface="+mj-lt"/>
              </a:rPr>
              <a:t>See you next lesson</a:t>
            </a:r>
            <a:r>
              <a:rPr lang="ru-RU" sz="5800" dirty="0" smtClean="0">
                <a:latin typeface="+mj-lt"/>
              </a:rPr>
              <a:t>!</a:t>
            </a:r>
            <a:endParaRPr lang="en-US" sz="5800" dirty="0" smtClean="0">
              <a:latin typeface="+mj-lt"/>
            </a:endParaRPr>
          </a:p>
          <a:p>
            <a:pPr marL="45720" indent="0">
              <a:buNone/>
            </a:pPr>
            <a:r>
              <a:rPr lang="en-US" sz="3600" dirty="0"/>
              <a:t> </a:t>
            </a:r>
            <a:endParaRPr lang="ru-RU" sz="3600" dirty="0"/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  <a:tabLst/>
              <a:defRPr/>
            </a:pP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555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212976"/>
            <a:ext cx="8136904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  <a:latin typeface="Bernard MT Condensed" panose="02050806060905020404" pitchFamily="18" charset="0"/>
              </a:rPr>
              <a:t>THANK YOU FOR THE LESSON!</a:t>
            </a:r>
            <a:endParaRPr lang="ru-RU" sz="5400" dirty="0" smtClean="0">
              <a:solidFill>
                <a:schemeClr val="accent2">
                  <a:lumMod val="75000"/>
                </a:schemeClr>
              </a:solidFill>
              <a:latin typeface="Bernard MT Condensed" panose="020508060609050204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5387898"/>
            <a:ext cx="6552728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Book Antiqua" pitchFamily="18" charset="0"/>
              </a:rPr>
              <a:t>cafe</a:t>
            </a:r>
            <a:endParaRPr lang="ru-RU" sz="7200" dirty="0">
              <a:latin typeface="Book Antiqua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651867"/>
              </p:ext>
            </p:extLst>
          </p:nvPr>
        </p:nvGraphicFramePr>
        <p:xfrm>
          <a:off x="6792913" y="4454525"/>
          <a:ext cx="6350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Объект упаковщика для оболочки" showAsIcon="1" r:id="rId5" imgW="635400" imgH="552960" progId="Package">
                  <p:embed/>
                </p:oleObj>
              </mc:Choice>
              <mc:Fallback>
                <p:oleObj name="Объект упаковщика для оболочки" showAsIcon="1" r:id="rId5" imgW="635400" imgH="552960" progId="Package">
                  <p:embed/>
                  <p:pic>
                    <p:nvPicPr>
                      <p:cNvPr id="0" name="Picture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2913" y="4454525"/>
                        <a:ext cx="63500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cafe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504384" y="5360949"/>
            <a:ext cx="609600" cy="609600"/>
          </a:xfrm>
          <a:prstGeom prst="rect">
            <a:avLst/>
          </a:prstGeom>
        </p:spPr>
      </p:pic>
      <p:pic>
        <p:nvPicPr>
          <p:cNvPr id="1041" name="Picture 17" descr="http://cs621330.vk.me/v621330976/4c83/5jqqPEnBNo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3655"/>
            <a:ext cx="80010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25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96" y="-6207"/>
            <a:ext cx="8553485" cy="60689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74317" y="5229200"/>
            <a:ext cx="6552728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latin typeface="Book Antiqua" pitchFamily="18" charset="0"/>
              </a:rPr>
              <a:t>g</a:t>
            </a:r>
            <a:r>
              <a:rPr lang="en-US" sz="7200" dirty="0" smtClean="0">
                <a:latin typeface="Book Antiqua" pitchFamily="18" charset="0"/>
              </a:rPr>
              <a:t>reengrocer’s</a:t>
            </a:r>
            <a:endParaRPr lang="ru-RU" sz="72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53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7157" y="5517232"/>
            <a:ext cx="6552728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latin typeface="Book Antiqua" pitchFamily="18" charset="0"/>
              </a:rPr>
              <a:t>t</a:t>
            </a:r>
            <a:r>
              <a:rPr lang="en-US" sz="7200" dirty="0" smtClean="0">
                <a:latin typeface="Book Antiqua" pitchFamily="18" charset="0"/>
              </a:rPr>
              <a:t>oy shop</a:t>
            </a:r>
            <a:endParaRPr lang="ru-RU" sz="7200" dirty="0">
              <a:latin typeface="Book Antiqua" pitchFamily="18" charset="0"/>
            </a:endParaRPr>
          </a:p>
        </p:txBody>
      </p:sp>
      <p:pic>
        <p:nvPicPr>
          <p:cNvPr id="39938" name="Picture 2" descr="https://i.ytimg.com/vi/nwXKgZAR-JY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84298" cy="52565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6485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640960" cy="57606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5373216"/>
            <a:ext cx="6552728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Book Antiqua" pitchFamily="18" charset="0"/>
              </a:rPr>
              <a:t>bookshop</a:t>
            </a:r>
            <a:endParaRPr lang="ru-RU" sz="72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45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1964" y="5445224"/>
            <a:ext cx="8185505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latin typeface="Book Antiqua" pitchFamily="18" charset="0"/>
              </a:rPr>
              <a:t>f</a:t>
            </a:r>
            <a:r>
              <a:rPr lang="en-US" sz="7200" dirty="0" smtClean="0">
                <a:latin typeface="Book Antiqua" pitchFamily="18" charset="0"/>
              </a:rPr>
              <a:t>ast food restaurant</a:t>
            </a:r>
            <a:endParaRPr lang="ru-RU" sz="7200" dirty="0">
              <a:latin typeface="Book Antiqua" pitchFamily="18" charset="0"/>
            </a:endParaRPr>
          </a:p>
        </p:txBody>
      </p:sp>
      <p:pic>
        <p:nvPicPr>
          <p:cNvPr id="35842" name="Picture 2" descr="https://nectarom.com/wp-content/uploads/2016/07/Why-The-Fast-Casual-Trend-Is-Not-The-Future-Of-Restaurant-Business-Making-It-T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8640"/>
            <a:ext cx="7920880" cy="51950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818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5445224"/>
            <a:ext cx="6552728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latin typeface="Book Antiqua" pitchFamily="18" charset="0"/>
              </a:rPr>
              <a:t>s</a:t>
            </a:r>
            <a:r>
              <a:rPr lang="en-US" sz="7200" dirty="0" smtClean="0">
                <a:latin typeface="Book Antiqua" pitchFamily="18" charset="0"/>
              </a:rPr>
              <a:t>hoe shop</a:t>
            </a:r>
            <a:endParaRPr lang="ru-RU" sz="7200" dirty="0">
              <a:latin typeface="Book Antiqua" pitchFamily="18" charset="0"/>
            </a:endParaRPr>
          </a:p>
        </p:txBody>
      </p:sp>
      <p:pic>
        <p:nvPicPr>
          <p:cNvPr id="3074" name="Picture 2" descr="http://www.miralfa.ru/userfiles/image/52a032e775b4f4f51a547dd896c504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52" y="692696"/>
            <a:ext cx="6949440" cy="462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06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4949" y="5373216"/>
            <a:ext cx="701040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latin typeface="Book Antiqua" pitchFamily="18" charset="0"/>
              </a:rPr>
              <a:t>c</a:t>
            </a:r>
            <a:r>
              <a:rPr lang="en-US" sz="7200" dirty="0" smtClean="0">
                <a:latin typeface="Book Antiqua" pitchFamily="18" charset="0"/>
              </a:rPr>
              <a:t>lothes shop</a:t>
            </a:r>
            <a:endParaRPr lang="ru-RU" sz="7200" dirty="0">
              <a:latin typeface="Book Antiqua" pitchFamily="18" charset="0"/>
            </a:endParaRPr>
          </a:p>
        </p:txBody>
      </p:sp>
      <p:pic>
        <p:nvPicPr>
          <p:cNvPr id="7170" name="Picture 2" descr="https://s-media-cache-ak0.pinimg.com/736x/bb/c4/66/bbc4660617f0ed232ec869d6fe0e37d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949" y="260648"/>
            <a:ext cx="7010400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67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v3wall.com/wallpaper/1680_1050/1010/1680_1050_201010270826463869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-742950"/>
            <a:ext cx="12161520" cy="760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1" y="3573016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FF0000"/>
                </a:solidFill>
                <a:latin typeface="Bernard MT Condensed" panose="02050806060905020404" pitchFamily="18" charset="0"/>
              </a:rPr>
              <a:t>Going shopping!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88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1651</TotalTime>
  <Words>302</Words>
  <Application>Microsoft Office PowerPoint</Application>
  <PresentationFormat>Экран (4:3)</PresentationFormat>
  <Paragraphs>77</Paragraphs>
  <Slides>16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Объект упаковщика для оболочки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GOING SHOPPING</dc:title>
  <dc:creator>Кулик Яна</dc:creator>
  <cp:lastModifiedBy>История</cp:lastModifiedBy>
  <cp:revision>4</cp:revision>
  <dcterms:created xsi:type="dcterms:W3CDTF">2015-04-20T12:48:42Z</dcterms:created>
  <dcterms:modified xsi:type="dcterms:W3CDTF">2024-02-25T15:42:55Z</dcterms:modified>
</cp:coreProperties>
</file>