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2" r:id="rId3"/>
    <p:sldId id="261" r:id="rId4"/>
    <p:sldId id="266" r:id="rId5"/>
    <p:sldId id="260" r:id="rId6"/>
    <p:sldId id="259" r:id="rId7"/>
    <p:sldId id="267" r:id="rId8"/>
    <p:sldId id="269" r:id="rId9"/>
    <p:sldId id="274" r:id="rId10"/>
    <p:sldId id="268" r:id="rId11"/>
    <p:sldId id="272" r:id="rId12"/>
    <p:sldId id="271" r:id="rId13"/>
    <p:sldId id="273" r:id="rId14"/>
    <p:sldId id="275" r:id="rId15"/>
    <p:sldId id="264"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1A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92" d="100"/>
          <a:sy n="92" d="100"/>
        </p:scale>
        <p:origin x="-25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2201118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3707437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95850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1787276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1130646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51AA4D5-4627-40F4-87A9-924FF75C6213}" type="datetimeFigureOut">
              <a:rPr lang="ru-RU" smtClean="0"/>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2442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51AA4D5-4627-40F4-87A9-924FF75C6213}" type="datetimeFigureOut">
              <a:rPr lang="ru-RU" smtClean="0"/>
              <a:t>02.02.2024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2646664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51AA4D5-4627-40F4-87A9-924FF75C6213}" type="datetimeFigureOut">
              <a:rPr lang="ru-RU" smtClean="0"/>
              <a:t>02.02.2024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4242889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1AA4D5-4627-40F4-87A9-924FF75C6213}" type="datetimeFigureOut">
              <a:rPr lang="ru-RU" smtClean="0"/>
              <a:t>02.02.2024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2863506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51AA4D5-4627-40F4-87A9-924FF75C6213}" type="datetimeFigureOut">
              <a:rPr lang="ru-RU" smtClean="0"/>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1613951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51AA4D5-4627-40F4-87A9-924FF75C6213}" type="datetimeFigureOut">
              <a:rPr lang="ru-RU" smtClean="0"/>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1EC4533-654B-46C0-8241-A048FDDE407A}" type="slidenum">
              <a:rPr lang="ru-RU" smtClean="0"/>
              <a:t>‹#›</a:t>
            </a:fld>
            <a:endParaRPr lang="ru-RU"/>
          </a:p>
        </p:txBody>
      </p:sp>
    </p:spTree>
    <p:extLst>
      <p:ext uri="{BB962C8B-B14F-4D97-AF65-F5344CB8AC3E}">
        <p14:creationId xmlns:p14="http://schemas.microsoft.com/office/powerpoint/2010/main" val="1296017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1AA4D5-4627-40F4-87A9-924FF75C6213}" type="datetimeFigureOut">
              <a:rPr lang="ru-RU" smtClean="0"/>
              <a:t>02.02.2024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C4533-654B-46C0-8241-A048FDDE407A}" type="slidenum">
              <a:rPr lang="ru-RU" smtClean="0"/>
              <a:t>‹#›</a:t>
            </a:fld>
            <a:endParaRPr lang="ru-RU"/>
          </a:p>
        </p:txBody>
      </p:sp>
    </p:spTree>
    <p:extLst>
      <p:ext uri="{BB962C8B-B14F-4D97-AF65-F5344CB8AC3E}">
        <p14:creationId xmlns:p14="http://schemas.microsoft.com/office/powerpoint/2010/main" val="327667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yandex.ru/images/search?from=tabbar&amp;img_url=https://pastvu.com/_p/a/n/3/0/n30qnz2razqoc5h2vt.jpg&amp;lr=2&amp;pos=6&amp;rpt=simage&amp;text=%D1%84%D1%83%D0%B3%D0%B0%D1%81%D0%BD%D1%8B%D0%B5%20%D0%B1%D0%BE%D0%BC%D0%B1%D1%8B%20%D0%B7%D0%B0%D0%B6%D0%B8%D0%B3%D0%B0%D0%BB%D0%BA%D0%B8" TargetMode="External"/><Relationship Id="rId3" Type="http://schemas.openxmlformats.org/officeDocument/2006/relationships/hyperlink" Target="https://dzen.ru/a/Ys0F7WJtORBC2JdN" TargetMode="External"/><Relationship Id="rId7" Type="http://schemas.openxmlformats.org/officeDocument/2006/relationships/hyperlink" Target="https://yandex.ru/images/search?from=tabbar&amp;img_url=https://newspaper.ifmo.ru/images/articles/big/216200.jpg&amp;lr=2&amp;pos=2&amp;rpt=simage&amp;source=related-duck&amp;text=%D0%A3%D1%87%D0%B5%D0%BD%D1%8B%D0%B5%20%D0%B1%D0%BB%D0%BE%D0%BA%D0%B0%D0%B4%D0%BD%D0%BE%D0%B3%D0%BE%20%D0%9B%D0%B5%D0%BD%D0%B8%D0%BD%D0%B3%D1%80%D0%B0%D0%B4%D0%B0" TargetMode="Externa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hyperlink" Target="https://arran.ru/exposition15_4" TargetMode="External"/><Relationship Id="rId5" Type="http://schemas.openxmlformats.org/officeDocument/2006/relationships/hyperlink" Target="https://yandex.ru/images/search?from=tabbar&amp;img_url=https://img-fotki.yandex.ru/get/9748/41501079.b6/0_b8e0b_5252d335_XL.jpg&amp;lr=2&amp;pos=30&amp;rpt=simage&amp;source=related-duck&amp;text=%D0%9F%D1%80%D0%BE%D1%82%D0%B8%D0%B2%D0%BE%D1%82%D0%B0%D0%BD%D0%BA%D0%BE%D0%B2%D1%8B%D0%B5%20%D0%95%D0%B6%D0%B8%20%D0%B2%20%D0%B1%D0%BB%D0%BE%D0%BA%D0%B0%D0%B4%D0%BD%D0%BE%D0%BC%20%D0%9B%D0%B5%D0%BD%D0%B8%D0%BD%D0%B3%D1%80%D0%B0%D0%B4%D0%B5" TargetMode="External"/><Relationship Id="rId4" Type="http://schemas.openxmlformats.org/officeDocument/2006/relationships/hyperlink" Target="https://arctus.livejournal.com/272216.html" TargetMode="External"/><Relationship Id="rId9" Type="http://schemas.openxmlformats.org/officeDocument/2006/relationships/hyperlink" Target="https://peterburg.center/story/prikazano-vyzhit-kak-spasali-botanicheskiy-sad-v-velikuyu-otechestvennuyu-voynu.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 y="0"/>
            <a:ext cx="12192000" cy="6858000"/>
          </a:xfrm>
          <a:prstGeom prst="rect">
            <a:avLst/>
          </a:prstGeom>
        </p:spPr>
      </p:pic>
      <p:sp>
        <p:nvSpPr>
          <p:cNvPr id="2" name="TextBox 1"/>
          <p:cNvSpPr txBox="1"/>
          <p:nvPr/>
        </p:nvSpPr>
        <p:spPr>
          <a:xfrm>
            <a:off x="3250926" y="388306"/>
            <a:ext cx="5690147" cy="646331"/>
          </a:xfrm>
          <a:prstGeom prst="rect">
            <a:avLst/>
          </a:prstGeom>
          <a:noFill/>
        </p:spPr>
        <p:txBody>
          <a:bodyPr wrap="none" rtlCol="0">
            <a:spAutoFit/>
          </a:bodyPr>
          <a:lstStyle/>
          <a:p>
            <a:pPr algn="ctr"/>
            <a:r>
              <a:rPr lang="ru-RU" b="1" dirty="0" smtClean="0">
                <a:solidFill>
                  <a:schemeClr val="accent2">
                    <a:lumMod val="50000"/>
                  </a:schemeClr>
                </a:solidFill>
              </a:rPr>
              <a:t>Государственное бюджетное дошкольное учреждение</a:t>
            </a:r>
          </a:p>
          <a:p>
            <a:pPr algn="ctr"/>
            <a:r>
              <a:rPr lang="ru-RU" b="1" dirty="0">
                <a:solidFill>
                  <a:schemeClr val="accent2">
                    <a:lumMod val="50000"/>
                  </a:schemeClr>
                </a:solidFill>
              </a:rPr>
              <a:t>д</a:t>
            </a:r>
            <a:r>
              <a:rPr lang="ru-RU" b="1" dirty="0" smtClean="0">
                <a:solidFill>
                  <a:schemeClr val="accent2">
                    <a:lumMod val="50000"/>
                  </a:schemeClr>
                </a:solidFill>
              </a:rPr>
              <a:t>етский сад № 77 Невского района Санкт-Петербурга</a:t>
            </a:r>
            <a:endParaRPr lang="ru-RU" b="1" dirty="0">
              <a:solidFill>
                <a:schemeClr val="accent2">
                  <a:lumMod val="50000"/>
                </a:schemeClr>
              </a:solidFill>
            </a:endParaRPr>
          </a:p>
        </p:txBody>
      </p:sp>
      <p:sp>
        <p:nvSpPr>
          <p:cNvPr id="3" name="TextBox 2"/>
          <p:cNvSpPr txBox="1"/>
          <p:nvPr/>
        </p:nvSpPr>
        <p:spPr>
          <a:xfrm>
            <a:off x="1891963" y="5081972"/>
            <a:ext cx="5779211" cy="369332"/>
          </a:xfrm>
          <a:prstGeom prst="rect">
            <a:avLst/>
          </a:prstGeom>
          <a:noFill/>
        </p:spPr>
        <p:txBody>
          <a:bodyPr wrap="none" rtlCol="0">
            <a:spAutoFit/>
          </a:bodyPr>
          <a:lstStyle/>
          <a:p>
            <a:r>
              <a:rPr lang="ru-RU" b="1" dirty="0" smtClean="0">
                <a:solidFill>
                  <a:schemeClr val="accent2">
                    <a:lumMod val="50000"/>
                  </a:schemeClr>
                </a:solidFill>
              </a:rPr>
              <a:t>Выполнила воспитатель: Виланина Татьяна Викторовна</a:t>
            </a:r>
            <a:endParaRPr lang="ru-RU" b="1" dirty="0">
              <a:solidFill>
                <a:schemeClr val="accent2">
                  <a:lumMod val="50000"/>
                </a:schemeClr>
              </a:solidFill>
            </a:endParaRPr>
          </a:p>
        </p:txBody>
      </p:sp>
      <p:sp>
        <p:nvSpPr>
          <p:cNvPr id="5" name="TextBox 4"/>
          <p:cNvSpPr txBox="1"/>
          <p:nvPr/>
        </p:nvSpPr>
        <p:spPr>
          <a:xfrm>
            <a:off x="5173917" y="5649237"/>
            <a:ext cx="1844159" cy="646331"/>
          </a:xfrm>
          <a:prstGeom prst="rect">
            <a:avLst/>
          </a:prstGeom>
          <a:noFill/>
        </p:spPr>
        <p:txBody>
          <a:bodyPr wrap="none" rtlCol="0">
            <a:spAutoFit/>
          </a:bodyPr>
          <a:lstStyle/>
          <a:p>
            <a:pPr algn="ctr"/>
            <a:r>
              <a:rPr lang="ru-RU" b="1" dirty="0" smtClean="0">
                <a:solidFill>
                  <a:schemeClr val="accent2">
                    <a:lumMod val="50000"/>
                  </a:schemeClr>
                </a:solidFill>
              </a:rPr>
              <a:t>Санкт-Петербург</a:t>
            </a:r>
          </a:p>
          <a:p>
            <a:pPr algn="ctr"/>
            <a:r>
              <a:rPr lang="ru-RU" b="1" dirty="0" smtClean="0">
                <a:solidFill>
                  <a:schemeClr val="accent2">
                    <a:lumMod val="50000"/>
                  </a:schemeClr>
                </a:solidFill>
              </a:rPr>
              <a:t>2024 г.</a:t>
            </a:r>
            <a:endParaRPr lang="ru-RU" b="1" dirty="0">
              <a:solidFill>
                <a:schemeClr val="accent2">
                  <a:lumMod val="50000"/>
                </a:schemeClr>
              </a:solidFill>
            </a:endParaRPr>
          </a:p>
        </p:txBody>
      </p:sp>
      <p:sp>
        <p:nvSpPr>
          <p:cNvPr id="6" name="TextBox 5"/>
          <p:cNvSpPr txBox="1"/>
          <p:nvPr/>
        </p:nvSpPr>
        <p:spPr>
          <a:xfrm>
            <a:off x="1891964" y="2079321"/>
            <a:ext cx="8408071" cy="1107996"/>
          </a:xfrm>
          <a:prstGeom prst="rect">
            <a:avLst/>
          </a:prstGeom>
          <a:noFill/>
        </p:spPr>
        <p:txBody>
          <a:bodyPr wrap="none" rtlCol="0">
            <a:spAutoFit/>
          </a:bodyPr>
          <a:lstStyle/>
          <a:p>
            <a:pPr algn="ctr"/>
            <a:r>
              <a:rPr lang="ru-RU" sz="4800" b="1" dirty="0" smtClean="0">
                <a:solidFill>
                  <a:schemeClr val="accent2">
                    <a:lumMod val="50000"/>
                  </a:schemeClr>
                </a:solidFill>
              </a:rPr>
              <a:t>Наука блокадного Ленинграда</a:t>
            </a:r>
          </a:p>
          <a:p>
            <a:pPr algn="ctr"/>
            <a:r>
              <a:rPr lang="ru-RU" b="1" dirty="0" smtClean="0">
                <a:solidFill>
                  <a:schemeClr val="accent2">
                    <a:lumMod val="50000"/>
                  </a:schemeClr>
                </a:solidFill>
              </a:rPr>
              <a:t>Презентация для дошкольников старшего возраста</a:t>
            </a:r>
            <a:endParaRPr lang="ru-RU" b="1" dirty="0">
              <a:solidFill>
                <a:schemeClr val="accent2">
                  <a:lumMod val="50000"/>
                </a:schemeClr>
              </a:solidFill>
            </a:endParaRPr>
          </a:p>
        </p:txBody>
      </p:sp>
    </p:spTree>
    <p:extLst>
      <p:ext uri="{BB962C8B-B14F-4D97-AF65-F5344CB8AC3E}">
        <p14:creationId xmlns:p14="http://schemas.microsoft.com/office/powerpoint/2010/main" val="927677516"/>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5821541" y="612844"/>
            <a:ext cx="6248400" cy="5632311"/>
          </a:xfrm>
          <a:prstGeom prst="rect">
            <a:avLst/>
          </a:prstGeom>
          <a:noFill/>
        </p:spPr>
        <p:txBody>
          <a:bodyPr wrap="square" rtlCol="0">
            <a:spAutoFit/>
          </a:bodyPr>
          <a:lstStyle/>
          <a:p>
            <a:r>
              <a:rPr lang="ru-RU" dirty="0">
                <a:solidFill>
                  <a:srgbClr val="391A05"/>
                </a:solidFill>
              </a:rPr>
              <a:t>Гениальнейшее изобретение в блокаду - </a:t>
            </a:r>
            <a:r>
              <a:rPr lang="ru-RU" dirty="0" err="1">
                <a:solidFill>
                  <a:srgbClr val="391A05"/>
                </a:solidFill>
              </a:rPr>
              <a:t>прогибограф</a:t>
            </a:r>
            <a:r>
              <a:rPr lang="ru-RU" dirty="0" smtClean="0">
                <a:solidFill>
                  <a:srgbClr val="391A05"/>
                </a:solidFill>
              </a:rPr>
              <a:t>.</a:t>
            </a:r>
            <a:r>
              <a:rPr lang="ru-RU" dirty="0">
                <a:solidFill>
                  <a:srgbClr val="391A05"/>
                </a:solidFill>
              </a:rPr>
              <a:t> Ледовая Дорога Жизни только за первую блокадную зиму вывезет порядка 514.000 Ленинградцев. Более полумиллиона человек покинут город по льду. Для тех, кто не изучал глубоко историю блокады иногда ошибочно кажется, что Ледовая Дорога Жизни - это просто замерз лед и поехали по нему колонной грузовики.</a:t>
            </a:r>
          </a:p>
          <a:p>
            <a:r>
              <a:rPr lang="ru-RU" dirty="0">
                <a:solidFill>
                  <a:srgbClr val="391A05"/>
                </a:solidFill>
              </a:rPr>
              <a:t>На самом деле нет. Это сложнейшее инженерное сооружение, к созданию которого были привлечены величайшие умы Ленинграда. Физики, инженеры, гидрологи и так далее.</a:t>
            </a:r>
          </a:p>
          <a:p>
            <a:r>
              <a:rPr lang="ru-RU" dirty="0">
                <a:solidFill>
                  <a:srgbClr val="391A05"/>
                </a:solidFill>
              </a:rPr>
              <a:t>И ключевую роль в создании Дороги Жизни сыграло изобретение прибора "</a:t>
            </a:r>
            <a:r>
              <a:rPr lang="ru-RU" dirty="0" err="1">
                <a:solidFill>
                  <a:srgbClr val="391A05"/>
                </a:solidFill>
              </a:rPr>
              <a:t>Прогибограф</a:t>
            </a:r>
            <a:r>
              <a:rPr lang="ru-RU" dirty="0">
                <a:solidFill>
                  <a:srgbClr val="391A05"/>
                </a:solidFill>
              </a:rPr>
              <a:t>". Прямо в блокадном Ленинграде. Его изобрели в Физико-Техническом институте.</a:t>
            </a:r>
          </a:p>
          <a:p>
            <a:r>
              <a:rPr lang="ru-RU" dirty="0">
                <a:solidFill>
                  <a:srgbClr val="391A05"/>
                </a:solidFill>
              </a:rPr>
              <a:t>До его изобретения несмотря на все расчеты в страшных количествах автомобили уходили под лед. По непонятным причинам. Только за первые 10 дней работы утонуло более 100 автомобилей. Почему так происходит было не очевидно. Все расчеты показывали, что такого быть не должно.</a:t>
            </a:r>
          </a:p>
          <a:p>
            <a:endParaRPr lang="ru-RU" dirty="0"/>
          </a:p>
        </p:txBody>
      </p:sp>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l="1552" t="8299" r="3553" b="6654"/>
          <a:stretch/>
        </p:blipFill>
        <p:spPr>
          <a:xfrm>
            <a:off x="88951" y="1485900"/>
            <a:ext cx="5605268" cy="3370038"/>
          </a:xfrm>
          <a:prstGeom prst="rect">
            <a:avLst/>
          </a:prstGeom>
        </p:spPr>
      </p:pic>
    </p:spTree>
    <p:extLst>
      <p:ext uri="{BB962C8B-B14F-4D97-AF65-F5344CB8AC3E}">
        <p14:creationId xmlns:p14="http://schemas.microsoft.com/office/powerpoint/2010/main" val="27659655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6234896" y="566678"/>
            <a:ext cx="5801591" cy="5909310"/>
          </a:xfrm>
          <a:prstGeom prst="rect">
            <a:avLst/>
          </a:prstGeom>
          <a:noFill/>
        </p:spPr>
        <p:txBody>
          <a:bodyPr wrap="square" rtlCol="0">
            <a:spAutoFit/>
          </a:bodyPr>
          <a:lstStyle/>
          <a:p>
            <a:r>
              <a:rPr lang="ru-RU" dirty="0">
                <a:solidFill>
                  <a:srgbClr val="391A05"/>
                </a:solidFill>
              </a:rPr>
              <a:t>Взаимодействие инженеров и физиков позволило оптимизировать движение по ледовой трассе с учетом всех особенностей Ладожского озера, подводных течений, резонансных явлений и так далее. Были проведены огромнейшие работы по исследованию озера, а так же изобретен специальный прибор - </a:t>
            </a:r>
            <a:r>
              <a:rPr lang="ru-RU" dirty="0" err="1">
                <a:solidFill>
                  <a:srgbClr val="391A05"/>
                </a:solidFill>
              </a:rPr>
              <a:t>прогибограф</a:t>
            </a:r>
            <a:r>
              <a:rPr lang="ru-RU" dirty="0" smtClean="0">
                <a:solidFill>
                  <a:srgbClr val="391A05"/>
                </a:solidFill>
              </a:rPr>
              <a:t>.</a:t>
            </a:r>
          </a:p>
          <a:p>
            <a:r>
              <a:rPr lang="ru-RU" dirty="0">
                <a:solidFill>
                  <a:srgbClr val="391A05"/>
                </a:solidFill>
              </a:rPr>
              <a:t>Этот прибор был способен зафиксировать малейшие колебания льда. Хоть с волосок. Благодаря ему движение по Ледовой трассе удалось максимально оптимизировать, а полуторки перестали тонуть без объяснимых причин. Не умаляя подвиги всех остальных участников дорожного движения по льду (регулировщицы, водители, защитники, обслуживающий персонал и т.д.) надо сказать, что именно благодаря ученым Ленинграда в сутки по ледовой дороге ходило более 1000 машин, а всего по Ледовой Дороге будет эвакуировано более миллиона жителей осажденного города.</a:t>
            </a:r>
          </a:p>
          <a:p>
            <a:r>
              <a:rPr lang="ru-RU" dirty="0">
                <a:solidFill>
                  <a:srgbClr val="391A05"/>
                </a:solidFill>
              </a:rPr>
              <a:t/>
            </a:r>
            <a:br>
              <a:rPr lang="ru-RU" dirty="0">
                <a:solidFill>
                  <a:srgbClr val="391A05"/>
                </a:solidFill>
              </a:rPr>
            </a:br>
            <a:endParaRPr lang="ru-RU" dirty="0">
              <a:solidFill>
                <a:srgbClr val="391A05"/>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21" y="1636194"/>
            <a:ext cx="5661079" cy="3770278"/>
          </a:xfrm>
          <a:prstGeom prst="rect">
            <a:avLst/>
          </a:prstGeom>
        </p:spPr>
      </p:pic>
    </p:spTree>
    <p:extLst>
      <p:ext uri="{BB962C8B-B14F-4D97-AF65-F5344CB8AC3E}">
        <p14:creationId xmlns:p14="http://schemas.microsoft.com/office/powerpoint/2010/main" val="125482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5777344" y="270162"/>
            <a:ext cx="6288675" cy="4247317"/>
          </a:xfrm>
          <a:prstGeom prst="rect">
            <a:avLst/>
          </a:prstGeom>
          <a:noFill/>
        </p:spPr>
        <p:txBody>
          <a:bodyPr wrap="square" rtlCol="0">
            <a:spAutoFit/>
          </a:bodyPr>
          <a:lstStyle/>
          <a:p>
            <a:r>
              <a:rPr lang="ru-RU" dirty="0">
                <a:solidFill>
                  <a:srgbClr val="391A05"/>
                </a:solidFill>
              </a:rPr>
              <a:t>Изобретение химического института (</a:t>
            </a:r>
            <a:r>
              <a:rPr lang="ru-RU" dirty="0" smtClean="0">
                <a:solidFill>
                  <a:srgbClr val="391A05"/>
                </a:solidFill>
              </a:rPr>
              <a:t>ГИПХ)</a:t>
            </a:r>
          </a:p>
          <a:p>
            <a:r>
              <a:rPr lang="ru-RU" dirty="0">
                <a:solidFill>
                  <a:srgbClr val="391A05"/>
                </a:solidFill>
              </a:rPr>
              <a:t>Зажигалка - зажигательный снаряд, которые сотнями сбрасывались на крыши города. Его задача пробить крышу, застрять в деревянном чердаке и сжечь дом. Зажигалки были начинены фосфорной смесью, которую невозможно потушить водой.</a:t>
            </a:r>
          </a:p>
          <a:p>
            <a:r>
              <a:rPr lang="ru-RU" dirty="0">
                <a:solidFill>
                  <a:srgbClr val="391A05"/>
                </a:solidFill>
              </a:rPr>
              <a:t>Зажигалки на Ленинград падали сотнями, тысячами. И, как мы знаем, город стоит, не сгорел (хотя именно эту цель и преследовали немцы, вызвать огненный смерч и полное уничтожение города).</a:t>
            </a:r>
          </a:p>
          <a:p>
            <a:r>
              <a:rPr lang="ru-RU" dirty="0">
                <a:solidFill>
                  <a:srgbClr val="391A05"/>
                </a:solidFill>
              </a:rPr>
              <a:t>И все мы знаем о дежуривших на крышах детях, подростках, девушках и даже бабушках, которые скидывали эти "зажигалки" либо вниз на асфальт, либо тушили засыпая песком.</a:t>
            </a:r>
          </a:p>
          <a:p>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508" y="270162"/>
            <a:ext cx="5192795" cy="3448881"/>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3990" y="3989277"/>
            <a:ext cx="6104020" cy="2635826"/>
          </a:xfrm>
          <a:prstGeom prst="rect">
            <a:avLst/>
          </a:prstGeom>
        </p:spPr>
      </p:pic>
    </p:spTree>
    <p:extLst>
      <p:ext uri="{BB962C8B-B14F-4D97-AF65-F5344CB8AC3E}">
        <p14:creationId xmlns:p14="http://schemas.microsoft.com/office/powerpoint/2010/main" val="2435151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6908826" y="1305340"/>
            <a:ext cx="5283174" cy="4247317"/>
          </a:xfrm>
          <a:prstGeom prst="rect">
            <a:avLst/>
          </a:prstGeom>
          <a:noFill/>
        </p:spPr>
        <p:txBody>
          <a:bodyPr wrap="square" rtlCol="0">
            <a:spAutoFit/>
          </a:bodyPr>
          <a:lstStyle/>
          <a:p>
            <a:r>
              <a:rPr lang="ru-RU" dirty="0">
                <a:solidFill>
                  <a:srgbClr val="391A05"/>
                </a:solidFill>
              </a:rPr>
              <a:t>Но не все знают, что абсолютно все чердаки, деревянные здания и места возможного попадания зажигалки были покрыты специальной краской, которую изобрели в </a:t>
            </a:r>
            <a:r>
              <a:rPr lang="ru-RU" dirty="0" err="1">
                <a:solidFill>
                  <a:srgbClr val="391A05"/>
                </a:solidFill>
              </a:rPr>
              <a:t>ГИПХе</a:t>
            </a:r>
            <a:r>
              <a:rPr lang="ru-RU" dirty="0">
                <a:solidFill>
                  <a:srgbClr val="391A05"/>
                </a:solidFill>
              </a:rPr>
              <a:t>.</a:t>
            </a:r>
          </a:p>
          <a:p>
            <a:r>
              <a:rPr lang="ru-RU" dirty="0">
                <a:solidFill>
                  <a:srgbClr val="391A05"/>
                </a:solidFill>
              </a:rPr>
              <a:t>Эта краска была способна противостоять чудовищной температуре зажигалки несколько секунд и именно она давала возможность успеть скинуть эту зажигалку куда-нибудь в безопасное место. Стены (чердаки) не воспламенялись сразу.</a:t>
            </a:r>
          </a:p>
          <a:p>
            <a:r>
              <a:rPr lang="ru-RU" dirty="0">
                <a:solidFill>
                  <a:srgbClr val="391A05"/>
                </a:solidFill>
              </a:rPr>
              <a:t>Именно это изобретение (и мужество тех, кто боролся с зажигалками) сыграло свою огромную роль в блокаду. Тысячи и тысячи домов не сгорели от бомбежек, тысячи и тысячи людей не сгорели заживо.</a:t>
            </a:r>
          </a:p>
          <a:p>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874" y="1216930"/>
            <a:ext cx="6681355" cy="4424140"/>
          </a:xfrm>
          <a:prstGeom prst="rect">
            <a:avLst/>
          </a:prstGeom>
        </p:spPr>
      </p:pic>
    </p:spTree>
    <p:extLst>
      <p:ext uri="{BB962C8B-B14F-4D97-AF65-F5344CB8AC3E}">
        <p14:creationId xmlns:p14="http://schemas.microsoft.com/office/powerpoint/2010/main" val="19690548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2705487" y="2967335"/>
            <a:ext cx="6781023" cy="923330"/>
          </a:xfrm>
          <a:prstGeom prst="rect">
            <a:avLst/>
          </a:prstGeom>
          <a:noFill/>
        </p:spPr>
        <p:txBody>
          <a:bodyPr wrap="none" rtlCol="0">
            <a:spAutoFit/>
          </a:bodyPr>
          <a:lstStyle/>
          <a:p>
            <a:pPr algn="ctr"/>
            <a:r>
              <a:rPr lang="ru-RU" sz="5400" dirty="0" smtClean="0">
                <a:solidFill>
                  <a:srgbClr val="391A05"/>
                </a:solidFill>
              </a:rPr>
              <a:t>Спасибо за внимание!</a:t>
            </a:r>
            <a:endParaRPr lang="ru-RU" sz="5400" dirty="0">
              <a:solidFill>
                <a:srgbClr val="391A05"/>
              </a:solidFill>
            </a:endParaRPr>
          </a:p>
        </p:txBody>
      </p:sp>
    </p:spTree>
    <p:extLst>
      <p:ext uri="{BB962C8B-B14F-4D97-AF65-F5344CB8AC3E}">
        <p14:creationId xmlns:p14="http://schemas.microsoft.com/office/powerpoint/2010/main" val="31640943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1759155" y="1153533"/>
            <a:ext cx="8673690" cy="2862322"/>
          </a:xfrm>
          <a:prstGeom prst="rect">
            <a:avLst/>
          </a:prstGeom>
          <a:noFill/>
        </p:spPr>
        <p:txBody>
          <a:bodyPr wrap="square" rtlCol="0">
            <a:spAutoFit/>
          </a:bodyPr>
          <a:lstStyle/>
          <a:p>
            <a:r>
              <a:rPr lang="ru-RU" dirty="0" smtClean="0"/>
              <a:t>Источники информации:</a:t>
            </a:r>
          </a:p>
          <a:p>
            <a:r>
              <a:rPr lang="en-US" dirty="0">
                <a:hlinkClick r:id="rId3"/>
              </a:rPr>
              <a:t>https://</a:t>
            </a:r>
            <a:r>
              <a:rPr lang="en-US" dirty="0" smtClean="0">
                <a:hlinkClick r:id="rId3"/>
              </a:rPr>
              <a:t>dzen.ru/a/Ys0F7WJtORBC2JdN</a:t>
            </a:r>
            <a:endParaRPr lang="ru-RU" dirty="0" smtClean="0"/>
          </a:p>
          <a:p>
            <a:r>
              <a:rPr lang="en-US" dirty="0">
                <a:hlinkClick r:id="rId4"/>
              </a:rPr>
              <a:t>https://</a:t>
            </a:r>
            <a:r>
              <a:rPr lang="en-US" dirty="0" smtClean="0">
                <a:hlinkClick r:id="rId4"/>
              </a:rPr>
              <a:t>arctus.livejournal.com/272216.html</a:t>
            </a:r>
            <a:endParaRPr lang="ru-RU" dirty="0" smtClean="0"/>
          </a:p>
          <a:p>
            <a:r>
              <a:rPr lang="ru-RU" dirty="0">
                <a:hlinkClick r:id="rId5"/>
              </a:rPr>
              <a:t>Противотанковые Ежи в блокадном </a:t>
            </a:r>
            <a:r>
              <a:rPr lang="ru-RU" dirty="0" smtClean="0">
                <a:hlinkClick r:id="rId5"/>
              </a:rPr>
              <a:t>Ленинграде</a:t>
            </a:r>
            <a:endParaRPr lang="ru-RU" dirty="0" smtClean="0"/>
          </a:p>
          <a:p>
            <a:r>
              <a:rPr lang="en-US" dirty="0">
                <a:hlinkClick r:id="rId6"/>
              </a:rPr>
              <a:t>https://</a:t>
            </a:r>
            <a:r>
              <a:rPr lang="en-US" dirty="0" smtClean="0">
                <a:hlinkClick r:id="rId6"/>
              </a:rPr>
              <a:t>arran.ru/exposition15_4</a:t>
            </a:r>
            <a:endParaRPr lang="ru-RU" dirty="0" smtClean="0"/>
          </a:p>
          <a:p>
            <a:r>
              <a:rPr lang="ru-RU" dirty="0">
                <a:hlinkClick r:id="rId7"/>
              </a:rPr>
              <a:t>Ученые блокадного </a:t>
            </a:r>
            <a:r>
              <a:rPr lang="ru-RU" dirty="0" smtClean="0">
                <a:hlinkClick r:id="rId7"/>
              </a:rPr>
              <a:t>Ленинграда</a:t>
            </a:r>
            <a:endParaRPr lang="ru-RU" dirty="0" smtClean="0"/>
          </a:p>
          <a:p>
            <a:r>
              <a:rPr lang="ru-RU" dirty="0">
                <a:hlinkClick r:id="rId8"/>
              </a:rPr>
              <a:t>фугасные бомбы </a:t>
            </a:r>
            <a:r>
              <a:rPr lang="ru-RU" dirty="0" smtClean="0">
                <a:hlinkClick r:id="rId8"/>
              </a:rPr>
              <a:t>зажигалки</a:t>
            </a:r>
            <a:endParaRPr lang="ru-RU" dirty="0" smtClean="0"/>
          </a:p>
          <a:p>
            <a:r>
              <a:rPr lang="en-US" dirty="0">
                <a:hlinkClick r:id="rId9"/>
              </a:rPr>
              <a:t>https://</a:t>
            </a:r>
            <a:r>
              <a:rPr lang="en-US" dirty="0" smtClean="0">
                <a:hlinkClick r:id="rId9"/>
              </a:rPr>
              <a:t>peterburg.center/story/prikazano-vyzhit-kak-spasali-botanicheskiy-sad-v-velikuyu-otechestvennuyu-voynu.html</a:t>
            </a:r>
            <a:endParaRPr lang="ru-RU" dirty="0" smtClean="0"/>
          </a:p>
          <a:p>
            <a:endParaRPr lang="ru-RU" dirty="0" smtClean="0"/>
          </a:p>
        </p:txBody>
      </p:sp>
    </p:spTree>
    <p:extLst>
      <p:ext uri="{BB962C8B-B14F-4D97-AF65-F5344CB8AC3E}">
        <p14:creationId xmlns:p14="http://schemas.microsoft.com/office/powerpoint/2010/main" val="294317859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7146842" y="2136338"/>
            <a:ext cx="4824497" cy="2585323"/>
          </a:xfrm>
          <a:prstGeom prst="rect">
            <a:avLst/>
          </a:prstGeom>
          <a:noFill/>
        </p:spPr>
        <p:txBody>
          <a:bodyPr wrap="square" rtlCol="0">
            <a:spAutoFit/>
          </a:bodyPr>
          <a:lstStyle/>
          <a:p>
            <a:r>
              <a:rPr lang="ru-RU" dirty="0">
                <a:solidFill>
                  <a:srgbClr val="391A05"/>
                </a:solidFill>
              </a:rPr>
              <a:t>Подвиг Ленинграда нельзя понять до конца, если не учитывать и роль ученых в его обороне. Люди науки в самых невероятных, труднейших условиях искали и находили новые средства и ресурсы для борьбы с врагом. Даже тогда, когда, казалось, все возможности физически исчерпаны... И часто совершали такое, что, казалось бы, превосходило человеческие возможности.</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295" y="1115564"/>
            <a:ext cx="6762352" cy="4626872"/>
          </a:xfrm>
          <a:prstGeom prst="rect">
            <a:avLst/>
          </a:prstGeom>
        </p:spPr>
      </p:pic>
    </p:spTree>
    <p:extLst>
      <p:ext uri="{BB962C8B-B14F-4D97-AF65-F5344CB8AC3E}">
        <p14:creationId xmlns:p14="http://schemas.microsoft.com/office/powerpoint/2010/main" val="35630866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6556987" y="1720840"/>
            <a:ext cx="5593450" cy="3416320"/>
          </a:xfrm>
          <a:prstGeom prst="rect">
            <a:avLst/>
          </a:prstGeom>
          <a:noFill/>
        </p:spPr>
        <p:txBody>
          <a:bodyPr wrap="square" rtlCol="0">
            <a:spAutoFit/>
          </a:bodyPr>
          <a:lstStyle/>
          <a:p>
            <a:r>
              <a:rPr lang="ru-RU" dirty="0">
                <a:solidFill>
                  <a:srgbClr val="391A05"/>
                </a:solidFill>
              </a:rPr>
              <a:t>В Институте железнодорожного транспорта испытывали рельсы, балки, стальные плиты, подбирали материал, из которого лучше и быстрее можно сваривать противотанковые ежи, делать покрытия для дотов. Многие укрепленные районы вокруг Ленинграда проектировали академики и профессора архитектуры, они зачастую и руководили самими работами. Среди этих ученых были и академик Б. Г. Галеркин, автор теории оболочек, выдающийся ученый-строитель, и М. А. </a:t>
            </a:r>
            <a:r>
              <a:rPr lang="ru-RU" dirty="0" err="1">
                <a:solidFill>
                  <a:srgbClr val="391A05"/>
                </a:solidFill>
              </a:rPr>
              <a:t>Шателен</a:t>
            </a:r>
            <a:r>
              <a:rPr lang="ru-RU" dirty="0">
                <a:solidFill>
                  <a:srgbClr val="391A05"/>
                </a:solidFill>
              </a:rPr>
              <a:t> — выдающийся советский электротехник, член-корреспондент Академии наук СССР.</a:t>
            </a:r>
          </a:p>
        </p:txBody>
      </p:sp>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t="2137" b="19685"/>
          <a:stretch/>
        </p:blipFill>
        <p:spPr>
          <a:xfrm>
            <a:off x="1087582" y="3429000"/>
            <a:ext cx="4966855" cy="3209528"/>
          </a:xfrm>
          <a:prstGeom prst="rect">
            <a:avLst/>
          </a:prstGeom>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l="5336" t="3938" r="4892" b="10000"/>
          <a:stretch/>
        </p:blipFill>
        <p:spPr>
          <a:xfrm>
            <a:off x="810493" y="186998"/>
            <a:ext cx="2275608" cy="2726891"/>
          </a:xfrm>
          <a:prstGeom prst="rect">
            <a:avLst/>
          </a:prstGeom>
        </p:spPr>
      </p:pic>
      <p:pic>
        <p:nvPicPr>
          <p:cNvPr id="7" name="Рисунок 6"/>
          <p:cNvPicPr>
            <a:picLocks noChangeAspect="1"/>
          </p:cNvPicPr>
          <p:nvPr/>
        </p:nvPicPr>
        <p:blipFill rotWithShape="1">
          <a:blip r:embed="rId5">
            <a:extLst>
              <a:ext uri="{28A0092B-C50C-407E-A947-70E740481C1C}">
                <a14:useLocalDpi xmlns:a14="http://schemas.microsoft.com/office/drawing/2010/main" val="0"/>
              </a:ext>
            </a:extLst>
          </a:blip>
          <a:srcRect l="30746" t="21997" r="29803" b="9776"/>
          <a:stretch/>
        </p:blipFill>
        <p:spPr>
          <a:xfrm>
            <a:off x="4166754" y="186997"/>
            <a:ext cx="2105429" cy="2727287"/>
          </a:xfrm>
          <a:prstGeom prst="rect">
            <a:avLst/>
          </a:prstGeom>
        </p:spPr>
      </p:pic>
      <p:sp>
        <p:nvSpPr>
          <p:cNvPr id="8" name="TextBox 7"/>
          <p:cNvSpPr txBox="1"/>
          <p:nvPr/>
        </p:nvSpPr>
        <p:spPr>
          <a:xfrm>
            <a:off x="1108407" y="3034144"/>
            <a:ext cx="1679780" cy="307777"/>
          </a:xfrm>
          <a:prstGeom prst="rect">
            <a:avLst/>
          </a:prstGeom>
          <a:noFill/>
        </p:spPr>
        <p:txBody>
          <a:bodyPr wrap="square" rtlCol="0">
            <a:spAutoFit/>
          </a:bodyPr>
          <a:lstStyle/>
          <a:p>
            <a:pPr algn="ctr"/>
            <a:r>
              <a:rPr lang="ru-RU" sz="1400" dirty="0" err="1" smtClean="0">
                <a:solidFill>
                  <a:srgbClr val="391A05"/>
                </a:solidFill>
              </a:rPr>
              <a:t>Б.Г.Галеркин</a:t>
            </a:r>
            <a:endParaRPr lang="ru-RU" sz="1400" dirty="0">
              <a:solidFill>
                <a:srgbClr val="391A05"/>
              </a:solidFill>
            </a:endParaRPr>
          </a:p>
        </p:txBody>
      </p:sp>
      <p:sp>
        <p:nvSpPr>
          <p:cNvPr id="9" name="TextBox 8"/>
          <p:cNvSpPr txBox="1"/>
          <p:nvPr/>
        </p:nvSpPr>
        <p:spPr>
          <a:xfrm>
            <a:off x="4616193" y="3034144"/>
            <a:ext cx="1206549" cy="307777"/>
          </a:xfrm>
          <a:prstGeom prst="rect">
            <a:avLst/>
          </a:prstGeom>
          <a:noFill/>
        </p:spPr>
        <p:txBody>
          <a:bodyPr wrap="none" rtlCol="0">
            <a:spAutoFit/>
          </a:bodyPr>
          <a:lstStyle/>
          <a:p>
            <a:r>
              <a:rPr lang="ru-RU" sz="1400" dirty="0" err="1" smtClean="0">
                <a:solidFill>
                  <a:srgbClr val="391A05"/>
                </a:solidFill>
              </a:rPr>
              <a:t>М.А.Шателен</a:t>
            </a:r>
            <a:endParaRPr lang="ru-RU" sz="1400" dirty="0">
              <a:solidFill>
                <a:srgbClr val="391A05"/>
              </a:solidFill>
            </a:endParaRPr>
          </a:p>
        </p:txBody>
      </p:sp>
    </p:spTree>
    <p:extLst>
      <p:ext uri="{BB962C8B-B14F-4D97-AF65-F5344CB8AC3E}">
        <p14:creationId xmlns:p14="http://schemas.microsoft.com/office/powerpoint/2010/main" val="30555304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20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l="32910" t="52000" r="5999" b="4886"/>
          <a:stretch/>
        </p:blipFill>
        <p:spPr>
          <a:xfrm>
            <a:off x="2860244" y="3125164"/>
            <a:ext cx="6471511" cy="3420909"/>
          </a:xfrm>
          <a:prstGeom prst="rect">
            <a:avLst/>
          </a:prstGeom>
        </p:spPr>
      </p:pic>
      <p:sp>
        <p:nvSpPr>
          <p:cNvPr id="5" name="TextBox 4"/>
          <p:cNvSpPr txBox="1"/>
          <p:nvPr/>
        </p:nvSpPr>
        <p:spPr>
          <a:xfrm>
            <a:off x="2813411" y="692283"/>
            <a:ext cx="6565177" cy="2308324"/>
          </a:xfrm>
          <a:prstGeom prst="rect">
            <a:avLst/>
          </a:prstGeom>
          <a:noFill/>
        </p:spPr>
        <p:txBody>
          <a:bodyPr wrap="square" rtlCol="0">
            <a:spAutoFit/>
          </a:bodyPr>
          <a:lstStyle/>
          <a:p>
            <a:r>
              <a:rPr lang="ru-RU" dirty="0">
                <a:solidFill>
                  <a:srgbClr val="391A05"/>
                </a:solidFill>
              </a:rPr>
              <a:t>Осенью сорок первого года многие ленинградцы носили небольшие значки, фосфоресцирующие в темноте как светлячки. Они помогали людям ориентироваться на темных улицах. Откуда взялись такие значки в блокированном городе, мало кто задумывался, — были заботы поважнее. А чтобы получить эти кружочки, покрытые светящимся составом, ученым тоже пришлось немало поработать. Но главное заключалось в другом. </a:t>
            </a:r>
          </a:p>
        </p:txBody>
      </p:sp>
    </p:spTree>
    <p:extLst>
      <p:ext uri="{BB962C8B-B14F-4D97-AF65-F5344CB8AC3E}">
        <p14:creationId xmlns:p14="http://schemas.microsoft.com/office/powerpoint/2010/main" val="304260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5195457" y="436418"/>
            <a:ext cx="6840679" cy="5632311"/>
          </a:xfrm>
          <a:prstGeom prst="rect">
            <a:avLst/>
          </a:prstGeom>
          <a:noFill/>
        </p:spPr>
        <p:txBody>
          <a:bodyPr wrap="square" rtlCol="0">
            <a:spAutoFit/>
          </a:bodyPr>
          <a:lstStyle/>
          <a:p>
            <a:r>
              <a:rPr lang="ru-RU" dirty="0">
                <a:solidFill>
                  <a:srgbClr val="391A05"/>
                </a:solidFill>
              </a:rPr>
              <a:t>Значки сравнительно мелочь. Светящиеся составы требовались, прежде всего, для многочисленных приборов — зенитчикам, артиллеристам-</a:t>
            </a:r>
            <a:r>
              <a:rPr lang="ru-RU" dirty="0" err="1">
                <a:solidFill>
                  <a:srgbClr val="391A05"/>
                </a:solidFill>
              </a:rPr>
              <a:t>полевикам</a:t>
            </a:r>
            <a:r>
              <a:rPr lang="ru-RU" dirty="0">
                <a:solidFill>
                  <a:srgbClr val="391A05"/>
                </a:solidFill>
              </a:rPr>
              <a:t>, морякам-балтийцам. На фронте и в блокированном городе зачастую нельзя было освещать приборы в ночное время. Даже карманный фонарик или “летучая мышь” могли демаскировать, привлечь внимание врага, вызвать обстрел и бомбежку. А как разглядеть, что показывают приборы: в темноте? Тут-то и помогали светящиеся составы, которыми покрывали стрелки или шкалы приборов на кораблях, на батареях. Производство светящихся составов во время блокады организовал в Радиевом институте известный физик профессор А. Б. </a:t>
            </a:r>
            <a:r>
              <a:rPr lang="ru-RU" dirty="0" err="1">
                <a:solidFill>
                  <a:srgbClr val="391A05"/>
                </a:solidFill>
              </a:rPr>
              <a:t>Вериго</a:t>
            </a:r>
            <a:r>
              <a:rPr lang="ru-RU" dirty="0">
                <a:solidFill>
                  <a:srgbClr val="391A05"/>
                </a:solidFill>
              </a:rPr>
              <a:t>. Он и его сотрудники произвели множество экспериментов, прежде чем нашли то, что требовалось. Однако, чтобы постоянно выпускать светящиеся составы в должном количестве, нужен был определенный запас солей радия. В городе таких запасов не сохранилось. Сотрудники института стали добывать радий с поверхности стен, с полов и потолков тех комнат, где раньше применялся радий для научных исследований, пустили в дело отходы. И они обеспечили </a:t>
            </a:r>
            <a:r>
              <a:rPr lang="ru-RU" dirty="0" err="1">
                <a:solidFill>
                  <a:srgbClr val="391A05"/>
                </a:solidFill>
              </a:rPr>
              <a:t>светосоставами</a:t>
            </a:r>
            <a:r>
              <a:rPr lang="ru-RU" dirty="0">
                <a:solidFill>
                  <a:srgbClr val="391A05"/>
                </a:solidFill>
              </a:rPr>
              <a:t> фронт.</a:t>
            </a:r>
          </a:p>
          <a:p>
            <a:endParaRPr lang="ru-RU" dirty="0">
              <a:solidFill>
                <a:srgbClr val="391A05"/>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000" y="103908"/>
            <a:ext cx="2329978" cy="3013366"/>
          </a:xfrm>
          <a:prstGeom prst="rect">
            <a:avLst/>
          </a:prstGeom>
        </p:spPr>
      </p:pic>
      <p:sp>
        <p:nvSpPr>
          <p:cNvPr id="5" name="TextBox 4"/>
          <p:cNvSpPr txBox="1"/>
          <p:nvPr/>
        </p:nvSpPr>
        <p:spPr>
          <a:xfrm>
            <a:off x="2016562" y="3252573"/>
            <a:ext cx="1010854" cy="307777"/>
          </a:xfrm>
          <a:prstGeom prst="rect">
            <a:avLst/>
          </a:prstGeom>
          <a:noFill/>
        </p:spPr>
        <p:txBody>
          <a:bodyPr wrap="none" rtlCol="0">
            <a:spAutoFit/>
          </a:bodyPr>
          <a:lstStyle/>
          <a:p>
            <a:pPr algn="ctr"/>
            <a:r>
              <a:rPr lang="ru-RU" sz="1400" dirty="0" err="1" smtClean="0">
                <a:solidFill>
                  <a:srgbClr val="391A05"/>
                </a:solidFill>
              </a:rPr>
              <a:t>А.Б.Вериго</a:t>
            </a:r>
            <a:endParaRPr lang="ru-RU" sz="1400" dirty="0">
              <a:solidFill>
                <a:srgbClr val="391A05"/>
              </a:solidFill>
            </a:endParaRP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073" y="3560350"/>
            <a:ext cx="4742376" cy="3065872"/>
          </a:xfrm>
          <a:prstGeom prst="rect">
            <a:avLst/>
          </a:prstGeom>
        </p:spPr>
      </p:pic>
    </p:spTree>
    <p:extLst>
      <p:ext uri="{BB962C8B-B14F-4D97-AF65-F5344CB8AC3E}">
        <p14:creationId xmlns:p14="http://schemas.microsoft.com/office/powerpoint/2010/main" val="1511128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6641363" y="1582340"/>
            <a:ext cx="5508873" cy="3693319"/>
          </a:xfrm>
          <a:prstGeom prst="rect">
            <a:avLst/>
          </a:prstGeom>
          <a:noFill/>
        </p:spPr>
        <p:txBody>
          <a:bodyPr wrap="square" rtlCol="0">
            <a:spAutoFit/>
          </a:bodyPr>
          <a:lstStyle/>
          <a:p>
            <a:r>
              <a:rPr lang="ru-RU" dirty="0">
                <a:solidFill>
                  <a:srgbClr val="391A05"/>
                </a:solidFill>
              </a:rPr>
              <a:t>Сотрудники Института морского флота придумали простой прибор, которому дали название “карманный перископ”. Прибор состоял из двух маленьких зеркал (40 Х 40 миллиметров), заделанных в раздвижное приспособление. В сложенном виде он умещался в кармане гимнастерки, а раздвинуть его можно было на треть метра. Перископ позволял бойцам вести постоянное наблюдение за противником, видеть все, что делается в поле, не поднимая головы из окопа, и, таким образом, застраховать себя от снайперских пуль противника. Производство карманных перископов было организовано в блокадном Ленинграде.</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207" y="774988"/>
            <a:ext cx="6203548" cy="5308023"/>
          </a:xfrm>
          <a:prstGeom prst="rect">
            <a:avLst/>
          </a:prstGeom>
        </p:spPr>
      </p:pic>
    </p:spTree>
    <p:extLst>
      <p:ext uri="{BB962C8B-B14F-4D97-AF65-F5344CB8AC3E}">
        <p14:creationId xmlns:p14="http://schemas.microsoft.com/office/powerpoint/2010/main" val="3992453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6096000" y="889843"/>
            <a:ext cx="5822373" cy="4801314"/>
          </a:xfrm>
          <a:prstGeom prst="rect">
            <a:avLst/>
          </a:prstGeom>
          <a:noFill/>
        </p:spPr>
        <p:txBody>
          <a:bodyPr wrap="square" rtlCol="0">
            <a:spAutoFit/>
          </a:bodyPr>
          <a:lstStyle/>
          <a:p>
            <a:r>
              <a:rPr lang="ru-RU" dirty="0">
                <a:solidFill>
                  <a:srgbClr val="391A05"/>
                </a:solidFill>
              </a:rPr>
              <a:t>Казалось бы - обычные древесные опилки? Что из них можно сделать? Однако, в институте витаминов (руководителем которого был Алексей Беззубов) из них сумели сделать белковую массу и очень калорийную. Достигалось это путем сложных химических реакций, перегонов и так далее.</a:t>
            </a:r>
          </a:p>
          <a:p>
            <a:r>
              <a:rPr lang="ru-RU" dirty="0" smtClean="0">
                <a:solidFill>
                  <a:srgbClr val="391A05"/>
                </a:solidFill>
              </a:rPr>
              <a:t>Килограмм </a:t>
            </a:r>
            <a:r>
              <a:rPr lang="ru-RU" dirty="0">
                <a:solidFill>
                  <a:srgbClr val="391A05"/>
                </a:solidFill>
              </a:rPr>
              <a:t>таких дрожжей, полученный из опилок, по содержанию белка был сопоставим с килограммом мяса. И при этом содержал в себе витамины группы В.</a:t>
            </a:r>
          </a:p>
          <a:p>
            <a:r>
              <a:rPr lang="ru-RU" dirty="0">
                <a:solidFill>
                  <a:srgbClr val="391A05"/>
                </a:solidFill>
              </a:rPr>
              <a:t>Позднее сам Алексей Беззубов напишет:</a:t>
            </a:r>
          </a:p>
          <a:p>
            <a:r>
              <a:rPr lang="ru-RU" dirty="0">
                <a:solidFill>
                  <a:srgbClr val="391A05"/>
                </a:solidFill>
              </a:rPr>
              <a:t>Люди оживали на глазах, в буквальном смысле слова "как на дрожжах". Но, к сожалению, не было возможности обеспечить всё население этим спасительным продуктом.</a:t>
            </a:r>
          </a:p>
          <a:p>
            <a:r>
              <a:rPr lang="ru-RU" dirty="0">
                <a:solidFill>
                  <a:srgbClr val="391A05"/>
                </a:solidFill>
              </a:rPr>
              <a:t>Эти дрожжи поступали в стационары и столовые усиленного питания.</a:t>
            </a:r>
          </a:p>
          <a:p>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917" y="446376"/>
            <a:ext cx="5715000" cy="330517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9796" y="4025785"/>
            <a:ext cx="1847243" cy="2304253"/>
          </a:xfrm>
          <a:prstGeom prst="rect">
            <a:avLst/>
          </a:prstGeom>
        </p:spPr>
      </p:pic>
      <p:sp>
        <p:nvSpPr>
          <p:cNvPr id="6" name="TextBox 5"/>
          <p:cNvSpPr txBox="1"/>
          <p:nvPr/>
        </p:nvSpPr>
        <p:spPr>
          <a:xfrm>
            <a:off x="2508478" y="6330038"/>
            <a:ext cx="1189878" cy="307777"/>
          </a:xfrm>
          <a:prstGeom prst="rect">
            <a:avLst/>
          </a:prstGeom>
          <a:noFill/>
        </p:spPr>
        <p:txBody>
          <a:bodyPr wrap="none" rtlCol="0">
            <a:spAutoFit/>
          </a:bodyPr>
          <a:lstStyle/>
          <a:p>
            <a:r>
              <a:rPr lang="ru-RU" sz="1400" dirty="0" err="1" smtClean="0">
                <a:solidFill>
                  <a:srgbClr val="391A05"/>
                </a:solidFill>
              </a:rPr>
              <a:t>А.Д.Беззубов</a:t>
            </a:r>
            <a:endParaRPr lang="ru-RU" sz="1400" dirty="0">
              <a:solidFill>
                <a:srgbClr val="391A05"/>
              </a:solidFill>
            </a:endParaRPr>
          </a:p>
        </p:txBody>
      </p:sp>
    </p:spTree>
    <p:extLst>
      <p:ext uri="{BB962C8B-B14F-4D97-AF65-F5344CB8AC3E}">
        <p14:creationId xmlns:p14="http://schemas.microsoft.com/office/powerpoint/2010/main" val="15606615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par>
                                <p:cTn id="14" presetID="21" presetClass="entr" presetSubtype="1"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heel(1)">
                                      <p:cBhvr>
                                        <p:cTn id="16"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p:cNvSpPr txBox="1"/>
          <p:nvPr/>
        </p:nvSpPr>
        <p:spPr>
          <a:xfrm>
            <a:off x="7460673" y="2274838"/>
            <a:ext cx="4136307" cy="2308324"/>
          </a:xfrm>
          <a:prstGeom prst="rect">
            <a:avLst/>
          </a:prstGeom>
          <a:noFill/>
        </p:spPr>
        <p:txBody>
          <a:bodyPr wrap="square" rtlCol="0">
            <a:spAutoFit/>
          </a:bodyPr>
          <a:lstStyle/>
          <a:p>
            <a:r>
              <a:rPr lang="ru-RU" dirty="0">
                <a:solidFill>
                  <a:srgbClr val="391A05"/>
                </a:solidFill>
              </a:rPr>
              <a:t>Так же в институте витаминов был разработан настой из хвойных иголок, позволяющий жителям Ленинграда избежать цинги. Этот настой разливался в промышленных масштабах на ликеро-водочных заводах Ленинграда и поступал в свободную продажу в аптеках.</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63" y="875719"/>
            <a:ext cx="6774873" cy="5106561"/>
          </a:xfrm>
          <a:prstGeom prst="rect">
            <a:avLst/>
          </a:prstGeom>
        </p:spPr>
      </p:pic>
    </p:spTree>
    <p:extLst>
      <p:ext uri="{BB962C8B-B14F-4D97-AF65-F5344CB8AC3E}">
        <p14:creationId xmlns:p14="http://schemas.microsoft.com/office/powerpoint/2010/main" val="363923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7034644" y="889843"/>
            <a:ext cx="4887191" cy="5078313"/>
          </a:xfrm>
          <a:prstGeom prst="rect">
            <a:avLst/>
          </a:prstGeom>
          <a:noFill/>
        </p:spPr>
        <p:txBody>
          <a:bodyPr wrap="square" rtlCol="0">
            <a:spAutoFit/>
          </a:bodyPr>
          <a:lstStyle/>
          <a:p>
            <a:r>
              <a:rPr lang="ru-RU" dirty="0">
                <a:solidFill>
                  <a:srgbClr val="391A05"/>
                </a:solidFill>
              </a:rPr>
              <a:t>Мужество и самоотверженность сотрудников Ботанического </a:t>
            </a:r>
            <a:r>
              <a:rPr lang="ru-RU" dirty="0" smtClean="0">
                <a:solidFill>
                  <a:srgbClr val="391A05"/>
                </a:solidFill>
              </a:rPr>
              <a:t>сада.</a:t>
            </a:r>
            <a:endParaRPr lang="ru-RU" dirty="0">
              <a:solidFill>
                <a:srgbClr val="391A05"/>
              </a:solidFill>
            </a:endParaRPr>
          </a:p>
          <a:p>
            <a:r>
              <a:rPr lang="ru-RU" dirty="0">
                <a:solidFill>
                  <a:srgbClr val="391A05"/>
                </a:solidFill>
              </a:rPr>
              <a:t>Несмотря на тяготы войны, в Ботаническом саду не прекращалась и просветительская деятельность. Для свободного доступа была открыта библиотека, проводились лекции, работниками сада для горожан были подготовлены брошюры о выращивании овощей, о съедобных и ядовитых дикорастущих растениях, подборки рецептов блюд, которые можно приготовить из "подножного корма" — одуванчиков, лопухов, крапивы...</a:t>
            </a:r>
          </a:p>
          <a:p>
            <a:r>
              <a:rPr lang="ru-RU" dirty="0">
                <a:solidFill>
                  <a:srgbClr val="391A05"/>
                </a:solidFill>
              </a:rPr>
              <a:t>Сотрудники Ленинградского Ботанического сада голодали, как и все ленинградцы, но коллекционные зёрна не ели, и растения не ели, ни один экземпляр сада не был съеден сотрудниками Ботанического </a:t>
            </a:r>
            <a:r>
              <a:rPr lang="ru-RU" dirty="0" smtClean="0">
                <a:solidFill>
                  <a:srgbClr val="391A05"/>
                </a:solidFill>
              </a:rPr>
              <a:t>сада</a:t>
            </a:r>
            <a:r>
              <a:rPr lang="ru-RU" dirty="0">
                <a:solidFill>
                  <a:srgbClr val="391A05"/>
                </a:solidFill>
              </a:rPr>
              <a:t>!</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212" y="1111862"/>
            <a:ext cx="6262533" cy="4634275"/>
          </a:xfrm>
          <a:prstGeom prst="rect">
            <a:avLst/>
          </a:prstGeom>
        </p:spPr>
      </p:pic>
    </p:spTree>
    <p:extLst>
      <p:ext uri="{BB962C8B-B14F-4D97-AF65-F5344CB8AC3E}">
        <p14:creationId xmlns:p14="http://schemas.microsoft.com/office/powerpoint/2010/main" val="3610639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TotalTime>
  <Words>1102</Words>
  <Application>Microsoft Office PowerPoint</Application>
  <PresentationFormat>Произвольный</PresentationFormat>
  <Paragraphs>48</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 2</dc:creator>
  <cp:lastModifiedBy>User21</cp:lastModifiedBy>
  <cp:revision>19</cp:revision>
  <dcterms:created xsi:type="dcterms:W3CDTF">2024-02-01T19:44:52Z</dcterms:created>
  <dcterms:modified xsi:type="dcterms:W3CDTF">2024-02-02T14:30:10Z</dcterms:modified>
</cp:coreProperties>
</file>