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s://clck.yandex.ru/redir/nWO_r1F33ck?data=NnBZTWRhdFZKOHRaTENSMFc4S0VQRlVlYXNzOV95bF9Fc1ROMGFOMkM2TWJKQ2hFblBYSDZac29TM1NfcXlDMk5KcTlFOUtWLTBLNjNOMWxucEpxTTd2Q21jTE5CSThDaXYydG9HaElnbFV1Mk55bE13S2FmRkNzNno3Z0RIV3V1VVFLMjJpYTE1bnN0UGotbGF3dk1VSGVLNGRQVEZGcEJLMjR0QngtYWxvTGowcVEwTXVZemU2WDJlOFVBdzlpa01lS2tiQ05UUzRNbTdmWVJmZmY5dFdyWkN0eTlJR3daZ1E2UFlvQTJ0cjVBaHVXTTJJN2FRMERZbWhuRGhSNklkS3oxcmtPckZIVU4wOExra1FvWmxNaWFETldabEVBM0Y5Y1QzYUtrY3lFejdFNFBJMzEyVDRSYUJMc3VSRTlDWTEwRXJoSk1fSWhUTHVuOW5Vcl9MZGdUUWpOQ09PWmR0YmdUQ2RiZW02VlZ3QnNHYkE2ODUyMkFmTy14QjNrTXkwWFIxSHFSMWlrODVUQVpHNDkyeElwMy1sVjVOYUw&amp;b64e=2&amp;sign=c7dddf11991b3ef4901e78e24a246003&amp;keyno=17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95196" y="332656"/>
            <a:ext cx="770485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«Я САМ!» ИЛИ 7 ГЛАВНЫХ ПРИЗНАКОВ КРИЗИСА 3 ЛЕТ И</a:t>
            </a:r>
          </a:p>
          <a:p>
            <a:pPr algn="ctr"/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СПОСОБЫ ИХ ПРЕОДОЛЕНИЯ</a:t>
            </a:r>
          </a:p>
        </p:txBody>
      </p:sp>
      <p:pic>
        <p:nvPicPr>
          <p:cNvPr id="1026" name="Picture 2" descr="https://ziva-club.ru/wp-content/uploads/2020/12/%D0%BA%D1%80%D0%B8%D0%B7%D0%B8%D1%81-3-%D0%BB%D0%B5%D1%8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645024"/>
            <a:ext cx="4454171" cy="296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74824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548680"/>
            <a:ext cx="820891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Деспотизм </a:t>
            </a:r>
            <a:endParaRPr lang="ru-RU" dirty="0"/>
          </a:p>
          <a:p>
            <a:pPr algn="just"/>
            <a:r>
              <a:rPr lang="ru-RU" dirty="0"/>
              <a:t>Ребенок стремится всеми способами заставить родителей сделать то, что ему нужно, пусть даже это будет сиюминутное желание. То есть детский деспотизм можно назвать своеобразным стремлением к власти над матерью или отцом. </a:t>
            </a:r>
          </a:p>
          <a:p>
            <a:pPr algn="just"/>
            <a:r>
              <a:rPr lang="ru-RU" dirty="0"/>
              <a:t>К примеру, малыш может хотеть, чтобы мать не отлучалась от него ни на минутку. Если же в семье несколько детей, то ребёнок начинает демонстрировать ревность по отношению к брату или сестрёнке – забирает игрушки, не желает вместе выходить на улицу, исподтишка щипается и т.д. </a:t>
            </a:r>
            <a:r>
              <a:rPr lang="ru-RU" dirty="0" smtClean="0"/>
              <a:t> </a:t>
            </a:r>
            <a:endParaRPr lang="ru-RU" dirty="0"/>
          </a:p>
          <a:p>
            <a:pPr algn="just"/>
            <a:endParaRPr lang="ru-RU" dirty="0"/>
          </a:p>
          <a:p>
            <a:pPr algn="just"/>
            <a:r>
              <a:rPr lang="ru-RU" i="1" dirty="0"/>
              <a:t>«Подобное поведение – пример манипулирования. Поэтому старайтесь не идти на поводу маленького деспота, одновременно показывая, что ваше внимание вполне можно привлечь мирными способами, без конфликтов и истеричности».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99212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04664"/>
            <a:ext cx="828092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Обесценивание </a:t>
            </a:r>
            <a:endParaRPr lang="ru-RU" dirty="0"/>
          </a:p>
          <a:p>
            <a:pPr algn="just"/>
            <a:r>
              <a:rPr lang="ru-RU" dirty="0"/>
              <a:t>В 3 годика дети нередко перестают ценить всё, что прежде представлялось им очень важным. </a:t>
            </a:r>
          </a:p>
          <a:p>
            <a:pPr algn="just"/>
            <a:r>
              <a:rPr lang="ru-RU" dirty="0"/>
              <a:t>Причём относится это как к близким людям, так и к неодушевлённым предметам и правилам поведения. </a:t>
            </a:r>
          </a:p>
          <a:p>
            <a:pPr algn="just"/>
            <a:r>
              <a:rPr lang="ru-RU" dirty="0"/>
              <a:t>Прежде, казалось бы, воспитанный ребёнок начинает бросать любимые машинки, отрывать куклам руки, вырывать страницы из книжек, больно дёргать кота за хвост. </a:t>
            </a:r>
          </a:p>
          <a:p>
            <a:pPr algn="just"/>
            <a:r>
              <a:rPr lang="ru-RU" dirty="0"/>
              <a:t>В этом возрасте малыши нередко грубят тем близким людям, которые раньше пользовались авторитетом. К примеру, кроха может сказать бабушку, что стукнет её, а маму может назвать дурочкой. </a:t>
            </a:r>
          </a:p>
          <a:p>
            <a:pPr algn="just"/>
            <a:r>
              <a:rPr lang="ru-RU" dirty="0"/>
              <a:t>К тому же у трёхлеток активно развивается словарь, поэтому в их лексиконе начинают появляться грубые и даже бранные словечки. Ими дети активно пользуются, чтобы получить яркую негативную реакцию от родителей. </a:t>
            </a:r>
          </a:p>
          <a:p>
            <a:pPr algn="just"/>
            <a:r>
              <a:rPr lang="ru-RU" i="1" dirty="0"/>
              <a:t>«Важно переключать внимание ребёнка другими игрушками – вместо куклы предлагайте машинку. Регулярно смотрите с малышом мультики и читайте книжки по теме правил поведения с людьми, также можно проигрывать ситуацию в сюжетных играх».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26702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88640"/>
            <a:ext cx="813690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Своеволие </a:t>
            </a:r>
            <a:endParaRPr lang="ru-RU" dirty="0"/>
          </a:p>
          <a:p>
            <a:pPr algn="just"/>
            <a:r>
              <a:rPr lang="ru-RU" dirty="0"/>
              <a:t>Дети 3-летнего возраста стремятся к максимальной самостоятельности, неудивительно, что этот период ещё называется кризис идентичности «Я сам». Малыш пытается обойтись своими силами, вне зависимости от ситуации и собственных ограниченных возможностей. </a:t>
            </a:r>
          </a:p>
          <a:p>
            <a:pPr algn="just"/>
            <a:r>
              <a:rPr lang="ru-RU" dirty="0"/>
              <a:t>Безусловно, это хорошо, если ребенок, к примеру, сам старается шнуровать ботинки или надевать курточку. Но совсем другое дело, когда он отталкивает мамину руку при переходе через автомобильную дорогу или пытается включить электронные приборы без разрешения родителей. </a:t>
            </a:r>
          </a:p>
          <a:p>
            <a:pPr algn="just"/>
            <a:r>
              <a:rPr lang="ru-RU" i="1" dirty="0"/>
              <a:t>«Самостоятельное поведение ребёнка – ключ к приобретению драгоценного опыта. Даже если у детей что-то не получится с первого раза, появится возможность научиться на своих ошибках. Однако введите запреты на те действия, которые могут навредить ребёнку или другим людям». </a:t>
            </a:r>
            <a:endParaRPr lang="ru-RU" dirty="0"/>
          </a:p>
        </p:txBody>
      </p:sp>
      <p:pic>
        <p:nvPicPr>
          <p:cNvPr id="6146" name="Picture 2" descr="https://sevschoolbook.ru/wp-content/uploads/2020/08/850_057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1489" y="3861048"/>
            <a:ext cx="3954888" cy="2822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57595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76672"/>
            <a:ext cx="820891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Бунт (протест) </a:t>
            </a:r>
            <a:endParaRPr lang="ru-RU" dirty="0"/>
          </a:p>
          <a:p>
            <a:pPr algn="just"/>
            <a:r>
              <a:rPr lang="ru-RU" dirty="0"/>
              <a:t>Протестное поведение – это реакция ребёнка на давление со стороны значимых взрослых, которые требуют завтракать в одно и то же время, не кричать на улице, не ломать игрушки и т.д. </a:t>
            </a:r>
          </a:p>
          <a:p>
            <a:pPr algn="just"/>
            <a:r>
              <a:rPr lang="ru-RU" dirty="0"/>
              <a:t>Результатом родительского диктата становится бунт в виде отказа от привычных действий (малыш не хочет есть сам), истерики, вспышек гнева и прочих негативных проявлений. </a:t>
            </a:r>
          </a:p>
          <a:p>
            <a:pPr algn="just"/>
            <a:r>
              <a:rPr lang="ru-RU" dirty="0"/>
              <a:t>Постоянные истерики не так просты, как может показаться на первый взгляд. Подобные реакции являются своего рода стрессом, которые приводят к сбоям в работе защитной системы организма. Если же накопившееся напряжение не выходит наружу, возникает </a:t>
            </a:r>
            <a:r>
              <a:rPr lang="ru-RU" dirty="0" err="1"/>
              <a:t>аутоагрессия</a:t>
            </a:r>
            <a:r>
              <a:rPr lang="ru-RU" dirty="0"/>
              <a:t>. </a:t>
            </a:r>
          </a:p>
          <a:p>
            <a:pPr algn="just"/>
            <a:r>
              <a:rPr lang="ru-RU" i="1" dirty="0"/>
              <a:t>«Во время протестных «акций» старайтесь не терять самообладание, слушайте мнение ребёнка. Если он бунтует против мер безопасности (хочет играть с мячом на дороге), не идите на поводу и не меняйте решения».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82874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5846"/>
            <a:ext cx="8208912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Кризис </a:t>
            </a:r>
            <a:r>
              <a:rPr lang="ru-RU" sz="2000" b="1" dirty="0">
                <a:solidFill>
                  <a:srgbClr val="002060"/>
                </a:solidFill>
              </a:rPr>
              <a:t>трех лет: правила для родителей </a:t>
            </a:r>
            <a:endParaRPr lang="ru-RU" sz="2000" dirty="0">
              <a:solidFill>
                <a:srgbClr val="002060"/>
              </a:solidFill>
            </a:endParaRPr>
          </a:p>
          <a:p>
            <a:pPr algn="just"/>
            <a:endParaRPr lang="ru-RU" dirty="0" smtClean="0"/>
          </a:p>
          <a:p>
            <a:pPr algn="just"/>
            <a:r>
              <a:rPr lang="ru-RU" dirty="0"/>
              <a:t>	</a:t>
            </a:r>
            <a:r>
              <a:rPr lang="ru-RU" dirty="0" smtClean="0"/>
              <a:t>Прежде </a:t>
            </a:r>
            <a:r>
              <a:rPr lang="ru-RU" dirty="0"/>
              <a:t>всего, маме и папе необходимо понять, что подобные особенности поведения ребёнка – не дурная наследственность или врождённая вредность. Маленький человечек подрастает и стремится к большей независимости, значит, нужно выстраивать с ним совершенно другой формат отношений. </a:t>
            </a:r>
          </a:p>
          <a:p>
            <a:pPr algn="just"/>
            <a:r>
              <a:rPr lang="ru-RU" dirty="0"/>
              <a:t>Правильное понимание значения кризиса трёх лет важно ещё и потому, что в этом возрасте малыш принимает своё «Я», у него формируется первоначальная самооценка, то есть зарождается детская личность. </a:t>
            </a:r>
          </a:p>
          <a:p>
            <a:pPr algn="just"/>
            <a:r>
              <a:rPr lang="ru-RU" dirty="0"/>
              <a:t>Чтобы максимально сгладить выраженность негативных проявлений кризисного периода, </a:t>
            </a:r>
            <a:r>
              <a:rPr lang="ru-RU" b="1" dirty="0"/>
              <a:t>взрослым следует прислушаться к нескольким рекомендациям специалистов: </a:t>
            </a:r>
            <a:endParaRPr lang="ru-RU" dirty="0"/>
          </a:p>
        </p:txBody>
      </p:sp>
      <p:pic>
        <p:nvPicPr>
          <p:cNvPr id="7170" name="Picture 2" descr="https://img.razrisyika.ru/kart/116/1200/462724-professii-detskogo-sada-1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61" b="12428"/>
          <a:stretch/>
        </p:blipFill>
        <p:spPr bwMode="auto">
          <a:xfrm>
            <a:off x="2987824" y="4065978"/>
            <a:ext cx="3276364" cy="2667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23639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60648"/>
            <a:ext cx="8208912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1. Дайте ребёнку большую самостоятельность. Например, привлекайте его к выполнению домашних обязанностей. В три года мальчику и девочке можно доверить мытьё посуды (пластиковой), уборку, раскладывание салфеток и пр. Исключение касается только потенциально опасных занятий – работы с электрическими приборами. </a:t>
            </a:r>
          </a:p>
          <a:p>
            <a:pPr algn="just"/>
            <a:r>
              <a:rPr lang="ru-RU" dirty="0" smtClean="0"/>
              <a:t>2</a:t>
            </a:r>
            <a:r>
              <a:rPr lang="ru-RU" dirty="0"/>
              <a:t>. Сохраняйте спокойствие. Чрезмерно эмоциональное реагирование родителей на поведение ребёнка лишь упрочит его позиции и участит истерики. Если же мама спокойно и без эмоций смотрит на крики и слёзы, малыш понимает, что его манипулирование не приводит к нужному результату. В результате поведение стабилизируется. </a:t>
            </a:r>
          </a:p>
          <a:p>
            <a:pPr algn="just"/>
            <a:r>
              <a:rPr lang="ru-RU" dirty="0" smtClean="0"/>
              <a:t>3</a:t>
            </a:r>
            <a:r>
              <a:rPr lang="ru-RU" dirty="0"/>
              <a:t>. Снизьте количество запретов. Нет нужды окружать своё чадо многочисленными ограничениями, которые только злят его. Озвучьте по-настоящему важные правила, касающиеся безопасности и социальных норм, которые нарушать категорически запрещено. А в мелочах можно и нужно уступать. </a:t>
            </a:r>
            <a:endParaRPr lang="ru-RU" dirty="0" smtClean="0"/>
          </a:p>
          <a:p>
            <a:pPr algn="just"/>
            <a:r>
              <a:rPr lang="ru-RU" dirty="0"/>
              <a:t>4. Позвольте ребёнку выбирать. Чтобы избежать конфликта, можно немного схитрить, предложив малышу выбрать из нескольких вариантов. К примеру, спросите у дочки, в каком платьишке она пойдёт в садик: зелёном или голубом. </a:t>
            </a:r>
          </a:p>
          <a:p>
            <a:pPr algn="just"/>
            <a:r>
              <a:rPr lang="ru-RU" dirty="0"/>
              <a:t>Малыш в три года не всегда идёт наперекор родителям, особенно если его не заставляют, а просят. Мудрые родители не тащат сопротивляющегося ребёнка через дорогу, а просят его взять себя за ручку и перевести на другую сторону проезжей части.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26477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496944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Борьба с истериками </a:t>
            </a:r>
            <a:endParaRPr lang="ru-RU" dirty="0"/>
          </a:p>
          <a:p>
            <a:pPr algn="just"/>
            <a:r>
              <a:rPr lang="ru-RU" dirty="0"/>
              <a:t>Третий год жизни ребёнка – время для появления либо усиления истерических реакций. Наращивает их интенсивность кризис трех лет, поэтому советы родителям по борьбе и предупреждению истерик придутся как нельзя кстати. </a:t>
            </a:r>
          </a:p>
          <a:p>
            <a:pPr algn="just"/>
            <a:r>
              <a:rPr lang="ru-RU" dirty="0"/>
              <a:t>1. Чтобы предупредить эмоциональную вспышку, необходимо заранее договариваться с ребёнком. Например, до посещения магазина игрушек договоритесь, что именно будете приобретать. Конечно, это не поможет в 100% случаях, однако вероятность истерики существенно снизится. </a:t>
            </a:r>
          </a:p>
          <a:p>
            <a:pPr algn="just"/>
            <a:r>
              <a:rPr lang="ru-RU" dirty="0"/>
              <a:t>2. В разгар аффекта не следует что-либо объяснять ребёнку. Подождите, когда он придёт в себя, а уже затем обсудите, почему его поведение (но не он) кажется вам плохим и недостойным. Обязательно рассказывайте малышу о своих чувствах, пусть даже негативных. </a:t>
            </a:r>
          </a:p>
          <a:p>
            <a:pPr algn="just"/>
            <a:r>
              <a:rPr lang="ru-RU" dirty="0"/>
              <a:t>3. В случае публичной истерики необходимо лишить ребёнка «зрителей». Для этого нужно или отвести его в менее людное место, или попытаться отвлечь внимание пролетающей птичкой или пробегающей собачкой. </a:t>
            </a:r>
          </a:p>
          <a:p>
            <a:pPr algn="just"/>
            <a:r>
              <a:rPr lang="ru-RU" dirty="0"/>
              <a:t>Ну а поскольку ведущий вид деятельности для трёхлеток игра, все ситуации, приводящий к истерикам, следует проигрывать. «Делайте покупки» вместе с куклами, «кормите» игрушек, разыграйте поход в поликлинику и т.д. </a:t>
            </a:r>
          </a:p>
          <a:p>
            <a:pPr algn="just"/>
            <a:r>
              <a:rPr lang="ru-RU" i="1" dirty="0"/>
              <a:t>«Истерики у ребенка 3 лет возникают достаточно часто. Рекомендации психолога позволят разобраться, каковы основные причины столь эмоционального поведения, как предупреждать истерики и каким образом можно снизить силу этих реакций».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62729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60648"/>
            <a:ext cx="8208912" cy="59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</a:rPr>
              <a:t>Всегда ли возникают подобные проблемы? </a:t>
            </a:r>
            <a:endParaRPr lang="ru-RU" sz="2000" dirty="0">
              <a:solidFill>
                <a:srgbClr val="002060"/>
              </a:solidFill>
            </a:endParaRPr>
          </a:p>
          <a:p>
            <a:pPr algn="just"/>
            <a:endParaRPr lang="ru-RU" sz="2000" dirty="0" smtClean="0">
              <a:solidFill>
                <a:srgbClr val="002060"/>
              </a:solidFill>
            </a:endParaRPr>
          </a:p>
          <a:p>
            <a:pPr algn="just"/>
            <a:r>
              <a:rPr lang="ru-RU" dirty="0"/>
              <a:t>	</a:t>
            </a:r>
            <a:r>
              <a:rPr lang="ru-RU" dirty="0" smtClean="0"/>
              <a:t>Психологами </a:t>
            </a:r>
            <a:r>
              <a:rPr lang="ru-RU" dirty="0"/>
              <a:t>доказано, что кризис трех лет – это обязательная и закономерная веха детского взросления. Однако наличие описанных выше негативных признаков, точнее, их чрезмерная выраженность – это необязательное условие развития ребёнка. </a:t>
            </a:r>
          </a:p>
          <a:p>
            <a:pPr algn="just"/>
            <a:r>
              <a:rPr lang="ru-RU" dirty="0"/>
              <a:t>Иногда кризисный период протекает вполне гладко, без явной симптоматики и характеризуется лишь возникновением определённых личностных новообразований, среди которых: </a:t>
            </a:r>
          </a:p>
          <a:p>
            <a:pPr algn="just"/>
            <a:r>
              <a:rPr lang="ru-RU" dirty="0"/>
              <a:t>- осознание ребёнком своего «Я»; </a:t>
            </a:r>
          </a:p>
          <a:p>
            <a:pPr algn="just"/>
            <a:r>
              <a:rPr lang="ru-RU" dirty="0"/>
              <a:t>- разговор о себе в первом лице; </a:t>
            </a:r>
          </a:p>
          <a:p>
            <a:pPr algn="just"/>
            <a:r>
              <a:rPr lang="ru-RU" dirty="0"/>
              <a:t>- возникновение самооценки; </a:t>
            </a:r>
          </a:p>
          <a:p>
            <a:pPr marL="285750" indent="-285750" algn="just">
              <a:buFontTx/>
              <a:buChar char="-"/>
            </a:pPr>
            <a:r>
              <a:rPr lang="ru-RU" dirty="0" smtClean="0"/>
              <a:t>появление </a:t>
            </a:r>
            <a:r>
              <a:rPr lang="ru-RU" dirty="0"/>
              <a:t>волевых качеств </a:t>
            </a:r>
            <a:endParaRPr lang="ru-RU" dirty="0" smtClean="0"/>
          </a:p>
          <a:p>
            <a:pPr algn="just"/>
            <a:r>
              <a:rPr lang="ru-RU" dirty="0" smtClean="0"/>
              <a:t>и </a:t>
            </a:r>
            <a:r>
              <a:rPr lang="ru-RU" dirty="0"/>
              <a:t>настойчивости. </a:t>
            </a:r>
          </a:p>
          <a:p>
            <a:pPr algn="just"/>
            <a:endParaRPr lang="ru-RU" i="1" dirty="0" smtClean="0"/>
          </a:p>
          <a:p>
            <a:pPr algn="just"/>
            <a:endParaRPr lang="ru-RU" i="1" dirty="0"/>
          </a:p>
          <a:p>
            <a:pPr algn="just"/>
            <a:endParaRPr lang="ru-RU" i="1" dirty="0" smtClean="0"/>
          </a:p>
          <a:p>
            <a:pPr algn="just"/>
            <a:endParaRPr lang="ru-RU" i="1" dirty="0"/>
          </a:p>
          <a:p>
            <a:pPr algn="just"/>
            <a:r>
              <a:rPr lang="ru-RU" i="1" dirty="0" smtClean="0"/>
              <a:t>«</a:t>
            </a:r>
            <a:r>
              <a:rPr lang="ru-RU" i="1" dirty="0"/>
              <a:t>Как уже было отмечено, кризис будет протекать существенно мягче, если родители будут учитывать возрастные и индивидуальные особенности малыша при выборе оптимальных воспитательных мер». </a:t>
            </a:r>
            <a:endParaRPr lang="ru-RU" dirty="0"/>
          </a:p>
        </p:txBody>
      </p:sp>
      <p:pic>
        <p:nvPicPr>
          <p:cNvPr id="8194" name="Picture 2" descr="https://kidsbebus.ru/wp-content/uploads/e/1/d/e1db227678609007cd0322f26f4ec94d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9852" y="2924944"/>
            <a:ext cx="3295982" cy="2191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60173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332656"/>
            <a:ext cx="8496944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В целом же трёхлеткам свойственны некоторые общие поведенческие черты, о которых стоит упомянуть подробнее, чтобы учитывать их при общении с малышом: </a:t>
            </a:r>
          </a:p>
          <a:p>
            <a:pPr algn="just"/>
            <a:r>
              <a:rPr lang="ru-RU" dirty="0"/>
              <a:t>1. Дети пытаются добиться конечного результата своих действий. Для трёхлетнего ребёнка важно довести дело до конца, будь то рисование или мытьё посуды, поэтому неудачи часто его не останавливают, а только стимулируют. </a:t>
            </a:r>
          </a:p>
          <a:p>
            <a:pPr algn="just"/>
            <a:r>
              <a:rPr lang="ru-RU" dirty="0"/>
              <a:t>2. Полученный результат малыш любит демонстрировать взрослым. Вот почему родителям необходимо давать положительные оценки итогам детской деятельности, ведь негативное или безразличное отношение может привести к негативному </a:t>
            </a:r>
            <a:r>
              <a:rPr lang="ru-RU" dirty="0" err="1"/>
              <a:t>самовосприятию</a:t>
            </a:r>
            <a:r>
              <a:rPr lang="ru-RU" dirty="0"/>
              <a:t> у детей. </a:t>
            </a:r>
          </a:p>
          <a:p>
            <a:pPr algn="just"/>
            <a:r>
              <a:rPr lang="ru-RU" dirty="0"/>
              <a:t>3. Появляющаяся самооценка делает ребёнка обидчивым, зависящим от чужого мнения и даже хвастливым. Поэтому невнимательность родителей к детским переживаниям может стать источником негативного самоопределения. </a:t>
            </a:r>
          </a:p>
          <a:p>
            <a:pPr algn="just"/>
            <a:r>
              <a:rPr lang="ru-RU" dirty="0"/>
              <a:t>Таким образом, появление собственного «Я», умение добиваться своего и зависимость от оценок близких людей становятся главными результатами кризиса трёхлетнего возраста и ознаменовывают переход ребёнка на следующий этап детства – дошкольный.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30663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88640"/>
            <a:ext cx="813690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C00000"/>
                </a:solidFill>
              </a:rPr>
              <a:t>Кризис 3 летнего возраста – не повод паниковать и считать своего ребёнка плохим и неуправляемым. Через этот период проходят все дети, но в ваших силах сделать его протекание максимально безболезненным и плодотворным для малыша. Для этого нужно лишь уважать его как </a:t>
            </a:r>
            <a:r>
              <a:rPr lang="ru-RU" sz="2400" b="1" dirty="0" smtClean="0">
                <a:solidFill>
                  <a:srgbClr val="C00000"/>
                </a:solidFill>
              </a:rPr>
              <a:t>личность</a:t>
            </a:r>
            <a:r>
              <a:rPr lang="ru-RU" sz="2400" b="1" dirty="0">
                <a:solidFill>
                  <a:srgbClr val="C00000"/>
                </a:solidFill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</a:rPr>
              <a:t>и любить, любить, любить.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9218" name="Picture 2" descr="https://avatars.mds.yandex.net/i?id=f517a4a76727254f5e1cc30418c9e5b3_l-11459613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9785" y="2780928"/>
            <a:ext cx="4968552" cy="3928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14788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16632"/>
            <a:ext cx="842493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Кризис трёх лет: симптомы, психологическая сущность и </a:t>
            </a:r>
            <a:r>
              <a:rPr lang="ru-RU" sz="24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причины возникновения</a:t>
            </a:r>
            <a:r>
              <a:rPr lang="ru-RU" sz="2400" b="1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.</a:t>
            </a:r>
          </a:p>
          <a:p>
            <a:pPr algn="just"/>
            <a:r>
              <a:rPr lang="ru-RU" sz="1600" dirty="0" smtClean="0">
                <a:latin typeface="+mj-lt"/>
                <a:cs typeface="Times New Roman" pitchFamily="18" charset="0"/>
              </a:rPr>
              <a:t>	</a:t>
            </a:r>
          </a:p>
          <a:p>
            <a:pPr algn="just"/>
            <a:r>
              <a:rPr lang="ru-RU" sz="1600" dirty="0">
                <a:latin typeface="+mj-lt"/>
                <a:cs typeface="Times New Roman" pitchFamily="18" charset="0"/>
              </a:rPr>
              <a:t>	</a:t>
            </a:r>
            <a:r>
              <a:rPr lang="ru-RU" sz="1600" dirty="0" smtClean="0">
                <a:latin typeface="+mj-lt"/>
                <a:cs typeface="Times New Roman" pitchFamily="18" charset="0"/>
              </a:rPr>
              <a:t>Кризис </a:t>
            </a:r>
            <a:r>
              <a:rPr lang="ru-RU" sz="1600" dirty="0">
                <a:latin typeface="+mj-lt"/>
                <a:cs typeface="Times New Roman" pitchFamily="18" charset="0"/>
              </a:rPr>
              <a:t>трех лет – это прежде всего кризис </a:t>
            </a:r>
            <a:r>
              <a:rPr lang="ru-RU" sz="1600" dirty="0" smtClean="0">
                <a:latin typeface="+mj-lt"/>
                <a:cs typeface="Times New Roman" pitchFamily="18" charset="0"/>
              </a:rPr>
              <a:t>взаимоотношений личности </a:t>
            </a:r>
            <a:r>
              <a:rPr lang="ru-RU" sz="1600" dirty="0">
                <a:latin typeface="+mj-lt"/>
                <a:cs typeface="Times New Roman" pitchFamily="18" charset="0"/>
              </a:rPr>
              <a:t>ребенка </a:t>
            </a:r>
            <a:r>
              <a:rPr lang="ru-RU" sz="1600" dirty="0" smtClean="0">
                <a:latin typeface="+mj-lt"/>
                <a:cs typeface="Times New Roman" pitchFamily="18" charset="0"/>
              </a:rPr>
              <a:t>и окружающих </a:t>
            </a:r>
            <a:r>
              <a:rPr lang="ru-RU" sz="1600" dirty="0">
                <a:latin typeface="+mj-lt"/>
                <a:cs typeface="Times New Roman" pitchFamily="18" charset="0"/>
              </a:rPr>
              <a:t>людей. Этот кризис протекает остро </a:t>
            </a:r>
            <a:r>
              <a:rPr lang="ru-RU" sz="1600" dirty="0" smtClean="0">
                <a:latin typeface="+mj-lt"/>
                <a:cs typeface="Times New Roman" pitchFamily="18" charset="0"/>
              </a:rPr>
              <a:t>только в </a:t>
            </a:r>
            <a:r>
              <a:rPr lang="ru-RU" sz="1600" dirty="0">
                <a:latin typeface="+mj-lt"/>
                <a:cs typeface="Times New Roman" pitchFamily="18" charset="0"/>
              </a:rPr>
              <a:t>том случае, если взрослые не замечают или не хотят замечать у </a:t>
            </a:r>
            <a:r>
              <a:rPr lang="ru-RU" sz="1600" dirty="0" smtClean="0">
                <a:latin typeface="+mj-lt"/>
                <a:cs typeface="Times New Roman" pitchFamily="18" charset="0"/>
              </a:rPr>
              <a:t>ребенка тенденцию</a:t>
            </a:r>
            <a:r>
              <a:rPr lang="ru-RU" sz="1600" dirty="0">
                <a:latin typeface="+mj-lt"/>
                <a:cs typeface="Times New Roman" pitchFamily="18" charset="0"/>
              </a:rPr>
              <a:t> </a:t>
            </a:r>
            <a:r>
              <a:rPr lang="ru-RU" sz="1600" dirty="0" smtClean="0">
                <a:latin typeface="+mj-lt"/>
                <a:cs typeface="Times New Roman" pitchFamily="18" charset="0"/>
              </a:rPr>
              <a:t>к</a:t>
            </a:r>
            <a:r>
              <a:rPr lang="ru-RU" sz="1600" dirty="0">
                <a:latin typeface="+mj-lt"/>
                <a:cs typeface="Times New Roman" pitchFamily="18" charset="0"/>
              </a:rPr>
              <a:t> </a:t>
            </a:r>
            <a:r>
              <a:rPr lang="ru-RU" sz="1600" dirty="0" smtClean="0">
                <a:latin typeface="+mj-lt"/>
                <a:cs typeface="Times New Roman" pitchFamily="18" charset="0"/>
              </a:rPr>
              <a:t>самостоятельности, сдерживают</a:t>
            </a:r>
            <a:endParaRPr lang="ru-RU" sz="1600" dirty="0">
              <a:latin typeface="+mj-lt"/>
              <a:cs typeface="Times New Roman" pitchFamily="18" charset="0"/>
            </a:endParaRPr>
          </a:p>
          <a:p>
            <a:pPr algn="just"/>
            <a:r>
              <a:rPr lang="ru-RU" sz="1600" dirty="0" smtClean="0">
                <a:latin typeface="+mj-lt"/>
                <a:cs typeface="Times New Roman" pitchFamily="18" charset="0"/>
              </a:rPr>
              <a:t>активность, инициативу</a:t>
            </a:r>
            <a:r>
              <a:rPr lang="ru-RU" sz="1600" dirty="0">
                <a:latin typeface="+mj-lt"/>
                <a:cs typeface="Times New Roman" pitchFamily="18" charset="0"/>
              </a:rPr>
              <a:t> </a:t>
            </a:r>
            <a:r>
              <a:rPr lang="ru-RU" sz="1600" dirty="0" smtClean="0">
                <a:latin typeface="+mj-lt"/>
                <a:cs typeface="Times New Roman" pitchFamily="18" charset="0"/>
              </a:rPr>
              <a:t>ребенка </a:t>
            </a:r>
            <a:r>
              <a:rPr lang="ru-RU" sz="1600" dirty="0">
                <a:latin typeface="+mj-lt"/>
                <a:cs typeface="Times New Roman" pitchFamily="18" charset="0"/>
              </a:rPr>
              <a:t>и стремятся во что бы то ни стало сохранить авторитарный </a:t>
            </a:r>
            <a:r>
              <a:rPr lang="ru-RU" sz="1600" dirty="0" smtClean="0">
                <a:latin typeface="+mj-lt"/>
                <a:cs typeface="Times New Roman" pitchFamily="18" charset="0"/>
              </a:rPr>
              <a:t>тип взаимоотношений.</a:t>
            </a:r>
          </a:p>
          <a:p>
            <a:pPr algn="just"/>
            <a:r>
              <a:rPr lang="ru-RU" sz="1600" dirty="0" smtClean="0">
                <a:latin typeface="+mj-lt"/>
              </a:rPr>
              <a:t>	К </a:t>
            </a:r>
            <a:r>
              <a:rPr lang="ru-RU" sz="1600" dirty="0">
                <a:latin typeface="+mj-lt"/>
              </a:rPr>
              <a:t>концу третьего года жизни ребенок открывает себя как отдельную личность, как источник разнообразных желаний и действий, отделенный от других людей. Ребенок начинает осознавать, что он обладает волей, которой может пользоваться. У него появляется стремление к волеизъявлению: он стремится к самостоятельности, к противопоставлению своих желаний желаниям взрослых. Он чувствует, что способен изменить мир предметов и человеческих отношений, чувствует себя способным управлять своими действиями </a:t>
            </a:r>
            <a:endParaRPr lang="ru-RU" sz="1600" dirty="0" smtClean="0">
              <a:latin typeface="+mj-lt"/>
            </a:endParaRPr>
          </a:p>
          <a:p>
            <a:pPr algn="just"/>
            <a:r>
              <a:rPr lang="ru-RU" sz="1600" dirty="0" smtClean="0">
                <a:latin typeface="+mj-lt"/>
              </a:rPr>
              <a:t>и </a:t>
            </a:r>
            <a:r>
              <a:rPr lang="ru-RU" sz="1600" dirty="0">
                <a:latin typeface="+mj-lt"/>
              </a:rPr>
              <a:t>своим воображением. Ощущая свое могущество, </a:t>
            </a:r>
            <a:endParaRPr lang="ru-RU" sz="1600" dirty="0" smtClean="0">
              <a:latin typeface="+mj-lt"/>
            </a:endParaRPr>
          </a:p>
          <a:p>
            <a:pPr algn="just"/>
            <a:r>
              <a:rPr lang="ru-RU" sz="1600" dirty="0" smtClean="0">
                <a:latin typeface="+mj-lt"/>
              </a:rPr>
              <a:t>растущее </a:t>
            </a:r>
            <a:r>
              <a:rPr lang="ru-RU" sz="1600" dirty="0">
                <a:latin typeface="+mj-lt"/>
              </a:rPr>
              <a:t>чувство независимости, ребенок </a:t>
            </a:r>
            <a:endParaRPr lang="ru-RU" sz="1600" dirty="0" smtClean="0">
              <a:latin typeface="+mj-lt"/>
            </a:endParaRPr>
          </a:p>
          <a:p>
            <a:pPr algn="just"/>
            <a:r>
              <a:rPr lang="ru-RU" sz="1600" dirty="0" smtClean="0">
                <a:latin typeface="+mj-lt"/>
              </a:rPr>
              <a:t>начинает </a:t>
            </a:r>
            <a:r>
              <a:rPr lang="ru-RU" sz="1600" dirty="0">
                <a:latin typeface="+mj-lt"/>
              </a:rPr>
              <a:t>более непосредственно восставать </a:t>
            </a:r>
            <a:endParaRPr lang="ru-RU" sz="1600" dirty="0" smtClean="0">
              <a:latin typeface="+mj-lt"/>
            </a:endParaRPr>
          </a:p>
          <a:p>
            <a:pPr algn="just"/>
            <a:r>
              <a:rPr lang="ru-RU" sz="1600" dirty="0" smtClean="0">
                <a:latin typeface="+mj-lt"/>
              </a:rPr>
              <a:t>против </a:t>
            </a:r>
            <a:r>
              <a:rPr lang="ru-RU" sz="1600" dirty="0">
                <a:latin typeface="+mj-lt"/>
              </a:rPr>
              <a:t>ограничений и стремится к тому, </a:t>
            </a:r>
            <a:endParaRPr lang="ru-RU" sz="1600" dirty="0" smtClean="0">
              <a:latin typeface="+mj-lt"/>
            </a:endParaRPr>
          </a:p>
          <a:p>
            <a:pPr algn="just"/>
            <a:r>
              <a:rPr lang="ru-RU" sz="1600" dirty="0" smtClean="0">
                <a:latin typeface="+mj-lt"/>
              </a:rPr>
              <a:t>чтобы </a:t>
            </a:r>
            <a:r>
              <a:rPr lang="ru-RU" sz="1600" dirty="0">
                <a:latin typeface="+mj-lt"/>
              </a:rPr>
              <a:t>обо всем составить собственное мнение. </a:t>
            </a:r>
            <a:endParaRPr lang="ru-RU" sz="1600" dirty="0">
              <a:latin typeface="+mj-lt"/>
              <a:cs typeface="Times New Roman" pitchFamily="18" charset="0"/>
            </a:endParaRPr>
          </a:p>
        </p:txBody>
      </p:sp>
      <p:pic>
        <p:nvPicPr>
          <p:cNvPr id="2050" name="Picture 2" descr="http://cf2.ppt-online.org/files2/slide/u/UGbntNk28l45HKJy7mREMQZXOSgA1PrhT9iIpqBjVf/slide-5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5" t="29180" r="50000" b="7040"/>
          <a:stretch/>
        </p:blipFill>
        <p:spPr bwMode="auto">
          <a:xfrm>
            <a:off x="6100998" y="4293096"/>
            <a:ext cx="2500840" cy="2442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27300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3528" y="474345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Используемые материалы:</a:t>
            </a:r>
          </a:p>
          <a:p>
            <a:r>
              <a:rPr lang="en-US" dirty="0"/>
              <a:t> </a:t>
            </a:r>
            <a:r>
              <a:rPr lang="en-US" b="1" dirty="0" smtClean="0">
                <a:hlinkClick r:id="rId2"/>
              </a:rPr>
              <a:t>stavsad48.ru</a:t>
            </a:r>
            <a:r>
              <a:rPr lang="ru-RU" b="1" dirty="0" smtClean="0"/>
              <a:t>  </a:t>
            </a:r>
            <a:endParaRPr lang="ru-RU" dirty="0"/>
          </a:p>
        </p:txBody>
      </p:sp>
      <p:pic>
        <p:nvPicPr>
          <p:cNvPr id="10242" name="Picture 2" descr="https://bipbap.ru/wp-content/uploads/2017/10/5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516" y="1210855"/>
            <a:ext cx="8424936" cy="5484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54593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8352928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Развитие ребенка в этот период осуществляется в направлении все большей самостоятельности. На втором году жизни ребенок овладевает </a:t>
            </a:r>
            <a:r>
              <a:rPr lang="ru-RU" dirty="0" err="1"/>
              <a:t>прямохождением</a:t>
            </a:r>
            <a:r>
              <a:rPr lang="ru-RU" dirty="0"/>
              <a:t>, на третьем – бегом. К концу периода он может самостоятельно обслуживать себя – умываться, одеваться, кушать. Его поведение к концу раннего детства становится все более независимым от взрослого. Активно развивается познавательная деятельность, формируются наглядные формы мышления, целенаправленное восприятие, появляется способность к фантазированию. В этот период ребенок много и охотно говорит с близкими, другими взрослыми, сверстниками. Дети с удовольствием слушают речь других, рассказы, сказки; к 3 годам дети хорошо понимают все, что говорят взрослые. В этот же период у ребенка появляется устойчивый интерес к другим детям и одновременно ослабевает сосредоточенность на членах семьи. </a:t>
            </a:r>
            <a:endParaRPr lang="ru-RU" dirty="0" smtClean="0"/>
          </a:p>
          <a:p>
            <a:pPr algn="just"/>
            <a:r>
              <a:rPr lang="ru-RU" dirty="0"/>
              <a:t>Наиболее яркий и отмечаемый родителями феномен этого периода развития – появление у ребенка местоимения «я», возникновение высказываний «Я – сам». Возникновение этого феномена свидетельствует о </a:t>
            </a:r>
            <a:r>
              <a:rPr lang="ru-RU" dirty="0" smtClean="0"/>
              <a:t>том</a:t>
            </a:r>
            <a:r>
              <a:rPr lang="ru-RU" dirty="0"/>
              <a:t>, что ребенок переходит на новый этап своего развития. Ребенок стремится делать все самостоятельно, а каждый результат деятельности становится для ребенка и утверждением его Я.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1341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813690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Ребенок начинает с особым пристрастием воспринимать оценки, искать и требовать у взрослых признания своих достижений, появляется чувство гордости за свои достижения. В то же время происходит отделение ребенка от взрослого, ослабевает слитность его существования с жизнью и деятельностью взрослых, возрастает стремление к самостоятельному (а не совместному)выполнению предметных действий. Таким образом, причины кризиса развития в возрасте 3-х лет лежат в области отношений ребенка и взрослого. Возникающие на данном отрезке жизни негативные проявления в поведении показывают, что во внутреннем мире ребенка произошли существенные изменения и прежние отношения со взрослыми в совместной жизнедеятельности противоречат новому уровню развития ребенка. Наиболее остро этот кризис протекает в условиях ограничения самостоятельности ребенка со стороны взрослых. </a:t>
            </a:r>
            <a:endParaRPr lang="ru-RU" dirty="0"/>
          </a:p>
        </p:txBody>
      </p:sp>
      <p:pic>
        <p:nvPicPr>
          <p:cNvPr id="3074" name="Picture 2" descr="https://avatars.dzeninfra.ru/get-zen_doc/1716636/pub_5d9f2154e6e8ef00af5ab8f0_5da9680ea660d7c6298d5efb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7844" y="4074499"/>
            <a:ext cx="3096344" cy="2595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92523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8352928" cy="566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	</a:t>
            </a:r>
            <a:r>
              <a:rPr lang="ru-RU" sz="2000" b="1" dirty="0" smtClean="0">
                <a:solidFill>
                  <a:srgbClr val="002060"/>
                </a:solidFill>
              </a:rPr>
              <a:t>Возрастные </a:t>
            </a:r>
            <a:r>
              <a:rPr lang="ru-RU" sz="2000" b="1" dirty="0">
                <a:solidFill>
                  <a:srgbClr val="002060"/>
                </a:solidFill>
              </a:rPr>
              <a:t>рамки кризисного периода 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/>
              <a:t>	</a:t>
            </a:r>
            <a:r>
              <a:rPr lang="ru-RU" dirty="0" smtClean="0"/>
              <a:t>Этот </a:t>
            </a:r>
            <a:r>
              <a:rPr lang="ru-RU" dirty="0"/>
              <a:t>этап становления личности лишь условно именуется «кризисом трёх лет». Первые симптомы неповиновения иногда отмечаются уже в 18-20 месяцев, однако наибольшей интенсивности они достигают в период с 2,5 до 3,5 лет. </a:t>
            </a:r>
          </a:p>
          <a:p>
            <a:pPr algn="just"/>
            <a:r>
              <a:rPr lang="ru-RU" dirty="0"/>
              <a:t>Длительность данного явления также является условной и обычно составляет всего несколько месяцев. Однако в случае неблагоприятного развития событий кризис может затянуться на пару лет. </a:t>
            </a:r>
          </a:p>
          <a:p>
            <a:r>
              <a:rPr lang="ru-RU" b="1" dirty="0"/>
              <a:t>Степень выраженности психоэмоциональных реакций, впрочем, как и продолжительность периода, зависит от таких характеристик, как: </a:t>
            </a:r>
            <a:endParaRPr lang="ru-RU" dirty="0"/>
          </a:p>
          <a:p>
            <a:pPr algn="just"/>
            <a:r>
              <a:rPr lang="ru-RU" dirty="0"/>
              <a:t>- детский темперамент (у холериков признаки проявляются ярче); </a:t>
            </a:r>
          </a:p>
          <a:p>
            <a:pPr algn="just"/>
            <a:r>
              <a:rPr lang="ru-RU" dirty="0"/>
              <a:t>- стиль родительского воспитания (авторитарность родителей обостряет проявления детского негативизма); </a:t>
            </a:r>
          </a:p>
          <a:p>
            <a:pPr algn="just"/>
            <a:r>
              <a:rPr lang="ru-RU" dirty="0"/>
              <a:t>- особенности взаимоотношений матери и ребёнка (чем ближе отношения, тем проще преодолеть отрицательные моменты). </a:t>
            </a:r>
          </a:p>
          <a:p>
            <a:pPr algn="just"/>
            <a:r>
              <a:rPr lang="ru-RU" dirty="0"/>
              <a:t>На интенсивность эмоциональных реакций могут повлиять и косвенные условия. Например, ребёнку будет сложнее переживать кризис, если пик явления придётся на адаптацию к детскому саду или появление в семье младшего братика или сестрёнки.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04092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46584"/>
            <a:ext cx="813690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 </a:t>
            </a:r>
            <a:r>
              <a:rPr lang="ru-RU" sz="2000" b="1" dirty="0">
                <a:solidFill>
                  <a:srgbClr val="002060"/>
                </a:solidFill>
              </a:rPr>
              <a:t>7 главных признаков Кризиса 3-х лет </a:t>
            </a:r>
            <a:endParaRPr lang="ru-RU" sz="2000" dirty="0">
              <a:solidFill>
                <a:srgbClr val="002060"/>
              </a:solidFill>
            </a:endParaRPr>
          </a:p>
          <a:p>
            <a:pPr algn="just"/>
            <a:r>
              <a:rPr lang="ru-RU" dirty="0"/>
              <a:t>Кризис трех лет изучен очень хорошо и обстоятельно описан в отечественной психологии. Л.С. Выготский приводит описание таких симптомов этого кризиса. </a:t>
            </a:r>
          </a:p>
          <a:p>
            <a:pPr algn="just"/>
            <a:r>
              <a:rPr lang="ru-RU" dirty="0"/>
              <a:t>Психология характеризует кризис 3-х лет как семизвездие симптомов. </a:t>
            </a:r>
            <a:endParaRPr lang="ru-RU" dirty="0" smtClean="0"/>
          </a:p>
          <a:p>
            <a:pPr algn="just"/>
            <a:r>
              <a:rPr lang="ru-RU" dirty="0" smtClean="0"/>
              <a:t>Эти </a:t>
            </a:r>
            <a:r>
              <a:rPr lang="ru-RU" dirty="0"/>
              <a:t>отличительные качества помогают точно определить, что ребенок вступил в пору </a:t>
            </a:r>
            <a:endParaRPr lang="ru-RU" dirty="0" smtClean="0"/>
          </a:p>
          <a:p>
            <a:pPr algn="just"/>
            <a:r>
              <a:rPr lang="ru-RU" dirty="0" smtClean="0"/>
              <a:t>независимости </a:t>
            </a:r>
          </a:p>
          <a:p>
            <a:pPr algn="just"/>
            <a:r>
              <a:rPr lang="ru-RU" dirty="0" smtClean="0"/>
              <a:t>от </a:t>
            </a:r>
            <a:r>
              <a:rPr lang="ru-RU" dirty="0"/>
              <a:t>взрослых, </a:t>
            </a:r>
            <a:endParaRPr lang="ru-RU" dirty="0" smtClean="0"/>
          </a:p>
          <a:p>
            <a:pPr algn="just"/>
            <a:r>
              <a:rPr lang="ru-RU" dirty="0" smtClean="0"/>
              <a:t>а его</a:t>
            </a:r>
          </a:p>
          <a:p>
            <a:pPr algn="just"/>
            <a:r>
              <a:rPr lang="ru-RU" dirty="0" smtClean="0"/>
              <a:t> </a:t>
            </a:r>
            <a:r>
              <a:rPr lang="ru-RU" dirty="0"/>
              <a:t>эмоциональность </a:t>
            </a:r>
            <a:endParaRPr lang="ru-RU" dirty="0" smtClean="0"/>
          </a:p>
          <a:p>
            <a:pPr algn="just"/>
            <a:r>
              <a:rPr lang="ru-RU" dirty="0" smtClean="0"/>
              <a:t>не </a:t>
            </a:r>
            <a:r>
              <a:rPr lang="ru-RU" dirty="0"/>
              <a:t>является </a:t>
            </a:r>
            <a:endParaRPr lang="ru-RU" dirty="0" smtClean="0"/>
          </a:p>
          <a:p>
            <a:pPr algn="just"/>
            <a:r>
              <a:rPr lang="ru-RU" dirty="0" smtClean="0"/>
              <a:t>следствием </a:t>
            </a:r>
          </a:p>
          <a:p>
            <a:pPr algn="just"/>
            <a:r>
              <a:rPr lang="ru-RU" dirty="0" smtClean="0"/>
              <a:t>избалованности </a:t>
            </a:r>
          </a:p>
          <a:p>
            <a:pPr algn="just"/>
            <a:r>
              <a:rPr lang="ru-RU" dirty="0" smtClean="0"/>
              <a:t>либо </a:t>
            </a:r>
            <a:r>
              <a:rPr lang="ru-RU" dirty="0"/>
              <a:t>обычной </a:t>
            </a:r>
            <a:endParaRPr lang="ru-RU" dirty="0" smtClean="0"/>
          </a:p>
          <a:p>
            <a:pPr algn="just"/>
            <a:r>
              <a:rPr lang="ru-RU" dirty="0" smtClean="0"/>
              <a:t>вредности</a:t>
            </a:r>
            <a:r>
              <a:rPr lang="ru-RU" dirty="0"/>
              <a:t>. </a:t>
            </a:r>
            <a:endParaRPr lang="ru-RU" dirty="0"/>
          </a:p>
        </p:txBody>
      </p:sp>
      <p:pic>
        <p:nvPicPr>
          <p:cNvPr id="4098" name="Picture 2" descr="https://kz-russia.ru/wp-content/uploads/9/4/8/9485f274653abf1754db6774dfc68954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6196" y="1988840"/>
            <a:ext cx="6283843" cy="4712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28386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16632"/>
            <a:ext cx="8208912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Негативизм </a:t>
            </a:r>
            <a:endParaRPr lang="ru-RU" dirty="0"/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Это </a:t>
            </a:r>
            <a:r>
              <a:rPr lang="ru-RU" sz="1600" dirty="0"/>
              <a:t>проявление нужно отличать от элементарного детского непослушания, которое случается в любом возрасте. Поведение непослушного ребёнка обусловлено его желаниями, которые не совпадают с родительскими требованиями. </a:t>
            </a:r>
          </a:p>
          <a:p>
            <a:pPr algn="just"/>
            <a:r>
              <a:rPr lang="ru-RU" sz="1600" dirty="0"/>
              <a:t>В случае негативизма малыши отказываются от собственных желаний, даже если они совпадают с требованиями или предложениями мамы или папы. То есть дети не хотят что-то делать лишь потому, что инициатива исходит от близкого взрослого. </a:t>
            </a:r>
            <a:endParaRPr lang="ru-RU" sz="1600" dirty="0" smtClean="0"/>
          </a:p>
          <a:p>
            <a:pPr algn="just"/>
            <a:r>
              <a:rPr lang="ru-RU" sz="1600" i="1" dirty="0"/>
              <a:t>Рассмотрим отличия на конкретных примерах: </a:t>
            </a:r>
            <a:endParaRPr lang="ru-RU" sz="1600" dirty="0"/>
          </a:p>
          <a:p>
            <a:pPr algn="just"/>
            <a:r>
              <a:rPr lang="ru-RU" sz="1600" i="1" dirty="0"/>
              <a:t>Образец непослушания. </a:t>
            </a:r>
            <a:r>
              <a:rPr lang="ru-RU" sz="1600" dirty="0"/>
              <a:t>Малыш заигрался на улице. Мама зовёт его кушать, но поскольку он ещё не нагулялся, то отказывается заходить в дом. То есть в основе его поведения лежит желание погулять, противоречащее маминому требованию вернуться домой. </a:t>
            </a:r>
          </a:p>
          <a:p>
            <a:pPr algn="just"/>
            <a:r>
              <a:rPr lang="ru-RU" sz="1600" i="1" dirty="0"/>
              <a:t>Образец негативизма. </a:t>
            </a:r>
            <a:r>
              <a:rPr lang="ru-RU" sz="1600" dirty="0"/>
              <a:t>Малыша, играющего на улице, зовут на обед, однако они категорически против, хотя уже устал гулять и проголодался. То есть отказ обусловлен не недостатком игрового времени, а стремлением противостоять маме, хотя их желания в данном случае совпадают. </a:t>
            </a:r>
          </a:p>
          <a:p>
            <a:pPr algn="just"/>
            <a:r>
              <a:rPr lang="ru-RU" sz="1600" dirty="0"/>
              <a:t>Таким образом, негативные реакции всегда адресные и направлены не на содержание просьбы (требования, пожелания), а на конкретного человека. Обычно «объектом» выступает именно мама. </a:t>
            </a:r>
          </a:p>
          <a:p>
            <a:pPr algn="just"/>
            <a:r>
              <a:rPr lang="ru-RU" sz="1600" i="1" dirty="0"/>
              <a:t>«Нет нужды давить на ребёнка или заставлять его выполнять нужное действие. Пусть он немного «остынет», а уже затем обращайтесь к нему с просьбой. Как вариант, «переговорщиком» может выступить другой член семьи – например, папа.» </a:t>
            </a:r>
            <a:endParaRPr lang="ru-RU" sz="1600" dirty="0" smtClean="0"/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6230858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806489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Строптивость </a:t>
            </a:r>
            <a:endParaRPr lang="ru-RU" dirty="0"/>
          </a:p>
          <a:p>
            <a:pPr algn="just"/>
            <a:r>
              <a:rPr lang="ru-RU" dirty="0"/>
              <a:t>Строптивое поведение несколько напоминает негативизм, однако отличается обезличенностью, то есть оно направлено не на определённого члена семьи, а на привычный жизненный уклад. </a:t>
            </a:r>
            <a:r>
              <a:rPr lang="ru-RU" dirty="0" smtClean="0"/>
              <a:t> </a:t>
            </a:r>
            <a:endParaRPr lang="ru-RU" dirty="0"/>
          </a:p>
          <a:p>
            <a:pPr algn="just"/>
            <a:endParaRPr lang="ru-RU" dirty="0"/>
          </a:p>
          <a:p>
            <a:pPr algn="just"/>
            <a:r>
              <a:rPr lang="ru-RU" dirty="0"/>
              <a:t>Можно сказать, что таким способом ребенок протестует против всех предметов и порядков, которые его окружают. Психология маленьких детей такова, что с большей степенью вероятности строптивость будет проявляться в тех семьях, где существуют разночтения по поводу воспитания и дисциплинарных мер между матерью и отцом, родителями и старшим поколением. </a:t>
            </a:r>
          </a:p>
          <a:p>
            <a:pPr algn="just"/>
            <a:r>
              <a:rPr lang="ru-RU" dirty="0"/>
              <a:t>Строптивый ребёнок вообще не желает выполнять просьбы и разумные требования всех взрослых домочадцев, как будто он и не слышит обращённой к нему речи. Например, малыш продолжает играть в кубики, несмотря на просьбу мамы и папы сложить игрушки в корзину. </a:t>
            </a:r>
          </a:p>
          <a:p>
            <a:pPr algn="just"/>
            <a:r>
              <a:rPr lang="ru-RU" i="1" dirty="0"/>
              <a:t>«Если ребёнок не собирается выполнять вашу просьбу прямо сейчас, постарайтесь переключить его внимание на другое занятие. Спустя некоторое время он самостоятельно, к примеру, уберёт игрушки или вымоет руки, а вам не придётся «стоять над душой»».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17260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8412" y="260648"/>
            <a:ext cx="828092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Упрямство </a:t>
            </a:r>
            <a:endParaRPr lang="ru-RU" dirty="0"/>
          </a:p>
          <a:p>
            <a:pPr algn="just"/>
            <a:r>
              <a:rPr lang="ru-RU" dirty="0"/>
              <a:t>Упрямое поведение не следует путать с настойчивостью. В первом случае ребёнок стоит на своём только потому, что прежде уже потребовал этого. Настойчивость же – проявление воли, позволяющее детям достигать желанной цели. </a:t>
            </a:r>
          </a:p>
          <a:p>
            <a:pPr algn="just"/>
            <a:r>
              <a:rPr lang="ru-RU" i="1" dirty="0"/>
              <a:t>Рассмотрим разницу между этими качествами на конкретных примерах: </a:t>
            </a:r>
            <a:endParaRPr lang="ru-RU" dirty="0"/>
          </a:p>
          <a:p>
            <a:pPr algn="just"/>
            <a:r>
              <a:rPr lang="ru-RU" i="1" dirty="0"/>
              <a:t>Образец настойчивости. </a:t>
            </a:r>
            <a:r>
              <a:rPr lang="ru-RU" dirty="0"/>
              <a:t>Малыш категорически отказывается идти за стол, пока не достроит башенку из кубиков, которая почему-то всё время рушится. </a:t>
            </a:r>
          </a:p>
          <a:p>
            <a:pPr algn="just"/>
            <a:r>
              <a:rPr lang="ru-RU" i="1" dirty="0"/>
              <a:t>Образец упрямства. </a:t>
            </a:r>
            <a:r>
              <a:rPr lang="ru-RU" dirty="0"/>
              <a:t>Вы зовёте малыша завтракать, однако он отвечает отказом, потому что перед этим сказал, что не голоден (хотя на самом деле на данный момент он проголодался). </a:t>
            </a:r>
          </a:p>
          <a:p>
            <a:pPr algn="just"/>
            <a:endParaRPr lang="ru-RU" i="1" dirty="0" smtClean="0"/>
          </a:p>
          <a:p>
            <a:pPr algn="just"/>
            <a:r>
              <a:rPr lang="ru-RU" i="1" dirty="0" smtClean="0"/>
              <a:t>«</a:t>
            </a:r>
            <a:r>
              <a:rPr lang="ru-RU" i="1" dirty="0"/>
              <a:t>Нет нужды переубеждать ребёнка или опять </a:t>
            </a:r>
            <a:endParaRPr lang="ru-RU" i="1" dirty="0" smtClean="0"/>
          </a:p>
          <a:p>
            <a:pPr algn="just"/>
            <a:r>
              <a:rPr lang="ru-RU" i="1" dirty="0" smtClean="0"/>
              <a:t>же </a:t>
            </a:r>
            <a:r>
              <a:rPr lang="ru-RU" i="1" dirty="0"/>
              <a:t>настаивать на своём. Оптимальное </a:t>
            </a:r>
            <a:endParaRPr lang="ru-RU" i="1" dirty="0" smtClean="0"/>
          </a:p>
          <a:p>
            <a:pPr algn="just"/>
            <a:r>
              <a:rPr lang="ru-RU" i="1" dirty="0" smtClean="0"/>
              <a:t>решение </a:t>
            </a:r>
            <a:r>
              <a:rPr lang="ru-RU" i="1" dirty="0"/>
              <a:t>– оставить завтрак на столе </a:t>
            </a:r>
            <a:endParaRPr lang="ru-RU" i="1" dirty="0" smtClean="0"/>
          </a:p>
          <a:p>
            <a:pPr algn="just"/>
            <a:r>
              <a:rPr lang="ru-RU" i="1" dirty="0" smtClean="0"/>
              <a:t>и </a:t>
            </a:r>
            <a:r>
              <a:rPr lang="ru-RU" i="1" dirty="0"/>
              <a:t>предложить малышу принять пищу, </a:t>
            </a:r>
            <a:endParaRPr lang="ru-RU" i="1" dirty="0" smtClean="0"/>
          </a:p>
          <a:p>
            <a:pPr algn="just"/>
            <a:r>
              <a:rPr lang="ru-RU" i="1" dirty="0" smtClean="0"/>
              <a:t>когда </a:t>
            </a:r>
            <a:r>
              <a:rPr lang="ru-RU" i="1" dirty="0"/>
              <a:t>он проголодается». </a:t>
            </a:r>
            <a:endParaRPr lang="ru-RU" dirty="0"/>
          </a:p>
        </p:txBody>
      </p:sp>
      <p:pic>
        <p:nvPicPr>
          <p:cNvPr id="5122" name="Picture 2" descr="https://i.ytimg.com/vi/CiraJFq0PFk/maxresdefaul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43"/>
          <a:stretch/>
        </p:blipFill>
        <p:spPr bwMode="auto">
          <a:xfrm>
            <a:off x="5853809" y="3645024"/>
            <a:ext cx="2800881" cy="2893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020901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71</TotalTime>
  <Words>2175</Words>
  <Application>Microsoft Office PowerPoint</Application>
  <PresentationFormat>Экран (4:3)</PresentationFormat>
  <Paragraphs>123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Эркер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</dc:creator>
  <cp:lastModifiedBy>Windows User</cp:lastModifiedBy>
  <cp:revision>7</cp:revision>
  <dcterms:created xsi:type="dcterms:W3CDTF">2024-03-14T09:52:43Z</dcterms:created>
  <dcterms:modified xsi:type="dcterms:W3CDTF">2024-03-14T11:14:11Z</dcterms:modified>
</cp:coreProperties>
</file>