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326" r:id="rId2"/>
    <p:sldId id="330" r:id="rId3"/>
    <p:sldId id="331" r:id="rId4"/>
    <p:sldId id="351" r:id="rId5"/>
    <p:sldId id="349" r:id="rId6"/>
    <p:sldId id="353" r:id="rId7"/>
    <p:sldId id="352" r:id="rId8"/>
    <p:sldId id="366" r:id="rId9"/>
    <p:sldId id="327" r:id="rId10"/>
    <p:sldId id="328" r:id="rId11"/>
    <p:sldId id="355" r:id="rId12"/>
    <p:sldId id="365" r:id="rId13"/>
    <p:sldId id="295" r:id="rId14"/>
    <p:sldId id="296" r:id="rId15"/>
    <p:sldId id="367" r:id="rId16"/>
    <p:sldId id="329" r:id="rId17"/>
    <p:sldId id="332" r:id="rId18"/>
    <p:sldId id="343" r:id="rId19"/>
    <p:sldId id="323" r:id="rId20"/>
    <p:sldId id="357" r:id="rId21"/>
    <p:sldId id="363" r:id="rId22"/>
    <p:sldId id="342" r:id="rId23"/>
    <p:sldId id="346" r:id="rId24"/>
    <p:sldId id="347" r:id="rId25"/>
    <p:sldId id="276" r:id="rId26"/>
    <p:sldId id="368" r:id="rId27"/>
    <p:sldId id="369" r:id="rId28"/>
    <p:sldId id="348" r:id="rId29"/>
    <p:sldId id="358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CCFF"/>
    <a:srgbClr val="339966"/>
    <a:srgbClr val="006600"/>
    <a:srgbClr val="85D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42" autoAdjust="0"/>
    <p:restoredTop sz="94660"/>
  </p:normalViewPr>
  <p:slideViewPr>
    <p:cSldViewPr>
      <p:cViewPr>
        <p:scale>
          <a:sx n="85" d="100"/>
          <a:sy n="85" d="100"/>
        </p:scale>
        <p:origin x="-15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33616-D51F-4B41-AD60-C2EAC53A6AC7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C6971-011F-43CF-A9FD-6234D48EF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43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3140D5-F0E8-4A52-AEBE-A433429822D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3140D5-F0E8-4A52-AEBE-A433429822D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3140D5-F0E8-4A52-AEBE-A433429822D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3140D5-F0E8-4A52-AEBE-A433429822D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3140D5-F0E8-4A52-AEBE-A433429822D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09.02.2024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4%D0%BE%D0%BB%D1%8C%D0%BA%D0%BB%D0%BE%D1%80%D0%B8%D1%81%D1%82%D0%B8%D0%BA%D0%B0" TargetMode="External"/><Relationship Id="rId3" Type="http://schemas.openxmlformats.org/officeDocument/2006/relationships/hyperlink" Target="https://ru.wikipedia.org/wiki/%D0%9D%D0%B0%D1%80%D1%80%D0%B0%D1%82%D0%B8%D0%B2" TargetMode="External"/><Relationship Id="rId7" Type="http://schemas.openxmlformats.org/officeDocument/2006/relationships/hyperlink" Target="https://ru.wikipedia.org/wiki/%D0%A4%D0%B8%D0%BB%D0%BE%D0%BB%D0%BE%D0%B3%D0%B8%D1%8F" TargetMode="External"/><Relationship Id="rId2" Type="http://schemas.openxmlformats.org/officeDocument/2006/relationships/hyperlink" Target="https://ru.wikipedia.org/wiki/%D0%91%D1%8B%D0%BB%D0%B8%D0%BD%D1%8B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4%D0%BE%D0%BB%D1%8C%D0%BA%D0%BB%D0%BE%D1%80" TargetMode="External"/><Relationship Id="rId11" Type="http://schemas.openxmlformats.org/officeDocument/2006/relationships/image" Target="../media/image14.jpeg"/><Relationship Id="rId5" Type="http://schemas.openxmlformats.org/officeDocument/2006/relationships/hyperlink" Target="https://ru.wikipedia.org/wiki/%D0%97%D0%B0%D1%81%D1%82%D0%B0%D0%B2%D0%B0_(%D0%BF%D0%BE%D0%B3%D1%80%D0%B0%D0%BD%D0%B8%D1%87%D0%BD%D0%B0%D1%8F)" TargetMode="External"/><Relationship Id="rId10" Type="http://schemas.openxmlformats.org/officeDocument/2006/relationships/hyperlink" Target="https://ru.wikipedia.org/wiki/%D0%94%D1%80%D1%83%D0%B6%D0%B8%D0%BD%D0%B0" TargetMode="External"/><Relationship Id="rId4" Type="http://schemas.openxmlformats.org/officeDocument/2006/relationships/hyperlink" Target="https://ru.wikipedia.org/wiki/%D0%A0%D1%83%D1%81%D1%8C" TargetMode="External"/><Relationship Id="rId9" Type="http://schemas.openxmlformats.org/officeDocument/2006/relationships/hyperlink" Target="https://ru.wikipedia.org/wiki/%D0%92%D0%BE%D0%B9%D1%81%D0%BA%D0%BE_%D0%94%D1%80%D0%B5%D0%B2%D0%BD%D0%B5%D0%B9_%D0%A0%D1%83%D1%81%D0%B8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quizizz.com/_media/quizzes/3b499da7-c690-4a62-9a52-734f097e4eb0_900_9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685800"/>
            <a:ext cx="4343400" cy="563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fs00.infourok.ru/images/doc/222/14197/2/hello_html_631a685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90600"/>
            <a:ext cx="3809999" cy="4876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1298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14375" y="1428750"/>
            <a:ext cx="27860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в  гон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14375" y="2071688"/>
            <a:ext cx="35528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экскурс  я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14375" y="2730500"/>
            <a:ext cx="23574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м  локо 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85813" y="3373438"/>
            <a:ext cx="279558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latin typeface="Arial Narrow" pitchFamily="34" charset="0"/>
              </a:rPr>
              <a:t>б</a:t>
            </a:r>
            <a:r>
              <a:rPr lang="ru-RU" sz="4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ru-RU" sz="4400" b="1" dirty="0" err="1" smtClean="0">
                <a:solidFill>
                  <a:srgbClr val="0070C0"/>
                </a:solidFill>
                <a:latin typeface="Arial Narrow" pitchFamily="34" charset="0"/>
              </a:rPr>
              <a:t>гатыри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032" name="Picture 8" descr="https://www.gifki.org/data/media/75/poezd-animatsionnaya-kartinka-0023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188" y="900531"/>
            <a:ext cx="2135545" cy="133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833937" y="1447800"/>
            <a:ext cx="27860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/>
              <a:t>     </a:t>
            </a:r>
            <a:r>
              <a:rPr lang="ru-RU" sz="4400" b="1" dirty="0" smtClean="0">
                <a:solidFill>
                  <a:srgbClr val="FF0000"/>
                </a:solidFill>
                <a:latin typeface="Arial Narrow" pitchFamily="34" charset="0"/>
              </a:rPr>
              <a:t>а</a:t>
            </a:r>
            <a:r>
              <a:rPr lang="ru-RU" sz="4400" b="1" dirty="0" smtClean="0"/>
              <a:t> </a:t>
            </a:r>
            <a:endParaRPr lang="ru-RU" sz="4400" b="1" dirty="0"/>
          </a:p>
        </p:txBody>
      </p:sp>
      <p:sp>
        <p:nvSpPr>
          <p:cNvPr id="9" name="Овал 8"/>
          <p:cNvSpPr/>
          <p:nvPr/>
        </p:nvSpPr>
        <p:spPr>
          <a:xfrm>
            <a:off x="1000100" y="428604"/>
            <a:ext cx="6858048" cy="714380"/>
          </a:xfrm>
          <a:prstGeom prst="ellipse">
            <a:avLst/>
          </a:prstGeom>
          <a:solidFill>
            <a:srgbClr val="85DFFF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800" b="1" dirty="0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05537" y="2125662"/>
            <a:ext cx="27860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/>
              <a:t>      </a:t>
            </a:r>
            <a:r>
              <a:rPr lang="ru-RU" sz="4400" b="1" dirty="0" smtClean="0">
                <a:solidFill>
                  <a:srgbClr val="FF0000"/>
                </a:solidFill>
                <a:latin typeface="Arial Narrow" pitchFamily="34" charset="0"/>
              </a:rPr>
              <a:t>и</a:t>
            </a:r>
            <a:r>
              <a:rPr lang="ru-RU" sz="4400" b="1" dirty="0" smtClean="0"/>
              <a:t> </a:t>
            </a:r>
            <a:endParaRPr lang="ru-RU" sz="4400" b="1" dirty="0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572000" y="2786058"/>
            <a:ext cx="27860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/>
              <a:t>        </a:t>
            </a:r>
            <a:r>
              <a:rPr lang="ru-RU" sz="4400" b="1" dirty="0" smtClean="0">
                <a:solidFill>
                  <a:srgbClr val="FF0000"/>
                </a:solidFill>
                <a:latin typeface="Arial Narrow" pitchFamily="34" charset="0"/>
              </a:rPr>
              <a:t>о</a:t>
            </a:r>
            <a:r>
              <a:rPr lang="ru-RU" sz="4400" b="1" dirty="0" smtClean="0"/>
              <a:t> </a:t>
            </a:r>
            <a:endParaRPr lang="ru-RU" sz="4400" b="1" dirty="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529137" y="3429000"/>
            <a:ext cx="27860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/>
              <a:t>        </a:t>
            </a:r>
            <a:r>
              <a:rPr lang="ru-RU" sz="4400" b="1" dirty="0" smtClean="0">
                <a:solidFill>
                  <a:srgbClr val="FF0000"/>
                </a:solidFill>
                <a:latin typeface="Arial Narrow" pitchFamily="34" charset="0"/>
              </a:rPr>
              <a:t>о</a:t>
            </a:r>
            <a:r>
              <a:rPr lang="ru-RU" sz="4400" b="1" dirty="0" smtClean="0">
                <a:latin typeface="Arial Narrow" pitchFamily="34" charset="0"/>
              </a:rPr>
              <a:t> </a:t>
            </a:r>
            <a:endParaRPr lang="ru-RU" sz="4400" b="1" dirty="0">
              <a:latin typeface="Arial Narrow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71800" y="304800"/>
            <a:ext cx="31550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5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</a:rPr>
              <a:t>Проверка:</a:t>
            </a:r>
            <a:endParaRPr lang="ru-RU" sz="4800" b="1" cap="all" spc="0" dirty="0">
              <a:ln/>
              <a:solidFill>
                <a:schemeClr val="accent5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Narrow" pitchFamily="34" charset="0"/>
            </a:endParaRPr>
          </a:p>
        </p:txBody>
      </p:sp>
      <p:pic>
        <p:nvPicPr>
          <p:cNvPr id="1042" name="Picture 18" descr="https://i.gifer.com/HCX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488185"/>
            <a:ext cx="1798314" cy="179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nimo2.ucoz.ru/_ph/22/2/71749334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343400"/>
            <a:ext cx="1643422" cy="202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6" descr="https://yt3.ggpht.com/ytc/AMLnZu8_FrDtNZhY-7qhdu6JJb_YrKMsXOH8a9RZMU5o=s900-c-k-c0x00ffffff-no-rj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4" name="Picture 4" descr="https://avatars.mds.yandex.net/i?id=5465a98d68d281ff3c1b66a1c853f647e17eb357-4272115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4100" y="4648200"/>
            <a:ext cx="2702299" cy="1762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4326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7 3.75723E-6 L 4.44444E-6 0.5394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2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53942 L 0.49011 0.53942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011 0.53942 L 0.49011 0.0046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0.0104 L 0.01909 0.4457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44 0.44578 L 0.49375 0.44578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375 0.44578 L 0.49375 0.0053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7 -1.6185E-6 L 0.02344 0.3498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44 0.34983 L 0.48212 0.34983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775 0.34983 L 0.49775 0.00393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-3.23699E-6 L 0.03125 0.2561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25 0.25619 L 0.48594 0.25619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993 0.25619 L 0.48993 0.00463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457201"/>
            <a:ext cx="8382000" cy="381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Богатыри́</a:t>
            </a:r>
            <a:r>
              <a:rPr lang="ru-RU" sz="2000" dirty="0" smtClean="0"/>
              <a:t> — герои </a:t>
            </a:r>
            <a:r>
              <a:rPr lang="ru-RU" sz="2000" dirty="0" smtClean="0">
                <a:hlinkClick r:id="rId2" tooltip="Былины"/>
              </a:rPr>
              <a:t>былин</a:t>
            </a:r>
            <a:r>
              <a:rPr lang="ru-RU" sz="2000" dirty="0" smtClean="0"/>
              <a:t> и </a:t>
            </a:r>
            <a:r>
              <a:rPr lang="ru-RU" sz="2000" dirty="0" smtClean="0">
                <a:hlinkClick r:id="rId3" tooltip="Нарратив"/>
              </a:rPr>
              <a:t>сказаний</a:t>
            </a:r>
            <a:r>
              <a:rPr lang="ru-RU" sz="2000" dirty="0" smtClean="0"/>
              <a:t>, отличающиеся большой силой и совершающие подвиги религиозного или патриотического характера. Богатыри стояли на страже </a:t>
            </a:r>
            <a:r>
              <a:rPr lang="ru-RU" sz="2000" dirty="0" smtClean="0">
                <a:hlinkClick r:id="rId4" tooltip="Русь"/>
              </a:rPr>
              <a:t>Руси</a:t>
            </a:r>
            <a:r>
              <a:rPr lang="ru-RU" sz="2000" dirty="0" smtClean="0"/>
              <a:t>, на </a:t>
            </a:r>
            <a:r>
              <a:rPr lang="ru-RU" sz="2000" dirty="0" smtClean="0">
                <a:hlinkClick r:id="rId5" tooltip="Застава (пограничная)"/>
              </a:rPr>
              <a:t>заставе</a:t>
            </a:r>
            <a:r>
              <a:rPr lang="ru-RU" sz="2000" dirty="0" smtClean="0"/>
              <a:t>. Некоторые сюжеты, связанные с богатырями, восходят к историческим событиям.</a:t>
            </a:r>
          </a:p>
          <a:p>
            <a:r>
              <a:rPr lang="ru-RU" sz="2000" dirty="0" smtClean="0"/>
              <a:t>Долгое время былины (</a:t>
            </a:r>
            <a:r>
              <a:rPr lang="ru-RU" sz="2000" dirty="0" err="1" smtClean="0"/>
              <a:t>стáрины</a:t>
            </a:r>
            <a:r>
              <a:rPr lang="ru-RU" sz="2000" dirty="0" smtClean="0"/>
              <a:t>) передавались в </a:t>
            </a:r>
            <a:r>
              <a:rPr lang="ru-RU" sz="2000" dirty="0" smtClean="0">
                <a:hlinkClick r:id="rId6" tooltip="Фольклор"/>
              </a:rPr>
              <a:t>устной форме</a:t>
            </a:r>
            <a:r>
              <a:rPr lang="ru-RU" sz="2000" dirty="0" smtClean="0"/>
              <a:t>, пока ими не заинтересовались учёные, </a:t>
            </a:r>
            <a:r>
              <a:rPr lang="ru-RU" sz="2000" dirty="0" smtClean="0">
                <a:hlinkClick r:id="rId7" tooltip="Филология"/>
              </a:rPr>
              <a:t>филологи</a:t>
            </a:r>
            <a:r>
              <a:rPr lang="ru-RU" sz="2000" dirty="0" smtClean="0"/>
              <a:t> и </a:t>
            </a:r>
            <a:r>
              <a:rPr lang="ru-RU" sz="2000" dirty="0" smtClean="0">
                <a:hlinkClick r:id="rId8" tooltip="Фольклористика"/>
              </a:rPr>
              <a:t>фольклористы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В реальной истории основу </a:t>
            </a:r>
            <a:r>
              <a:rPr lang="ru-RU" sz="2000" dirty="0" smtClean="0">
                <a:hlinkClick r:id="rId9" tooltip="Войско Древней Руси"/>
              </a:rPr>
              <a:t>войска Древней Руси</a:t>
            </a:r>
            <a:r>
              <a:rPr lang="ru-RU" sz="2000" dirty="0" smtClean="0"/>
              <a:t> составляли </a:t>
            </a:r>
            <a:r>
              <a:rPr lang="ru-RU" sz="2000" dirty="0" smtClean="0">
                <a:hlinkClick r:id="rId10" tooltip="Дружина"/>
              </a:rPr>
              <a:t>дружинники</a:t>
            </a:r>
            <a:r>
              <a:rPr lang="ru-RU" sz="2000" dirty="0" smtClean="0"/>
              <a:t> — «храбры», «витязи», «богатыри», — военная элита русских земель и княжеств, тяжеловооружённые конники и пехотинцы. Они же могли использоваться при решении административно-экономических задач — как судьи, управленцы, сборщики податей, послы и др.</a:t>
            </a:r>
            <a:endParaRPr lang="ru-RU" sz="2000" dirty="0"/>
          </a:p>
        </p:txBody>
      </p:sp>
      <p:pic>
        <p:nvPicPr>
          <p:cNvPr id="34818" name="Picture 2" descr="«Богатыри» — Добрыня Никитич, Илья Муромец и Алёша Попович, картина В. М. Васнецова, 1881—189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29200" y="4114800"/>
            <a:ext cx="3505200" cy="228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1229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d.multiurok.ru/html/2022/01/31/s_61f7b636b0b21/phpkcoxRt_scenarij-okruzh.mir-1_html_e6fbc3d91f1a1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5344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38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09600" y="457200"/>
            <a:ext cx="8208912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 dirty="0" smtClean="0">
                <a:solidFill>
                  <a:srgbClr val="002060"/>
                </a:solidFill>
                <a:latin typeface="Arial Black" pitchFamily="34" charset="0"/>
              </a:rPr>
              <a:t>Постарайтесь  вспомнить,  что мы уже знаем  об именах  прилагательных?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i.pinimg.com/736x/c4/fd/07/c4fd071acf74627bd7840ce69cc3cec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6477000" cy="4677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38400" y="1712893"/>
            <a:ext cx="419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Самостоятельная часть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речи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90800" y="3439180"/>
            <a:ext cx="4191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Признак предмета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95600" y="4805036"/>
            <a:ext cx="419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Какой?  Какая?  Какое? Какие?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2185" y="5410200"/>
            <a:ext cx="916327" cy="90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08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09600" y="457200"/>
            <a:ext cx="8208912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 dirty="0" smtClean="0">
                <a:solidFill>
                  <a:srgbClr val="002060"/>
                </a:solidFill>
                <a:latin typeface="Arial Black" pitchFamily="34" charset="0"/>
              </a:rPr>
              <a:t>Постарайтесь  вспомнить,  что мы уже знаем  об именах  прилагательных?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s://fs01.vseosvita.ua/01005sl1-eff4/0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89" r="10113" b="13108"/>
          <a:stretch/>
        </p:blipFill>
        <p:spPr bwMode="auto">
          <a:xfrm>
            <a:off x="990600" y="1447800"/>
            <a:ext cx="6913418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027265" y="1987909"/>
            <a:ext cx="3564625" cy="744139"/>
            <a:chOff x="3179665" y="1987909"/>
            <a:chExt cx="3564625" cy="74413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179665" y="1987909"/>
              <a:ext cx="35052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3200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Определение</a:t>
              </a:r>
              <a:endParaRPr lang="ru-RU" sz="3200" dirty="0">
                <a:solidFill>
                  <a:srgbClr val="002060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6" name="Picture 3" descr="https://theroaringtwentiesplease.files.wordpress.com/2015/07/divider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720" r="50000"/>
            <a:stretch/>
          </p:blipFill>
          <p:spPr bwMode="auto">
            <a:xfrm flipV="1">
              <a:off x="5122176" y="2296017"/>
              <a:ext cx="1622114" cy="368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https://theroaringtwentiesplease.files.wordpress.com/2015/07/divider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720" r="50000"/>
            <a:stretch/>
          </p:blipFill>
          <p:spPr bwMode="auto">
            <a:xfrm flipV="1">
              <a:off x="3392461" y="2413319"/>
              <a:ext cx="1729715" cy="318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3240061" y="3360724"/>
            <a:ext cx="3769699" cy="732707"/>
            <a:chOff x="3392461" y="3360724"/>
            <a:chExt cx="3769699" cy="732707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392461" y="3570211"/>
              <a:ext cx="37696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сущ. + прил.</a:t>
              </a: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733800" y="3451201"/>
              <a:ext cx="227220" cy="238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3733800" y="3444274"/>
              <a:ext cx="227220" cy="238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Выгнутая вверх стрелка 11"/>
            <p:cNvSpPr/>
            <p:nvPr/>
          </p:nvSpPr>
          <p:spPr>
            <a:xfrm>
              <a:off x="3961020" y="3360724"/>
              <a:ext cx="1770974" cy="361924"/>
            </a:xfrm>
            <a:prstGeom prst="curvedDownArrow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451345" y="4932155"/>
            <a:ext cx="4485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_____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_____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нашу   речь.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6854" y="5562600"/>
            <a:ext cx="916327" cy="90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2287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Окончание</a:t>
            </a:r>
            <a:br>
              <a:rPr lang="ru-RU" dirty="0" smtClean="0"/>
            </a:br>
            <a:r>
              <a:rPr lang="ru-RU" dirty="0" err="1" smtClean="0"/>
              <a:t>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ые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21429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5400" b="1" dirty="0">
              <a:solidFill>
                <a:srgbClr val="CC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1219201" y="1239082"/>
            <a:ext cx="6477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Тема урока: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Склонение </a:t>
            </a:r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имён прилагательных во множественном числе.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615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381000"/>
            <a:ext cx="83058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solidFill>
                  <a:srgbClr val="C00000"/>
                </a:solidFill>
                <a:latin typeface="Arial Narrow" pitchFamily="34" charset="0"/>
              </a:rPr>
              <a:t>Цель:</a:t>
            </a:r>
            <a:r>
              <a:rPr lang="ru-RU" sz="3600" b="1" dirty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3600" dirty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Arial Narrow" pitchFamily="34" charset="0"/>
              </a:rPr>
              <a:t>формирование умения </a:t>
            </a:r>
            <a:r>
              <a:rPr lang="ru-RU" sz="3600" dirty="0">
                <a:solidFill>
                  <a:srgbClr val="C00000"/>
                </a:solidFill>
                <a:latin typeface="Arial Narrow" pitchFamily="34" charset="0"/>
              </a:rPr>
              <a:t>склонять и употреблять </a:t>
            </a:r>
            <a:r>
              <a:rPr lang="ru-RU" sz="3600" dirty="0" smtClean="0">
                <a:solidFill>
                  <a:srgbClr val="C00000"/>
                </a:solidFill>
                <a:latin typeface="Arial Narrow" pitchFamily="34" charset="0"/>
              </a:rPr>
              <a:t>имена </a:t>
            </a:r>
            <a:r>
              <a:rPr lang="ru-RU" sz="3600" dirty="0">
                <a:solidFill>
                  <a:srgbClr val="C00000"/>
                </a:solidFill>
                <a:latin typeface="Arial Narrow" pitchFamily="34" charset="0"/>
              </a:rPr>
              <a:t>прилагательные во </a:t>
            </a:r>
            <a:r>
              <a:rPr lang="ru-RU" sz="3600" i="1" u="sng" dirty="0">
                <a:solidFill>
                  <a:srgbClr val="C00000"/>
                </a:solidFill>
                <a:latin typeface="Arial Narrow" pitchFamily="34" charset="0"/>
              </a:rPr>
              <a:t>множественном</a:t>
            </a:r>
            <a:r>
              <a:rPr lang="ru-RU" sz="3600" dirty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Arial Narrow" pitchFamily="34" charset="0"/>
              </a:rPr>
              <a:t>числе.</a:t>
            </a:r>
          </a:p>
          <a:p>
            <a:r>
              <a:rPr lang="ru-RU" sz="3600" dirty="0">
                <a:latin typeface="Arial Narrow" pitchFamily="34" charset="0"/>
              </a:rPr>
              <a:t> </a:t>
            </a:r>
            <a:endParaRPr lang="ru-RU" sz="3600" dirty="0" smtClean="0">
              <a:latin typeface="Arial Narrow" pitchFamily="34" charset="0"/>
            </a:endParaRPr>
          </a:p>
          <a:p>
            <a:r>
              <a:rPr lang="ru-RU" sz="3600" b="1" u="sng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Задачи:</a:t>
            </a:r>
            <a:endParaRPr lang="ru-RU" sz="3600" b="1" u="sng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1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.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Просклонять имена прилагательные во множественном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числе.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2.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Устанавливать связь – существительное и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прилагательное.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3.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Учиться писать окончания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имён прилагательных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во множественном числе.</a:t>
            </a:r>
          </a:p>
          <a:p>
            <a:endParaRPr lang="ru-RU" sz="3600" dirty="0">
              <a:solidFill>
                <a:srgbClr val="0070C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09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2215899"/>
              </p:ext>
            </p:extLst>
          </p:nvPr>
        </p:nvGraphicFramePr>
        <p:xfrm>
          <a:off x="304800" y="381000"/>
          <a:ext cx="8568952" cy="63119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4655"/>
                <a:gridCol w="2543545"/>
                <a:gridCol w="3920752"/>
              </a:tblGrid>
              <a:tr h="110232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b="0" dirty="0" smtClean="0"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0" dirty="0" smtClean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Склонение </a:t>
                      </a:r>
                      <a:r>
                        <a:rPr lang="ru-RU" sz="2400" b="0" dirty="0"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имён прилагательных во множественном числе</a:t>
                      </a:r>
                      <a:endParaRPr lang="ru-RU" sz="2800" b="0" dirty="0"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u="sng" dirty="0">
                          <a:effectLst/>
                        </a:rPr>
                        <a:t>Падеж</a:t>
                      </a:r>
                      <a:endParaRPr lang="ru-RU" sz="3200" u="sng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effectLst/>
                        </a:rPr>
                        <a:t>вопрос</a:t>
                      </a:r>
                      <a:endParaRPr lang="ru-RU" sz="3600" b="1" u="sng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none" dirty="0" smtClean="0">
                          <a:effectLst/>
                        </a:rPr>
                        <a:t>  </a:t>
                      </a:r>
                      <a:r>
                        <a:rPr lang="ru-RU" sz="3600" b="1" u="sng" dirty="0" smtClean="0">
                          <a:effectLst/>
                        </a:rPr>
                        <a:t>окончания</a:t>
                      </a:r>
                      <a:endParaRPr lang="ru-RU" sz="3600" b="1" u="sng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err="1" smtClean="0">
                          <a:effectLst/>
                        </a:rPr>
                        <a:t>И.п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effectLst/>
                        </a:rPr>
                        <a:t>Какие?</a:t>
                      </a: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err="1">
                          <a:effectLst/>
                        </a:rPr>
                        <a:t>Р.п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effectLst/>
                        </a:rPr>
                        <a:t>Каких?</a:t>
                      </a: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err="1">
                          <a:effectLst/>
                        </a:rPr>
                        <a:t>Д.п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effectLst/>
                        </a:rPr>
                        <a:t>Каким?</a:t>
                      </a: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err="1">
                          <a:effectLst/>
                        </a:rPr>
                        <a:t>В.п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effectLst/>
                        </a:rPr>
                        <a:t>Какие?</a:t>
                      </a: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9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err="1">
                          <a:effectLst/>
                        </a:rPr>
                        <a:t>Т.п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effectLst/>
                        </a:rPr>
                        <a:t>Какими?</a:t>
                      </a: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54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err="1">
                          <a:effectLst/>
                        </a:rPr>
                        <a:t>П.п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effectLst/>
                        </a:rPr>
                        <a:t>О каких?</a:t>
                      </a: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64088" y="1950343"/>
            <a:ext cx="3096344" cy="68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-</a:t>
            </a:r>
            <a:r>
              <a:rPr lang="ru-RU" sz="3600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ые</a:t>
            </a: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, -</a:t>
            </a:r>
            <a:r>
              <a:rPr lang="ru-RU" sz="3600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ие</a:t>
            </a:r>
            <a:endParaRPr lang="ru-RU" sz="36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088" y="2658326"/>
            <a:ext cx="3096344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-</a:t>
            </a:r>
            <a:r>
              <a:rPr lang="ru-RU" sz="3600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ых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, -</a:t>
            </a: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их</a:t>
            </a:r>
            <a:endParaRPr lang="ru-RU" sz="36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3387756"/>
            <a:ext cx="3312368" cy="68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-</a:t>
            </a:r>
            <a:r>
              <a:rPr lang="ru-RU" sz="3600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ым</a:t>
            </a: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, -им</a:t>
            </a:r>
            <a:endParaRPr lang="ru-RU" sz="36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4074291"/>
            <a:ext cx="3312367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-</a:t>
            </a:r>
            <a:r>
              <a:rPr lang="ru-RU" sz="3600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ые</a:t>
            </a: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, -</a:t>
            </a:r>
            <a:r>
              <a:rPr lang="ru-RU" sz="3600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ие</a:t>
            </a:r>
            <a:endParaRPr lang="ru-RU" sz="36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4760826"/>
            <a:ext cx="3096343" cy="68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-</a:t>
            </a:r>
            <a:r>
              <a:rPr lang="ru-RU" sz="3600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ыми</a:t>
            </a: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, -ими</a:t>
            </a:r>
            <a:endParaRPr lang="ru-RU" sz="36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5481310"/>
            <a:ext cx="3312368" cy="68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-</a:t>
            </a: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ых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, -их</a:t>
            </a:r>
            <a:endParaRPr lang="ru-RU" sz="36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71800" y="371707"/>
            <a:ext cx="342112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dirty="0" smtClean="0">
                <a:ln/>
                <a:solidFill>
                  <a:srgbClr val="FFFF0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Narrow" pitchFamily="34" charset="0"/>
              </a:rPr>
              <a:t>Учебник, стр.38</a:t>
            </a:r>
            <a:endParaRPr lang="ru-RU" sz="4000" b="1" dirty="0">
              <a:ln/>
              <a:solidFill>
                <a:srgbClr val="FFFF00"/>
              </a:solidFill>
              <a:effectLst>
                <a:reflection blurRad="10000" stA="55000" endPos="48000" dist="500" dir="5400000" sy="-100000" algn="bl" rotWithShape="0"/>
              </a:effectLst>
              <a:latin typeface="Arial Narrow" pitchFamily="34" charset="0"/>
            </a:endParaRPr>
          </a:p>
        </p:txBody>
      </p:sp>
      <p:pic>
        <p:nvPicPr>
          <p:cNvPr id="10" name="Picture 2" descr="Русский язык. Канакина, Горецкий. 4 класс. часть 2. Школа Росс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76628"/>
            <a:ext cx="966053" cy="1371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25073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530082" y="838200"/>
            <a:ext cx="7885670" cy="4832093"/>
            <a:chOff x="235759" y="1470383"/>
            <a:chExt cx="7885670" cy="4832093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85487" y="1470384"/>
              <a:ext cx="7335942" cy="48320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Обратите  внимание! </a:t>
              </a:r>
            </a:p>
            <a:p>
              <a:endPara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endParaRPr>
            </a:p>
            <a:p>
              <a:r>
                <a:rPr lang="ru-RU" sz="4800" u="sng" dirty="0" smtClean="0">
                  <a:solidFill>
                    <a:srgbClr val="002060"/>
                  </a:solidFill>
                  <a:latin typeface="Arial Black" panose="020B0A04020102020204" pitchFamily="34" charset="0"/>
                </a:rPr>
                <a:t>Род </a:t>
              </a:r>
              <a:r>
                <a:rPr lang="ru-RU" sz="4800" u="sng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имён прилагательных во множественном числе определить нельзя.</a:t>
              </a: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759" y="1470383"/>
              <a:ext cx="818196" cy="510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45705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quizizz.com/_media/quizzes/3b499da7-c690-4a62-9a52-734f097e4eb0_900_9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800" y="917916"/>
            <a:ext cx="4343400" cy="563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fs00.infourok.ru/images/doc/222/14197/2/hello_html_631a685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1" y="1237685"/>
            <a:ext cx="3733800" cy="4876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2916" y="76200"/>
            <a:ext cx="715048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Имя прилагательное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17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7474" y="2286000"/>
            <a:ext cx="43074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</a:t>
            </a:r>
            <a:endParaRPr lang="ru-RU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570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olub1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d3365a70f64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3673"/>
          <a:stretch>
            <a:fillRect/>
          </a:stretch>
        </p:blipFill>
        <p:spPr bwMode="auto">
          <a:xfrm>
            <a:off x="1187450" y="2420938"/>
            <a:ext cx="1873250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d3365a70f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/>
          <a:stretch>
            <a:fillRect/>
          </a:stretch>
        </p:blipFill>
        <p:spPr bwMode="auto">
          <a:xfrm>
            <a:off x="6804025" y="476250"/>
            <a:ext cx="1871663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d3365a70f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3816"/>
          <a:stretch>
            <a:fillRect/>
          </a:stretch>
        </p:blipFill>
        <p:spPr bwMode="auto">
          <a:xfrm>
            <a:off x="539750" y="4797425"/>
            <a:ext cx="1800225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d3365a70f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3816"/>
          <a:stretch>
            <a:fillRect/>
          </a:stretch>
        </p:blipFill>
        <p:spPr bwMode="auto">
          <a:xfrm>
            <a:off x="395288" y="260350"/>
            <a:ext cx="1800225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d3365a70f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3902"/>
          <a:stretch>
            <a:fillRect/>
          </a:stretch>
        </p:blipFill>
        <p:spPr bwMode="auto">
          <a:xfrm>
            <a:off x="6732588" y="4868863"/>
            <a:ext cx="1798637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4325 L 0.33472 -0.23983 L 0.58681 0.04325 L 0.33472 0.32678 L 0.08281 0.04325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2 0.04325 C 0.08282 -0.10985 0.17761 -0.23474 0.29393 -0.23474 C 0.41094 -0.23474 0.50591 -0.10985 0.50591 0.04325 C 0.50573 0.19611 0.4106 0.32123 0.29428 0.32123 C 0.17761 0.32123 0.08282 0.19611 0.08282 0.04325 Z " pathEditMode="relative" rAng="16200000" ptsTypes="fffff">
                                      <p:cBhvr>
                                        <p:cTn id="9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1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-0.33449 C 0.20486 -0.33449 0.14566 -0.25857 0.14566 -0.16528 C 0.14566 -0.05579 0.21111 -0.01621 0.25069 0.00046 L 0.30278 0.01782 C 0.34219 0.03495 0.40781 0.07685 0.40781 0.20069 C 0.40781 0.28032 0.34861 0.3706 0.27673 0.3706 C 0.20486 0.3706 0.14566 0.28032 0.14566 0.20069 C 0.14566 0.07685 0.21128 0.03495 0.25069 0.01782 L 0.30278 0.00046 C 0.34219 -0.01621 0.40781 -0.05579 0.40781 -0.16528 C 0.40781 -0.25857 0.34861 -0.33449 0.27673 -0.33449 Z " pathEditMode="relative" rAng="5400000" ptsTypes="ffFffffFfff">
                                      <p:cBhvr>
                                        <p:cTn id="12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7462" y="1295400"/>
            <a:ext cx="4577856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по учебнику</a:t>
            </a:r>
            <a:endParaRPr lang="ru-RU" sz="4000" b="1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Picture 2" descr="Русский язык. Канакина, Горецкий. 4 класс. часть 2. Школа Росс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33600"/>
            <a:ext cx="2362200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743200" y="5794994"/>
            <a:ext cx="3505200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стр.38 упр.81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77504" y="643054"/>
            <a:ext cx="4226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</a:p>
        </p:txBody>
      </p:sp>
    </p:spTree>
    <p:extLst>
      <p:ext uri="{BB962C8B-B14F-4D97-AF65-F5344CB8AC3E}">
        <p14:creationId xmlns:p14="http://schemas.microsoft.com/office/powerpoint/2010/main" xmlns="" val="385183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ontent.foto.my.mail.ru/mail/nadenka_1945/3d-galleru_32/i-296585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8589" y="1752600"/>
            <a:ext cx="3000611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0210" y="1225689"/>
            <a:ext cx="79208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И. п.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r>
              <a:rPr lang="ru-RU" sz="2800" b="1" u="sng" dirty="0">
                <a:solidFill>
                  <a:srgbClr val="0070C0"/>
                </a:solidFill>
                <a:latin typeface="Arial Black" panose="020B0A04020102020204" pitchFamily="34" charset="0"/>
              </a:rPr>
              <a:t>какие?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 </a:t>
            </a:r>
            <a:endParaRPr lang="ru-RU" sz="28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голуб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ые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весенн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ие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цветы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. п.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r>
              <a:rPr lang="ru-RU" sz="2800" b="1" u="sng" dirty="0">
                <a:solidFill>
                  <a:srgbClr val="0070C0"/>
                </a:solidFill>
                <a:latin typeface="Arial Black" panose="020B0A04020102020204" pitchFamily="34" charset="0"/>
              </a:rPr>
              <a:t>каких?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 </a:t>
            </a:r>
            <a:endParaRPr lang="ru-RU" sz="28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голуб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ых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весенн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их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цветов</a:t>
            </a:r>
          </a:p>
          <a:p>
            <a:pPr fontAlgn="base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. п.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r>
              <a:rPr lang="ru-RU" sz="2800" b="1" u="sng" dirty="0">
                <a:solidFill>
                  <a:srgbClr val="0070C0"/>
                </a:solidFill>
                <a:latin typeface="Arial Black" panose="020B0A04020102020204" pitchFamily="34" charset="0"/>
              </a:rPr>
              <a:t>каким</a:t>
            </a:r>
            <a:r>
              <a:rPr lang="ru-RU" sz="2800" b="1" u="sng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?</a:t>
            </a:r>
          </a:p>
          <a:p>
            <a:pPr fontAlgn="base"/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голуб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ым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весенн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им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цветам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. п.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r>
              <a:rPr lang="ru-RU" sz="2800" b="1" u="sng" dirty="0">
                <a:solidFill>
                  <a:srgbClr val="0070C0"/>
                </a:solidFill>
                <a:latin typeface="Arial Black" panose="020B0A04020102020204" pitchFamily="34" charset="0"/>
              </a:rPr>
              <a:t>какие?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 </a:t>
            </a:r>
            <a:endParaRPr lang="ru-RU" sz="28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голуб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ые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весенн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ие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цветы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. п. </a:t>
            </a:r>
            <a:r>
              <a:rPr lang="ru-RU" sz="2800" u="sng" dirty="0">
                <a:solidFill>
                  <a:srgbClr val="0070C0"/>
                </a:solidFill>
                <a:latin typeface="Arial Black" panose="020B0A04020102020204" pitchFamily="34" charset="0"/>
              </a:rPr>
              <a:t>какими? </a:t>
            </a:r>
            <a:endParaRPr lang="ru-RU" sz="2800" u="sng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голуб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ыми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весенн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ими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цветами</a:t>
            </a:r>
            <a:endParaRPr lang="ru-RU" sz="28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П. п. </a:t>
            </a:r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800" u="sng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каких</a:t>
            </a:r>
            <a:r>
              <a:rPr lang="ru-RU" sz="2800" u="sng" dirty="0">
                <a:solidFill>
                  <a:srgbClr val="0070C0"/>
                </a:solidFill>
                <a:latin typeface="Arial Black" panose="020B0A04020102020204" pitchFamily="34" charset="0"/>
              </a:rPr>
              <a:t>? </a:t>
            </a:r>
            <a:endParaRPr lang="ru-RU" sz="2800" u="sng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голуб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ых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весенн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их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цветах</a:t>
            </a:r>
          </a:p>
          <a:p>
            <a:pPr fontAlgn="base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      </a:t>
            </a:r>
            <a:endParaRPr lang="ru-RU" sz="2400" b="0" i="0" dirty="0">
              <a:solidFill>
                <a:schemeClr val="accent3">
                  <a:lumMod val="5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5654" y="206514"/>
            <a:ext cx="494917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Проверка по образцу</a:t>
            </a:r>
            <a:endParaRPr lang="ru-RU" sz="4000" b="1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7700" y="260866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3399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3399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0200" y="144938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solidFill>
                  <a:srgbClr val="339966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xmlns="" val="229350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ontent-23.foto.my.mail.ru/mail/caracarga/_mypagephoto/h-30124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591" y="2057400"/>
            <a:ext cx="2416909" cy="2743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2654" y="1290221"/>
            <a:ext cx="79208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И. 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п.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какие</a:t>
            </a:r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?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есёл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ые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неуклюжи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е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медвежата</a:t>
            </a:r>
          </a:p>
          <a:p>
            <a:pPr fontAlgn="base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Р. п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каких?</a:t>
            </a:r>
            <a:r>
              <a:rPr lang="ru-RU" sz="2800" u="sng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endParaRPr lang="ru-RU" sz="2800" u="sng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весёл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ых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неуклюж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их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медвежат</a:t>
            </a:r>
          </a:p>
          <a:p>
            <a:pPr fontAlgn="base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Д. п.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каким</a:t>
            </a:r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?</a:t>
            </a:r>
            <a:r>
              <a:rPr lang="ru-RU" sz="2800" u="sng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endParaRPr lang="ru-RU" sz="2800" u="sng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весёл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ым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неуклюж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им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медвежатам</a:t>
            </a:r>
          </a:p>
          <a:p>
            <a:pPr fontAlgn="base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В. 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п. 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каких</a:t>
            </a:r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?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весёл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ых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неуклюж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их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медвежат</a:t>
            </a:r>
          </a:p>
          <a:p>
            <a:pPr fontAlgn="base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. п.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u="sng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какими? </a:t>
            </a:r>
            <a:endParaRPr lang="ru-RU" sz="2800" u="sng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весёл</a:t>
            </a:r>
            <a:r>
              <a:rPr lang="ru-RU" sz="27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ыми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7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неуклюж</a:t>
            </a:r>
            <a:r>
              <a:rPr lang="ru-RU" sz="2700" dirty="0">
                <a:solidFill>
                  <a:srgbClr val="FF0000"/>
                </a:solidFill>
                <a:latin typeface="Arial Black" panose="020B0A04020102020204" pitchFamily="34" charset="0"/>
              </a:rPr>
              <a:t>ими</a:t>
            </a:r>
            <a:r>
              <a:rPr lang="ru-RU" sz="27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медвежатами</a:t>
            </a:r>
            <a:endParaRPr lang="ru-RU" sz="27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П. п. </a:t>
            </a:r>
            <a:r>
              <a:rPr lang="ru-RU" sz="2800" u="sng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каких? </a:t>
            </a:r>
          </a:p>
          <a:p>
            <a:pPr fontAlgn="base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о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весёл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ых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неуклюж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их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медвежатах</a:t>
            </a:r>
            <a:endParaRPr lang="ru-RU" sz="2800" b="0" i="0" dirty="0"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09800" y="228600"/>
            <a:ext cx="494917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Проверка по образцу</a:t>
            </a:r>
            <a:endParaRPr lang="ru-RU" sz="4000" b="1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700" y="260866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3399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3399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0200" y="144938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solidFill>
                  <a:srgbClr val="339966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xmlns="" val="270670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1" y="4725144"/>
            <a:ext cx="51097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chemeClr val="accent1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228600" y="304800"/>
            <a:ext cx="96012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Озаглавьте текст, вставьте </a:t>
            </a:r>
            <a:r>
              <a:rPr lang="ru-RU" sz="36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пропцщенные</a:t>
            </a: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буквы,</a:t>
            </a:r>
            <a:endParaRPr lang="ru-RU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drawingObject45"/>
          <p:cNvPicPr/>
          <p:nvPr/>
        </p:nvPicPr>
        <p:blipFill rotWithShape="1">
          <a:blip r:embed="rId2" cstate="print"/>
          <a:srcRect t="53762" b="15576"/>
          <a:stretch/>
        </p:blipFill>
        <p:spPr bwMode="auto">
          <a:xfrm>
            <a:off x="573530" y="1600200"/>
            <a:ext cx="8037070" cy="3505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400" y="5562600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Выписать  из второго предложения словосочетания существительное с прилагательным, указать число, род, падеж.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630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914399"/>
          </a:xfrm>
        </p:spPr>
        <p:txBody>
          <a:bodyPr/>
          <a:lstStyle/>
          <a:p>
            <a:r>
              <a:rPr lang="ru-RU" dirty="0" smtClean="0"/>
              <a:t>В еловом лесу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914400"/>
            <a:ext cx="6781800" cy="4953000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     В елов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м лесу с утра до поздн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chemeClr val="tx1"/>
                </a:solidFill>
              </a:rPr>
              <a:t>го веч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chemeClr val="tx1"/>
                </a:solidFill>
              </a:rPr>
              <a:t>ра хл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почут проворные белки. В л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chemeClr val="tx1"/>
                </a:solidFill>
              </a:rPr>
              <a:t>сных кладовых они спрятали вкусные 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рехи, а на еловых сучках развесили суш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chemeClr val="tx1"/>
                </a:solidFill>
              </a:rPr>
              <a:t>ть красног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ловые под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синовики и мал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chemeClr val="tx1"/>
                </a:solidFill>
              </a:rPr>
              <a:t>нькие опёнки. В верш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chemeClr val="tx1"/>
                </a:solidFill>
              </a:rPr>
              <a:t>нах густых ёлок зверьки устроили тёплые гнёзда. В них белки спасаются от лютых м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розов и х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лодных ветров.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33400"/>
            <a:ext cx="8001000" cy="4571999"/>
          </a:xfrm>
        </p:spPr>
        <p:txBody>
          <a:bodyPr/>
          <a:lstStyle/>
          <a:p>
            <a:pPr algn="l"/>
            <a:r>
              <a:rPr lang="ru-RU" dirty="0" smtClean="0"/>
              <a:t>В лесных кладовых – мн.ч., П.п.</a:t>
            </a:r>
            <a:br>
              <a:rPr lang="ru-RU" dirty="0" smtClean="0"/>
            </a:br>
            <a:r>
              <a:rPr lang="ru-RU" dirty="0" smtClean="0"/>
              <a:t>Вкусные орехи- мн.ч., В.п.</a:t>
            </a:r>
            <a:br>
              <a:rPr lang="ru-RU" dirty="0" smtClean="0"/>
            </a:br>
            <a:r>
              <a:rPr lang="ru-RU" dirty="0" smtClean="0"/>
              <a:t>На еловых сучках – мн.ч., П.п.</a:t>
            </a:r>
            <a:br>
              <a:rPr lang="ru-RU" dirty="0" smtClean="0"/>
            </a:br>
            <a:r>
              <a:rPr lang="ru-RU" dirty="0" smtClean="0"/>
              <a:t>Красноголовые </a:t>
            </a:r>
            <a:br>
              <a:rPr lang="ru-RU" dirty="0" smtClean="0"/>
            </a:br>
            <a:r>
              <a:rPr lang="ru-RU" dirty="0" smtClean="0"/>
              <a:t>подосиновики - мн.ч., В.п.</a:t>
            </a:r>
            <a:br>
              <a:rPr lang="ru-RU" dirty="0" smtClean="0"/>
            </a:br>
            <a:r>
              <a:rPr lang="ru-RU" dirty="0" smtClean="0"/>
              <a:t>Маленькие опенки - </a:t>
            </a:r>
            <a:br>
              <a:rPr lang="ru-RU" dirty="0" smtClean="0"/>
            </a:br>
            <a:r>
              <a:rPr lang="ru-RU" dirty="0" smtClean="0"/>
              <a:t>мн.ч., В.п.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791200"/>
            <a:ext cx="6400800" cy="10668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680224" y="990600"/>
            <a:ext cx="80010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 какими  именами   прилагательными работали  на  уроке?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Как  не  могут  изменяться  имена  прилагательные  во  множественном  числе?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Как  определить  падеж имён  прилагательных  во  множественном  числе?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Назови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падежные окончания имён прилагательных во множественном числе.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2800" dirty="0" smtClean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3400" y="381000"/>
            <a:ext cx="82010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Подведём  итоги  работы!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85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11066" y="274638"/>
            <a:ext cx="3536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2159" y="1219200"/>
            <a:ext cx="8451416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Кто справился со всеми</a:t>
            </a:r>
          </a:p>
          <a:p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заданиями       </a:t>
            </a:r>
            <a:r>
              <a:rPr lang="ru-RU" sz="4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зеленая звезда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У кого некоторые задания</a:t>
            </a:r>
          </a:p>
          <a:p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Вызвали затруднения </a:t>
            </a:r>
            <a:r>
              <a:rPr lang="ru-RU" sz="4400" b="1" cap="all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желтая </a:t>
            </a:r>
          </a:p>
          <a:p>
            <a:pPr algn="ctr"/>
            <a:r>
              <a:rPr lang="ru-RU" sz="4400" b="1" cap="all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                       звезда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Для кого задания были трудными       </a:t>
            </a:r>
            <a:r>
              <a:rPr lang="ru-RU" sz="4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красная звезда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31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01302"/>
            <a:ext cx="6553200" cy="34290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Настроение у нас … .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Ждут задания вас … .  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 уроке всегда будь … .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И урок выйдет …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2906" y="402052"/>
            <a:ext cx="7086235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Дополни  высказывание</a:t>
            </a:r>
          </a:p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    прилагательным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103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447800"/>
            <a:ext cx="603617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606" y="4901624"/>
            <a:ext cx="8985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Благодарю  за  работу  на  уроке!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90600" y="3276600"/>
            <a:ext cx="7162800" cy="55196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Выучить таблицу на стр. 38, повторить словарные слова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18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122" y="2133600"/>
            <a:ext cx="8359877" cy="43434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Настроение у нас </a:t>
            </a:r>
            <a:r>
              <a:rPr lang="ru-RU" sz="4800" u="sng" dirty="0" smtClean="0">
                <a:solidFill>
                  <a:srgbClr val="33CCFF"/>
                </a:solidFill>
                <a:latin typeface="Arial Narrow" pitchFamily="34" charset="0"/>
              </a:rPr>
              <a:t>чудесное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.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Ждут задания вас….  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 уроке всегда будь…</a:t>
            </a:r>
            <a:endParaRPr lang="ru-RU" sz="4800" u="sng" dirty="0" smtClean="0">
              <a:solidFill>
                <a:srgbClr val="33CCFF"/>
              </a:solidFill>
              <a:latin typeface="Arial Narrow" pitchFamily="34" charset="0"/>
            </a:endParaRP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И урок выйдет…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2906" y="402052"/>
            <a:ext cx="7086235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Дополни  высказывание</a:t>
            </a:r>
          </a:p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    прилагательным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077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122" y="2133600"/>
            <a:ext cx="8359877" cy="43434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Настроение у нас </a:t>
            </a:r>
            <a:r>
              <a:rPr lang="ru-RU" sz="4800" u="sng" dirty="0" smtClean="0">
                <a:solidFill>
                  <a:srgbClr val="33CCFF"/>
                </a:solidFill>
                <a:latin typeface="Arial Narrow" pitchFamily="34" charset="0"/>
              </a:rPr>
              <a:t>чудесное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.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Ждут задания вас </a:t>
            </a:r>
            <a:r>
              <a:rPr lang="ru-RU" sz="4800" u="sng" dirty="0" smtClean="0">
                <a:solidFill>
                  <a:srgbClr val="33CCFF"/>
                </a:solidFill>
                <a:latin typeface="Arial Narrow" pitchFamily="34" charset="0"/>
              </a:rPr>
              <a:t>интересные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 .  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 уроке всегда будь…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И урок выйдет…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2906" y="402052"/>
            <a:ext cx="7086235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Дополни  высказывание</a:t>
            </a:r>
          </a:p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    прилагательным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05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122" y="2133600"/>
            <a:ext cx="8359877" cy="43434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Настроение у нас </a:t>
            </a:r>
            <a:r>
              <a:rPr lang="ru-RU" sz="4800" u="sng" dirty="0" smtClean="0">
                <a:solidFill>
                  <a:srgbClr val="33CCFF"/>
                </a:solidFill>
                <a:latin typeface="Arial Narrow" pitchFamily="34" charset="0"/>
              </a:rPr>
              <a:t>чудесное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.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Ждут задания вас</a:t>
            </a:r>
            <a:r>
              <a:rPr lang="ru-RU" sz="4400" u="sng" dirty="0">
                <a:solidFill>
                  <a:srgbClr val="33CCFF"/>
                </a:solidFill>
                <a:latin typeface="Arial Narrow" pitchFamily="34" charset="0"/>
              </a:rPr>
              <a:t> </a:t>
            </a:r>
            <a:r>
              <a:rPr lang="ru-RU" sz="4800" u="sng" dirty="0" smtClean="0">
                <a:solidFill>
                  <a:srgbClr val="33CCFF"/>
                </a:solidFill>
                <a:latin typeface="Arial Narrow" pitchFamily="34" charset="0"/>
              </a:rPr>
              <a:t>интересные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 .  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 уроке всегда будь </a:t>
            </a:r>
            <a:r>
              <a:rPr lang="ru-RU" sz="4800" u="sng" dirty="0" smtClean="0">
                <a:solidFill>
                  <a:srgbClr val="33CCFF"/>
                </a:solidFill>
                <a:latin typeface="Arial Narrow" pitchFamily="34" charset="0"/>
              </a:rPr>
              <a:t>внимательным.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И урок выйдет…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2906" y="402052"/>
            <a:ext cx="7086235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Дополни  высказывание</a:t>
            </a:r>
          </a:p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    прилагательным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908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122" y="2133600"/>
            <a:ext cx="8359877" cy="43434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Настроение у нас </a:t>
            </a:r>
            <a:r>
              <a:rPr lang="ru-RU" sz="4800" u="sng" dirty="0" smtClean="0">
                <a:solidFill>
                  <a:srgbClr val="33CCFF"/>
                </a:solidFill>
                <a:latin typeface="Arial Narrow" pitchFamily="34" charset="0"/>
              </a:rPr>
              <a:t>чудесное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.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Ждут задания вас</a:t>
            </a:r>
            <a:r>
              <a:rPr lang="ru-RU" sz="4400" u="sng" dirty="0">
                <a:solidFill>
                  <a:srgbClr val="33CCFF"/>
                </a:solidFill>
                <a:latin typeface="Arial Narrow" pitchFamily="34" charset="0"/>
              </a:rPr>
              <a:t> </a:t>
            </a:r>
            <a:r>
              <a:rPr lang="ru-RU" sz="4800" u="sng" dirty="0" smtClean="0">
                <a:solidFill>
                  <a:srgbClr val="33CCFF"/>
                </a:solidFill>
                <a:latin typeface="Arial Narrow" pitchFamily="34" charset="0"/>
              </a:rPr>
              <a:t>интересные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 .   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 уроке всегда будь </a:t>
            </a:r>
            <a:r>
              <a:rPr lang="ru-RU" sz="4800" u="sng" dirty="0" smtClean="0">
                <a:solidFill>
                  <a:srgbClr val="33CCFF"/>
                </a:solidFill>
                <a:latin typeface="Arial Narrow" pitchFamily="34" charset="0"/>
              </a:rPr>
              <a:t>внимательным. </a:t>
            </a:r>
          </a:p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И урок выйдет</a:t>
            </a:r>
            <a:r>
              <a:rPr lang="ru-RU" sz="4400" dirty="0"/>
              <a:t> </a:t>
            </a:r>
            <a:r>
              <a:rPr lang="ru-RU" sz="4800" u="sng" dirty="0" smtClean="0">
                <a:solidFill>
                  <a:srgbClr val="FF0000"/>
                </a:solidFill>
                <a:latin typeface="Arial Narrow" pitchFamily="34" charset="0"/>
              </a:rPr>
              <a:t>замечательным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2906" y="402052"/>
            <a:ext cx="7086235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Дополни  высказывание</a:t>
            </a:r>
          </a:p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    прилагательным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3508"/>
          <a:stretch/>
        </p:blipFill>
        <p:spPr bwMode="auto">
          <a:xfrm>
            <a:off x="2133600" y="1447800"/>
            <a:ext cx="4782649" cy="231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3494" y="381000"/>
            <a:ext cx="8289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Тр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на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д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ц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т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ое 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 ф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е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вр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ля.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Кла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сс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ная  р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бота.</a:t>
            </a:r>
            <a:endParaRPr lang="ru-RU" sz="36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33600" y="3733800"/>
            <a:ext cx="4782649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Сижу   правильно, 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 пишу  красиво!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46547" y="4724400"/>
            <a:ext cx="41828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Речевая деятельность: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  Говорим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Пишем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    Слушаем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 Читаем</a:t>
            </a:r>
            <a:endParaRPr lang="ru-RU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668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655882" y="2447925"/>
            <a:ext cx="8488117" cy="3571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Пустой</a:t>
            </a:r>
            <a:r>
              <a:rPr lang="ru-RU" dirty="0">
                <a:solidFill>
                  <a:srgbClr val="0070C0"/>
                </a:solidFill>
                <a:latin typeface="Arial Narrow" pitchFamily="34" charset="0"/>
              </a:rPr>
              <a:t>, общий, плацкартный … </a:t>
            </a:r>
            <a:endParaRPr lang="ru-RU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Интересная, познавательная, увлекательная…</a:t>
            </a: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Свежее, парное, коровье  </a:t>
            </a: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…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Русские, отважные, могучие </a:t>
            </a: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… </a:t>
            </a:r>
            <a:endParaRPr lang="ru-RU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4345" name="Picture 9" descr="C:\Documents and Settings\Мамуля\Рабочий стол\Коллекция картинок\к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4929198"/>
            <a:ext cx="3175000" cy="157163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371600" y="612569"/>
            <a:ext cx="6340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Словарная работа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23215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43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</TotalTime>
  <Words>539</Words>
  <Application>Microsoft Office PowerPoint</Application>
  <PresentationFormat>Экран (4:3)</PresentationFormat>
  <Paragraphs>157</Paragraphs>
  <Slides>30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Окончание ие ые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В еловом лесу</vt:lpstr>
      <vt:lpstr>В лесных кладовых – мн.ч., П.п. Вкусные орехи- мн.ч., В.п. На еловых сучках – мн.ч., П.п. Красноголовые  подосиновики - мн.ч., В.п. Маленькие опенки -  мн.ч., В.п.</vt:lpstr>
      <vt:lpstr>Слайд 28</vt:lpstr>
      <vt:lpstr>Рефлексия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настя</cp:lastModifiedBy>
  <cp:revision>436</cp:revision>
  <dcterms:created xsi:type="dcterms:W3CDTF">2014-07-06T18:18:01Z</dcterms:created>
  <dcterms:modified xsi:type="dcterms:W3CDTF">2024-02-08T22:47:57Z</dcterms:modified>
</cp:coreProperties>
</file>