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64" r:id="rId4"/>
    <p:sldId id="265" r:id="rId5"/>
    <p:sldId id="266" r:id="rId6"/>
    <p:sldId id="267" r:id="rId7"/>
    <p:sldId id="268" r:id="rId8"/>
    <p:sldId id="257" r:id="rId9"/>
    <p:sldId id="258" r:id="rId10"/>
    <p:sldId id="259" r:id="rId11"/>
    <p:sldId id="260" r:id="rId12"/>
    <p:sldId id="261" r:id="rId13"/>
    <p:sldId id="262" r:id="rId14"/>
    <p:sldId id="269" r:id="rId15"/>
    <p:sldId id="271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68D3-0FED-4BFE-8D4B-11EFA71175CE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817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68D3-0FED-4BFE-8D4B-11EFA71175CE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277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68D3-0FED-4BFE-8D4B-11EFA71175CE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285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68D3-0FED-4BFE-8D4B-11EFA71175CE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573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68D3-0FED-4BFE-8D4B-11EFA71175CE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890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68D3-0FED-4BFE-8D4B-11EFA71175CE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834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68D3-0FED-4BFE-8D4B-11EFA71175CE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913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68D3-0FED-4BFE-8D4B-11EFA71175CE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783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68D3-0FED-4BFE-8D4B-11EFA71175CE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99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68D3-0FED-4BFE-8D4B-11EFA71175CE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295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68D3-0FED-4BFE-8D4B-11EFA71175CE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308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9000">
              <a:srgbClr val="00B050"/>
            </a:gs>
            <a:gs pos="73000">
              <a:srgbClr val="FFFF00"/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968D3-0FED-4BFE-8D4B-11EFA71175CE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68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microsoft.com/office/2007/relationships/hdphoto" Target="../media/hdphoto1.wdp"/><Relationship Id="rId9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22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2176749" y="132201"/>
            <a:ext cx="7772400" cy="1762700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Государственное бюджетное образовательное учреждение школа №1601</a:t>
            </a:r>
            <a:b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имени Героя Советского Союза Е.К. Лютикова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/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2633949" y="1169175"/>
            <a:ext cx="6858000" cy="725727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</a:pPr>
            <a:r>
              <a:rPr lang="ru-RU" sz="2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Городской образовательный </a:t>
            </a:r>
            <a:r>
              <a:rPr lang="ru-RU" sz="2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проект </a:t>
            </a:r>
            <a:endParaRPr lang="ru-RU" sz="2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Книжный дом»</a:t>
            </a:r>
          </a:p>
          <a:p>
            <a:pPr>
              <a:spcBef>
                <a:spcPts val="0"/>
              </a:spcBef>
            </a:pPr>
            <a:endParaRPr lang="ru-RU" sz="36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633949" y="1894901"/>
            <a:ext cx="7105879" cy="1587688"/>
          </a:xfrm>
          <a:prstGeom prst="roundRect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Конкурс «Иллюстрированное пособие для детей»</a:t>
            </a:r>
          </a:p>
          <a:p>
            <a:pPr algn="ctr"/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 мотивам произведения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К. И. Чуковского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«Федорино горе»</a:t>
            </a:r>
            <a:endParaRPr lang="ru-RU" sz="4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83" b="8705"/>
          <a:stretch/>
        </p:blipFill>
        <p:spPr>
          <a:xfrm>
            <a:off x="4308905" y="3564320"/>
            <a:ext cx="3755968" cy="3115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88894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25" y="1447801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пыхчу, пыхчу, пыхчу,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Больше греться не хочу.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Крышка громко зазвенела: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«Пейте чай, вода вскипела!»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222" y="1447801"/>
            <a:ext cx="4874327" cy="5177708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61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012" y="1228726"/>
            <a:ext cx="4033838" cy="2147888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 оладьи, и омлет,</a:t>
            </a: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/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 картошку на обед,</a:t>
            </a: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/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 блины – вот это да!</a:t>
            </a: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/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Жарит всё </a:t>
            </a:r>
            <a:r>
              <a:rPr lang="ru-RU" dirty="0">
                <a:latin typeface="Cambria" panose="02040503050406030204" pitchFamily="18" charset="0"/>
              </a:rPr>
              <a:t>...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711" y="842962"/>
            <a:ext cx="5946101" cy="511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206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9562" y="471488"/>
            <a:ext cx="5305425" cy="2957513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Cambria" panose="02040503050406030204" pitchFamily="18" charset="0"/>
              </a:rPr>
              <a:t>Лезвие острее бритвы,</a:t>
            </a:r>
            <a:r>
              <a:rPr lang="ru-RU" sz="3200" b="1" dirty="0" smtClean="0">
                <a:latin typeface="Cambria" panose="02040503050406030204" pitchFamily="18" charset="0"/>
              </a:rPr>
              <a:t/>
            </a:r>
            <a:br>
              <a:rPr lang="ru-RU" sz="3200" b="1" dirty="0" smtClean="0">
                <a:latin typeface="Cambria" panose="02040503050406030204" pitchFamily="18" charset="0"/>
              </a:rPr>
            </a:br>
            <a:r>
              <a:rPr lang="ru-RU" sz="3200" b="1" dirty="0">
                <a:latin typeface="Cambria" panose="02040503050406030204" pitchFamily="18" charset="0"/>
              </a:rPr>
              <a:t>В кухне он не заменим.</a:t>
            </a:r>
            <a:r>
              <a:rPr lang="ru-RU" sz="3200" b="1" dirty="0" smtClean="0">
                <a:latin typeface="Cambria" panose="02040503050406030204" pitchFamily="18" charset="0"/>
              </a:rPr>
              <a:t/>
            </a:r>
            <a:br>
              <a:rPr lang="ru-RU" sz="3200" b="1" dirty="0" smtClean="0">
                <a:latin typeface="Cambria" panose="02040503050406030204" pitchFamily="18" charset="0"/>
              </a:rPr>
            </a:br>
            <a:r>
              <a:rPr lang="ru-RU" sz="3200" b="1" dirty="0">
                <a:latin typeface="Cambria" panose="02040503050406030204" pitchFamily="18" charset="0"/>
              </a:rPr>
              <a:t>Он в наборах продается,</a:t>
            </a:r>
            <a:r>
              <a:rPr lang="ru-RU" sz="3200" b="1" dirty="0" smtClean="0">
                <a:latin typeface="Cambria" panose="02040503050406030204" pitchFamily="18" charset="0"/>
              </a:rPr>
              <a:t/>
            </a:r>
            <a:br>
              <a:rPr lang="ru-RU" sz="3200" b="1" dirty="0" smtClean="0">
                <a:latin typeface="Cambria" panose="02040503050406030204" pitchFamily="18" charset="0"/>
              </a:rPr>
            </a:br>
            <a:r>
              <a:rPr lang="ru-RU" sz="3200" b="1" dirty="0">
                <a:latin typeface="Cambria" panose="02040503050406030204" pitchFamily="18" charset="0"/>
              </a:rPr>
              <a:t>Ну, а может быть один.</a:t>
            </a:r>
            <a:r>
              <a:rPr lang="ru-RU" sz="3200" b="1" dirty="0" smtClean="0">
                <a:latin typeface="Cambria" panose="02040503050406030204" pitchFamily="18" charset="0"/>
              </a:rPr>
              <a:t/>
            </a:r>
            <a:br>
              <a:rPr lang="ru-RU" sz="3200" b="1" dirty="0" smtClean="0">
                <a:latin typeface="Cambria" panose="02040503050406030204" pitchFamily="18" charset="0"/>
              </a:rPr>
            </a:br>
            <a:r>
              <a:rPr lang="ru-RU" sz="3200" b="1" dirty="0">
                <a:latin typeface="Cambria" panose="02040503050406030204" pitchFamily="18" charset="0"/>
              </a:rPr>
              <a:t>Резать нужно осторожно,</a:t>
            </a:r>
            <a:r>
              <a:rPr lang="ru-RU" sz="3200" b="1" dirty="0" smtClean="0">
                <a:latin typeface="Cambria" panose="02040503050406030204" pitchFamily="18" charset="0"/>
              </a:rPr>
              <a:t/>
            </a:r>
            <a:br>
              <a:rPr lang="ru-RU" sz="3200" b="1" dirty="0" smtClean="0">
                <a:latin typeface="Cambria" panose="02040503050406030204" pitchFamily="18" charset="0"/>
              </a:rPr>
            </a:br>
            <a:r>
              <a:rPr lang="ru-RU" sz="3200" b="1" dirty="0">
                <a:latin typeface="Cambria" panose="02040503050406030204" pitchFamily="18" charset="0"/>
              </a:rPr>
              <a:t>Потому что это...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32"/>
          <a:stretch/>
        </p:blipFill>
        <p:spPr>
          <a:xfrm rot="20817798">
            <a:off x="6278385" y="213362"/>
            <a:ext cx="2453215" cy="6395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416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836" y="636587"/>
            <a:ext cx="5919788" cy="1325563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Cambria" panose="02040503050406030204" pitchFamily="18" charset="0"/>
              </a:rPr>
              <a:t>Есть в наборе, есть по паре,</a:t>
            </a:r>
            <a:r>
              <a:rPr lang="ru-RU" sz="2800" b="1" dirty="0" smtClean="0">
                <a:latin typeface="Cambria" panose="02040503050406030204" pitchFamily="18" charset="0"/>
              </a:rPr>
              <a:t/>
            </a:r>
            <a:br>
              <a:rPr lang="ru-RU" sz="2800" b="1" dirty="0" smtClean="0">
                <a:latin typeface="Cambria" panose="02040503050406030204" pitchFamily="18" charset="0"/>
              </a:rPr>
            </a:br>
            <a:r>
              <a:rPr lang="ru-RU" sz="2800" b="1" dirty="0">
                <a:latin typeface="Cambria" panose="02040503050406030204" pitchFamily="18" charset="0"/>
              </a:rPr>
              <a:t>Дружно в ряд на блюдца встали.</a:t>
            </a:r>
            <a:r>
              <a:rPr lang="ru-RU" sz="2800" b="1" dirty="0" smtClean="0">
                <a:latin typeface="Cambria" panose="02040503050406030204" pitchFamily="18" charset="0"/>
              </a:rPr>
              <a:t/>
            </a:r>
            <a:br>
              <a:rPr lang="ru-RU" sz="2800" b="1" dirty="0" smtClean="0">
                <a:latin typeface="Cambria" panose="02040503050406030204" pitchFamily="18" charset="0"/>
              </a:rPr>
            </a:br>
            <a:r>
              <a:rPr lang="ru-RU" sz="2800" b="1" dirty="0">
                <a:latin typeface="Cambria" panose="02040503050406030204" pitchFamily="18" charset="0"/>
              </a:rPr>
              <a:t>Каждая </a:t>
            </a:r>
            <a:r>
              <a:rPr lang="ru-RU" sz="2800" b="1" dirty="0" err="1">
                <a:latin typeface="Cambria" panose="02040503050406030204" pitchFamily="18" charset="0"/>
              </a:rPr>
              <a:t>очаровашка</a:t>
            </a:r>
            <a:r>
              <a:rPr lang="ru-RU" sz="2800" b="1" dirty="0" smtClean="0">
                <a:latin typeface="Cambria" panose="02040503050406030204" pitchFamily="18" charset="0"/>
              </a:rPr>
              <a:t/>
            </a:r>
            <a:br>
              <a:rPr lang="ru-RU" sz="2800" b="1" dirty="0" smtClean="0">
                <a:latin typeface="Cambria" panose="02040503050406030204" pitchFamily="18" charset="0"/>
              </a:rPr>
            </a:br>
            <a:r>
              <a:rPr lang="ru-RU" sz="2800" b="1" dirty="0">
                <a:latin typeface="Cambria" panose="02040503050406030204" pitchFamily="18" charset="0"/>
              </a:rPr>
              <a:t>И зовется она </a:t>
            </a:r>
            <a:r>
              <a:rPr lang="ru-RU" sz="2800" dirty="0"/>
              <a:t>...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708" y="1849362"/>
            <a:ext cx="6062265" cy="3579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81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1687" y="-203630"/>
            <a:ext cx="9897932" cy="132556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Cambria" panose="02040503050406030204" pitchFamily="18" charset="0"/>
              </a:rPr>
              <a:t>Игра «Что </a:t>
            </a:r>
            <a:r>
              <a:rPr lang="ru-RU" sz="3600" b="1" dirty="0" smtClean="0">
                <a:latin typeface="Cambria" panose="02040503050406030204" pitchFamily="18" charset="0"/>
              </a:rPr>
              <a:t>художник спрятал в кастрюле</a:t>
            </a:r>
            <a:r>
              <a:rPr lang="ru-RU" sz="3600" b="1" dirty="0" smtClean="0">
                <a:latin typeface="Cambria" panose="02040503050406030204" pitchFamily="18" charset="0"/>
              </a:rPr>
              <a:t>?»</a:t>
            </a:r>
            <a:endParaRPr lang="ru-RU" sz="3600" b="1" dirty="0">
              <a:latin typeface="Cambria" panose="02040503050406030204" pitchFamily="18" charset="0"/>
            </a:endParaRPr>
          </a:p>
        </p:txBody>
      </p:sp>
      <p:pic>
        <p:nvPicPr>
          <p:cNvPr id="3" name="Рисунок 2" descr="C:\Temp\Rar$DI13.8797\кастрюля.png"/>
          <p:cNvPicPr/>
          <p:nvPr/>
        </p:nvPicPr>
        <p:blipFill>
          <a:blip r:embed="rId2" cstate="print"/>
          <a:srcRect l="5517" t="14943" r="5977" b="14023"/>
          <a:stretch>
            <a:fillRect/>
          </a:stretch>
        </p:blipFill>
        <p:spPr bwMode="auto">
          <a:xfrm>
            <a:off x="1629560" y="699248"/>
            <a:ext cx="8493387" cy="5852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Temp\Rar$DI45.047\кружка.pn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5287" t="6897" r="5747" b="8046"/>
          <a:stretch>
            <a:fillRect/>
          </a:stretch>
        </p:blipFill>
        <p:spPr bwMode="auto">
          <a:xfrm>
            <a:off x="4884269" y="4266715"/>
            <a:ext cx="195326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155700" dist="1155700" dir="18360000" sx="200000" sy="200000" algn="ctr" rotWithShape="0">
              <a:srgbClr val="000000">
                <a:alpha val="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7572">
            <a:off x="3373804" y="3912929"/>
            <a:ext cx="1461695" cy="1996431"/>
          </a:xfrm>
          <a:prstGeom prst="rect">
            <a:avLst/>
          </a:prstGeom>
        </p:spPr>
      </p:pic>
      <p:pic>
        <p:nvPicPr>
          <p:cNvPr id="7" name="Рисунок 6" descr="C:\Temp\Rar$DI19.2047\ложка.png"/>
          <p:cNvPicPr/>
          <p:nvPr/>
        </p:nvPicPr>
        <p:blipFill>
          <a:blip r:embed="rId6" cstate="print"/>
          <a:srcRect l="6207" t="25747" r="5287" b="25977"/>
          <a:stretch>
            <a:fillRect/>
          </a:stretch>
        </p:blipFill>
        <p:spPr bwMode="auto">
          <a:xfrm rot="15041885">
            <a:off x="5191263" y="4629277"/>
            <a:ext cx="2147133" cy="658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44760">
            <a:off x="6356724" y="2032912"/>
            <a:ext cx="2185676" cy="218567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12"/>
          <a:stretch/>
        </p:blipFill>
        <p:spPr>
          <a:xfrm>
            <a:off x="6814424" y="3214137"/>
            <a:ext cx="1921732" cy="205560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6049">
            <a:off x="5353643" y="2940273"/>
            <a:ext cx="1747821" cy="17478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65"/>
          <a:stretch/>
        </p:blipFill>
        <p:spPr>
          <a:xfrm rot="1554928">
            <a:off x="6411448" y="3188235"/>
            <a:ext cx="2711458" cy="134787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01325">
            <a:off x="3250892" y="2726949"/>
            <a:ext cx="2194408" cy="219440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7403">
            <a:off x="3011716" y="2820145"/>
            <a:ext cx="2333388" cy="2333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424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Игра «Назови ласково»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27" y="1422552"/>
            <a:ext cx="2519614" cy="25196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97" y="2361416"/>
            <a:ext cx="1492678" cy="149267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858" y="1394451"/>
            <a:ext cx="2365972" cy="25132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830" y="2574782"/>
            <a:ext cx="1204352" cy="127931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83916">
            <a:off x="8606101" y="4550453"/>
            <a:ext cx="2438405" cy="133502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83916">
            <a:off x="9917868" y="5249214"/>
            <a:ext cx="1615965" cy="88474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58578">
            <a:off x="1796435" y="4329732"/>
            <a:ext cx="2007255" cy="192445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58578">
            <a:off x="2788662" y="5021558"/>
            <a:ext cx="1389502" cy="133218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20" y="1938803"/>
            <a:ext cx="2139821" cy="184070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7900" y="2662391"/>
            <a:ext cx="1255900" cy="1080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542" y="3969607"/>
            <a:ext cx="3240640" cy="267757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738" y="5084524"/>
            <a:ext cx="1665475" cy="137609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32"/>
          <a:stretch/>
        </p:blipFill>
        <p:spPr>
          <a:xfrm>
            <a:off x="106611" y="3599383"/>
            <a:ext cx="1272067" cy="331610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32"/>
          <a:stretch/>
        </p:blipFill>
        <p:spPr>
          <a:xfrm>
            <a:off x="993959" y="4447787"/>
            <a:ext cx="919618" cy="2397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74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532" y="182245"/>
            <a:ext cx="10515600" cy="1151703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Игра «Сосчитай-ка»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0365" y="1205696"/>
            <a:ext cx="5619750" cy="54578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51" y="3887992"/>
            <a:ext cx="850751" cy="85075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864" y="2276138"/>
            <a:ext cx="850751" cy="85075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554" y="3037241"/>
            <a:ext cx="850751" cy="850751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912" y="4655371"/>
            <a:ext cx="850751" cy="85075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638" y="5541979"/>
            <a:ext cx="850751" cy="850751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599" y="3072596"/>
            <a:ext cx="850751" cy="850751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554" y="2276137"/>
            <a:ext cx="850751" cy="850751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246" y="3887991"/>
            <a:ext cx="850751" cy="85075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241" y="5609820"/>
            <a:ext cx="850751" cy="850751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797" y="4738742"/>
            <a:ext cx="850751" cy="850751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012" y="5609819"/>
            <a:ext cx="850751" cy="850751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323" y="2276137"/>
            <a:ext cx="850751" cy="850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24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19"/>
          <p:cNvSpPr txBox="1">
            <a:spLocks/>
          </p:cNvSpPr>
          <p:nvPr/>
        </p:nvSpPr>
        <p:spPr>
          <a:xfrm>
            <a:off x="1187623" y="116586"/>
            <a:ext cx="8655623" cy="141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Из какой сказки эти стихи? Как звали бабушку? Что у нее случилось? 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71415" y="2015769"/>
            <a:ext cx="374366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itchFamily="18" charset="0"/>
                <a:cs typeface="Times New Roman" pitchFamily="18" charset="0"/>
              </a:rPr>
              <a:t>Скачет сито по полям,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itchFamily="18" charset="0"/>
                <a:cs typeface="Times New Roman" pitchFamily="18" charset="0"/>
              </a:rPr>
              <a:t>А корыто по лугам,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itchFamily="18" charset="0"/>
                <a:cs typeface="Times New Roman" pitchFamily="18" charset="0"/>
              </a:rPr>
              <a:t>За лопатою метла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itchFamily="18" charset="0"/>
                <a:cs typeface="Times New Roman" pitchFamily="18" charset="0"/>
              </a:rPr>
              <a:t>Вдоль по улице пошла…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itchFamily="18" charset="0"/>
                <a:cs typeface="Times New Roman" pitchFamily="18" charset="0"/>
              </a:rPr>
              <a:t>А за нею вилки,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itchFamily="18" charset="0"/>
                <a:cs typeface="Times New Roman" pitchFamily="18" charset="0"/>
              </a:rPr>
              <a:t>Рюмки да бутылки,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itchFamily="18" charset="0"/>
                <a:cs typeface="Times New Roman" pitchFamily="18" charset="0"/>
              </a:rPr>
              <a:t>Чашки да ложки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itchFamily="18" charset="0"/>
                <a:cs typeface="Times New Roman" pitchFamily="18" charset="0"/>
              </a:rPr>
              <a:t>Скачут по дорожке…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36" y="1427573"/>
            <a:ext cx="7559327" cy="5430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785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Игра «Доскажи словечко»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43013" y="1429078"/>
            <a:ext cx="117157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63140" lvl="0" algn="ctr">
              <a:spcBef>
                <a:spcPts val="5"/>
              </a:spcBef>
              <a:spcAft>
                <a:spcPts val="0"/>
              </a:spcAft>
              <a:buSzPts val="1200"/>
              <a:tabLst>
                <a:tab pos="254000" algn="l"/>
              </a:tabLst>
            </a:pPr>
            <a:r>
              <a:rPr lang="ru-RU" sz="2800" b="1" spc="0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Какое</a:t>
            </a:r>
            <a:r>
              <a:rPr lang="ru-RU" sz="2800" b="1" spc="-35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spc="0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животное</a:t>
            </a:r>
            <a:r>
              <a:rPr lang="ru-RU" sz="2800" b="1" spc="-35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spc="0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испугалось</a:t>
            </a:r>
            <a:r>
              <a:rPr lang="ru-RU" sz="2800" b="1" spc="-35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spc="0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и</a:t>
            </a:r>
            <a:r>
              <a:rPr lang="ru-RU" sz="2800" b="1" spc="-35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spc="0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«растопырило</a:t>
            </a:r>
            <a:r>
              <a:rPr lang="ru-RU" sz="2800" b="1" spc="-35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spc="0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глаза»?</a:t>
            </a:r>
            <a:r>
              <a:rPr lang="ru-RU" sz="2800" b="1" strike="noStrike" spc="0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endParaRPr lang="ru-RU" sz="2800" b="1" dirty="0">
              <a:uFill>
                <a:solidFill>
                  <a:srgbClr val="000000"/>
                </a:solidFill>
              </a:uFill>
              <a:latin typeface="Cambria" panose="020405030504060302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54" y="2297907"/>
            <a:ext cx="3833495" cy="40356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568" y="2742478"/>
            <a:ext cx="3528076" cy="35280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644" y="2297907"/>
            <a:ext cx="4316499" cy="4417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16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Cambria" panose="02040503050406030204" pitchFamily="18" charset="0"/>
              </a:rPr>
              <a:t>Как скакали тарелки?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15" y="2209799"/>
            <a:ext cx="4337774" cy="43377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337" y="2033154"/>
            <a:ext cx="4691063" cy="46910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107" y="2151492"/>
            <a:ext cx="3029018" cy="435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04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2487" y="0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atin typeface="Cambria" panose="02040503050406030204" pitchFamily="18" charset="0"/>
              </a:rPr>
              <a:t>Кто остался в доме у Федоры?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031" y="3182531"/>
            <a:ext cx="3876756" cy="26943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01" y="2864874"/>
            <a:ext cx="3535925" cy="35359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580" y="2625318"/>
            <a:ext cx="4469526" cy="290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97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Кто стоял на «белой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табуреточке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, да на вышитой салфеточке»?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586" y="1536699"/>
            <a:ext cx="4443414" cy="44434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189" y="2222500"/>
            <a:ext cx="3467621" cy="41742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29" y="2222500"/>
            <a:ext cx="3653360" cy="4021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67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275" y="822325"/>
            <a:ext cx="5948363" cy="1325563"/>
          </a:xfrm>
        </p:spPr>
        <p:txBody>
          <a:bodyPr>
            <a:noAutofit/>
          </a:bodyPr>
          <a:lstStyle/>
          <a:p>
            <a:pPr lvl="0"/>
            <a:r>
              <a:rPr lang="ru-RU" sz="2800" b="1" dirty="0">
                <a:latin typeface="Cambria" panose="02040503050406030204" pitchFamily="18" charset="0"/>
              </a:rPr>
              <a:t>Продолжи строчку: «Да, — промолвил медный таз, Погляди-ка ты на нас: Мы поломаны, побиты, Мы помоями облиты. Загляни-ка ты в кадушку —</a:t>
            </a:r>
            <a:br>
              <a:rPr lang="ru-RU" sz="2800" b="1" dirty="0">
                <a:latin typeface="Cambria" panose="02040503050406030204" pitchFamily="18" charset="0"/>
              </a:rPr>
            </a:br>
            <a:r>
              <a:rPr lang="ru-RU" sz="2800" b="1" dirty="0">
                <a:latin typeface="Cambria" panose="02040503050406030204" pitchFamily="18" charset="0"/>
              </a:rPr>
              <a:t>И увидишь там...»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233401"/>
            <a:ext cx="3657600" cy="33099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3114379"/>
            <a:ext cx="3428999" cy="34289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356" y="2553379"/>
            <a:ext cx="4670019" cy="467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37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527" y="250100"/>
            <a:ext cx="6269123" cy="633643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6687" y="1508125"/>
            <a:ext cx="4291013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Как назовем  это одним словом?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69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9286" y="1397523"/>
            <a:ext cx="6619875" cy="1325563"/>
          </a:xfrm>
        </p:spPr>
        <p:txBody>
          <a:bodyPr>
            <a:noAutofit/>
          </a:bodyPr>
          <a:lstStyle/>
          <a:p>
            <a:r>
              <a:rPr lang="ru-RU" sz="2800" b="1" dirty="0" err="1">
                <a:latin typeface="Cambria" panose="02040503050406030204" pitchFamily="18" charset="0"/>
              </a:rPr>
              <a:t>Крутобокий</a:t>
            </a:r>
            <a:r>
              <a:rPr lang="ru-RU" sz="2800" b="1" dirty="0">
                <a:latin typeface="Cambria" panose="02040503050406030204" pitchFamily="18" charset="0"/>
              </a:rPr>
              <a:t> и высокий,</a:t>
            </a:r>
            <a:r>
              <a:rPr lang="ru-RU" sz="2800" b="1" dirty="0" smtClean="0">
                <a:latin typeface="Cambria" panose="02040503050406030204" pitchFamily="18" charset="0"/>
              </a:rPr>
              <a:t/>
            </a:r>
            <a:br>
              <a:rPr lang="ru-RU" sz="2800" b="1" dirty="0" smtClean="0">
                <a:latin typeface="Cambria" panose="02040503050406030204" pitchFamily="18" charset="0"/>
              </a:rPr>
            </a:br>
            <a:r>
              <a:rPr lang="ru-RU" sz="2800" b="1" dirty="0">
                <a:latin typeface="Cambria" panose="02040503050406030204" pitchFamily="18" charset="0"/>
              </a:rPr>
              <a:t>Ох, напьюсь сейчас я соку,</a:t>
            </a:r>
            <a:r>
              <a:rPr lang="ru-RU" sz="2800" b="1" dirty="0" smtClean="0">
                <a:latin typeface="Cambria" panose="02040503050406030204" pitchFamily="18" charset="0"/>
              </a:rPr>
              <a:t/>
            </a:r>
            <a:br>
              <a:rPr lang="ru-RU" sz="2800" b="1" dirty="0" smtClean="0">
                <a:latin typeface="Cambria" panose="02040503050406030204" pitchFamily="18" charset="0"/>
              </a:rPr>
            </a:br>
            <a:r>
              <a:rPr lang="ru-RU" sz="2800" b="1" dirty="0">
                <a:latin typeface="Cambria" panose="02040503050406030204" pitchFamily="18" charset="0"/>
              </a:rPr>
              <a:t>Вкуснотища – не обман,</a:t>
            </a:r>
            <a:r>
              <a:rPr lang="ru-RU" sz="2800" b="1" dirty="0" smtClean="0">
                <a:latin typeface="Cambria" panose="02040503050406030204" pitchFamily="18" charset="0"/>
              </a:rPr>
              <a:t/>
            </a:r>
            <a:br>
              <a:rPr lang="ru-RU" sz="2800" b="1" dirty="0" smtClean="0">
                <a:latin typeface="Cambria" panose="02040503050406030204" pitchFamily="18" charset="0"/>
              </a:rPr>
            </a:br>
            <a:r>
              <a:rPr lang="ru-RU" sz="2800" b="1" dirty="0">
                <a:latin typeface="Cambria" panose="02040503050406030204" pitchFamily="18" charset="0"/>
              </a:rPr>
              <a:t>Опустеет мой …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845" y="1557113"/>
            <a:ext cx="5300887" cy="5300887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481262" y="122238"/>
            <a:ext cx="741997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Отгадай загадку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71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203</Words>
  <Application>Microsoft Office PowerPoint</Application>
  <PresentationFormat>Широкоэкранный</PresentationFormat>
  <Paragraphs>31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Cambria</vt:lpstr>
      <vt:lpstr>Times New Roman</vt:lpstr>
      <vt:lpstr>Тема Office</vt:lpstr>
      <vt:lpstr>Государственное бюджетное образовательное учреждение школа №1601  имени Героя Советского Союза Е.К. Лютикова </vt:lpstr>
      <vt:lpstr>Презентация PowerPoint</vt:lpstr>
      <vt:lpstr>Игра «Доскажи словечко»</vt:lpstr>
      <vt:lpstr>Как скакали тарелки? </vt:lpstr>
      <vt:lpstr>Кто остался в доме у Федоры? </vt:lpstr>
      <vt:lpstr>Кто стоял на «белой табуреточке , да на вышитой салфеточке»? </vt:lpstr>
      <vt:lpstr>Продолжи строчку: «Да, — промолвил медный таз, Погляди-ка ты на нас: Мы поломаны, побиты, Мы помоями облиты. Загляни-ка ты в кадушку — И увидишь там...» </vt:lpstr>
      <vt:lpstr>Как назовем  это одним словом?</vt:lpstr>
      <vt:lpstr>Крутобокий и высокий, Ох, напьюсь сейчас я соку, Вкуснотища – не обман, Опустеет мой …</vt:lpstr>
      <vt:lpstr>Презентация PowerPoint</vt:lpstr>
      <vt:lpstr>И оладьи, и омлет, И картошку на обед, А блины – вот это да! Жарит всё ...</vt:lpstr>
      <vt:lpstr>Лезвие острее бритвы, В кухне он не заменим. Он в наборах продается, Ну, а может быть один. Резать нужно осторожно, Потому что это...</vt:lpstr>
      <vt:lpstr>Есть в наборе, есть по паре, Дружно в ряд на блюдца встали. Каждая очаровашка И зовется она ...</vt:lpstr>
      <vt:lpstr>Игра «Что художник спрятал в кастрюле?»</vt:lpstr>
      <vt:lpstr>Игра «Назови ласково»</vt:lpstr>
      <vt:lpstr>Игра «Сосчитай-ка»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23</cp:revision>
  <dcterms:created xsi:type="dcterms:W3CDTF">2024-02-06T07:56:02Z</dcterms:created>
  <dcterms:modified xsi:type="dcterms:W3CDTF">2024-02-26T11:43:14Z</dcterms:modified>
</cp:coreProperties>
</file>