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7618F5-4192-4362-A0F0-682F45126B00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3B4E37-A862-4FB6-9C95-32B23D444A18}">
      <dgm:prSet phldrT="[Текст]"/>
      <dgm:spPr>
        <a:solidFill>
          <a:srgbClr val="FFFFCC"/>
        </a:solidFill>
        <a:ln>
          <a:solidFill>
            <a:srgbClr val="FFC000"/>
          </a:solidFill>
        </a:ln>
      </dgm:spPr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Закон «Об образовании в РФ»</a:t>
          </a:r>
          <a:endParaRPr lang="ru-RU" b="1" dirty="0">
            <a:solidFill>
              <a:srgbClr val="C00000"/>
            </a:solidFill>
          </a:endParaRPr>
        </a:p>
      </dgm:t>
    </dgm:pt>
    <dgm:pt modelId="{97308F4D-540F-4C69-919A-42BB7B2F602D}" type="parTrans" cxnId="{840E0D5C-F740-4D4B-A3BA-6815E2930DED}">
      <dgm:prSet/>
      <dgm:spPr/>
      <dgm:t>
        <a:bodyPr/>
        <a:lstStyle/>
        <a:p>
          <a:endParaRPr lang="ru-RU"/>
        </a:p>
      </dgm:t>
    </dgm:pt>
    <dgm:pt modelId="{CE750A08-00B2-44A0-856A-6782360AE527}" type="sibTrans" cxnId="{840E0D5C-F740-4D4B-A3BA-6815E2930DED}">
      <dgm:prSet/>
      <dgm:spPr/>
      <dgm:t>
        <a:bodyPr/>
        <a:lstStyle/>
        <a:p>
          <a:endParaRPr lang="ru-RU"/>
        </a:p>
      </dgm:t>
    </dgm:pt>
    <dgm:pt modelId="{A5DDC683-F9E8-469F-840A-765D9245C3AF}">
      <dgm:prSet phldrT="[Текст]"/>
      <dgm:spPr>
        <a:solidFill>
          <a:srgbClr val="FFCCFF">
            <a:alpha val="90000"/>
          </a:srgbClr>
        </a:solidFill>
        <a:ln>
          <a:solidFill>
            <a:srgbClr val="C00000">
              <a:alpha val="90000"/>
            </a:srgbClr>
          </a:solidFill>
        </a:ln>
      </dgm:spPr>
      <dgm:t>
        <a:bodyPr/>
        <a:lstStyle/>
        <a:p>
          <a:r>
            <a:rPr lang="ru-RU" dirty="0" smtClean="0"/>
            <a:t>Цели дошкольного образования.  Ст. 64 п.1.</a:t>
          </a:r>
          <a:endParaRPr lang="ru-RU" dirty="0"/>
        </a:p>
      </dgm:t>
    </dgm:pt>
    <dgm:pt modelId="{5E9DC429-1948-49F7-9086-94E34FEF9B56}" type="parTrans" cxnId="{15277289-F34E-486E-BCF2-DE8F72744390}">
      <dgm:prSet/>
      <dgm:spPr/>
      <dgm:t>
        <a:bodyPr/>
        <a:lstStyle/>
        <a:p>
          <a:endParaRPr lang="ru-RU"/>
        </a:p>
      </dgm:t>
    </dgm:pt>
    <dgm:pt modelId="{61A31CBE-49A7-4883-96AF-74D4B4A4CDF8}" type="sibTrans" cxnId="{15277289-F34E-486E-BCF2-DE8F72744390}">
      <dgm:prSet/>
      <dgm:spPr/>
      <dgm:t>
        <a:bodyPr/>
        <a:lstStyle/>
        <a:p>
          <a:endParaRPr lang="ru-RU"/>
        </a:p>
      </dgm:t>
    </dgm:pt>
    <dgm:pt modelId="{36E19745-0235-46BD-BDC2-A75B47FACA25}">
      <dgm:prSet phldrT="[Текст]"/>
      <dgm:spPr>
        <a:solidFill>
          <a:srgbClr val="FFFFCC"/>
        </a:solidFill>
        <a:ln>
          <a:solidFill>
            <a:srgbClr val="FFC000"/>
          </a:solidFill>
        </a:ln>
      </dgm:spPr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ФГОС ДО</a:t>
          </a:r>
          <a:endParaRPr lang="ru-RU" b="1" dirty="0">
            <a:solidFill>
              <a:srgbClr val="C00000"/>
            </a:solidFill>
          </a:endParaRPr>
        </a:p>
      </dgm:t>
    </dgm:pt>
    <dgm:pt modelId="{0E27C028-D332-4F40-A9E0-55B0020EB840}" type="parTrans" cxnId="{34FF58D6-B8D5-4B7C-A5DF-D6FF1479D4C2}">
      <dgm:prSet/>
      <dgm:spPr/>
      <dgm:t>
        <a:bodyPr/>
        <a:lstStyle/>
        <a:p>
          <a:endParaRPr lang="ru-RU"/>
        </a:p>
      </dgm:t>
    </dgm:pt>
    <dgm:pt modelId="{6FCFC0B9-D608-488A-A3D8-67A74C212D86}" type="sibTrans" cxnId="{34FF58D6-B8D5-4B7C-A5DF-D6FF1479D4C2}">
      <dgm:prSet/>
      <dgm:spPr/>
      <dgm:t>
        <a:bodyPr/>
        <a:lstStyle/>
        <a:p>
          <a:endParaRPr lang="ru-RU"/>
        </a:p>
      </dgm:t>
    </dgm:pt>
    <dgm:pt modelId="{73320F56-3BA8-4D9E-816E-E2FDFC2CA7F6}">
      <dgm:prSet phldrT="[Текст]"/>
      <dgm:spPr>
        <a:solidFill>
          <a:srgbClr val="FFFFCC"/>
        </a:solidFill>
        <a:ln>
          <a:solidFill>
            <a:srgbClr val="FFC000"/>
          </a:solidFill>
        </a:ln>
      </dgm:spPr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ООП ДО</a:t>
          </a:r>
          <a:endParaRPr lang="ru-RU" b="1" dirty="0">
            <a:solidFill>
              <a:srgbClr val="C00000"/>
            </a:solidFill>
          </a:endParaRPr>
        </a:p>
      </dgm:t>
    </dgm:pt>
    <dgm:pt modelId="{582E1EBA-22AA-4C24-ADA3-42508260274F}" type="parTrans" cxnId="{868AF088-30CF-4199-AAE8-A41E098B4745}">
      <dgm:prSet/>
      <dgm:spPr/>
      <dgm:t>
        <a:bodyPr/>
        <a:lstStyle/>
        <a:p>
          <a:endParaRPr lang="ru-RU"/>
        </a:p>
      </dgm:t>
    </dgm:pt>
    <dgm:pt modelId="{935E98B3-D49F-46F6-B0F0-98CC14040834}" type="sibTrans" cxnId="{868AF088-30CF-4199-AAE8-A41E098B4745}">
      <dgm:prSet/>
      <dgm:spPr/>
      <dgm:t>
        <a:bodyPr/>
        <a:lstStyle/>
        <a:p>
          <a:endParaRPr lang="ru-RU"/>
        </a:p>
      </dgm:t>
    </dgm:pt>
    <dgm:pt modelId="{3B26CDCC-D614-41FA-92DE-D7FE5448E7E1}">
      <dgm:prSet phldrT="[Текст]"/>
      <dgm:spPr>
        <a:solidFill>
          <a:srgbClr val="FFCCFF">
            <a:alpha val="90000"/>
          </a:srgbClr>
        </a:solidFill>
        <a:ln>
          <a:solidFill>
            <a:srgbClr val="C00000">
              <a:alpha val="90000"/>
            </a:srgbClr>
          </a:solidFill>
        </a:ln>
      </dgm:spPr>
      <dgm:t>
        <a:bodyPr/>
        <a:lstStyle/>
        <a:p>
          <a:r>
            <a:rPr lang="ru-RU" dirty="0" smtClean="0"/>
            <a:t>Планируемые промежуточные и итоговые результаты</a:t>
          </a:r>
          <a:endParaRPr lang="ru-RU" dirty="0"/>
        </a:p>
      </dgm:t>
    </dgm:pt>
    <dgm:pt modelId="{81C27368-00C3-4532-BA73-F43A9B7FBD15}" type="parTrans" cxnId="{D2B2F6D4-A3C2-4F2D-9782-59502178F0D2}">
      <dgm:prSet/>
      <dgm:spPr/>
      <dgm:t>
        <a:bodyPr/>
        <a:lstStyle/>
        <a:p>
          <a:endParaRPr lang="ru-RU"/>
        </a:p>
      </dgm:t>
    </dgm:pt>
    <dgm:pt modelId="{B1CC46B5-A74A-4741-96D0-D8DD8D4B9454}" type="sibTrans" cxnId="{D2B2F6D4-A3C2-4F2D-9782-59502178F0D2}">
      <dgm:prSet/>
      <dgm:spPr/>
      <dgm:t>
        <a:bodyPr/>
        <a:lstStyle/>
        <a:p>
          <a:endParaRPr lang="ru-RU"/>
        </a:p>
      </dgm:t>
    </dgm:pt>
    <dgm:pt modelId="{F9C4410E-65CD-4657-ABFD-3D482BCEB2D4}">
      <dgm:prSet phldrT="[Текст]"/>
      <dgm:spPr>
        <a:solidFill>
          <a:srgbClr val="FFCCFF">
            <a:alpha val="90000"/>
          </a:srgbClr>
        </a:solidFill>
        <a:ln>
          <a:solidFill>
            <a:srgbClr val="C00000">
              <a:alpha val="90000"/>
            </a:srgbClr>
          </a:solidFill>
        </a:ln>
      </dgm:spPr>
      <dgm:t>
        <a:bodyPr/>
        <a:lstStyle/>
        <a:p>
          <a:r>
            <a:rPr lang="ru-RU" dirty="0" smtClean="0"/>
            <a:t>Целевые ориентиры </a:t>
          </a:r>
          <a:endParaRPr lang="ru-RU" dirty="0"/>
        </a:p>
      </dgm:t>
    </dgm:pt>
    <dgm:pt modelId="{9D902DA1-51EC-4AFA-80EA-FB1692B7C4F7}" type="sibTrans" cxnId="{33288788-88A0-48E9-BFE7-021F9F530698}">
      <dgm:prSet/>
      <dgm:spPr/>
      <dgm:t>
        <a:bodyPr/>
        <a:lstStyle/>
        <a:p>
          <a:endParaRPr lang="ru-RU"/>
        </a:p>
      </dgm:t>
    </dgm:pt>
    <dgm:pt modelId="{8C9FF853-538B-4E04-B9AA-0EBE4ABB63D9}" type="parTrans" cxnId="{33288788-88A0-48E9-BFE7-021F9F530698}">
      <dgm:prSet/>
      <dgm:spPr/>
      <dgm:t>
        <a:bodyPr/>
        <a:lstStyle/>
        <a:p>
          <a:endParaRPr lang="ru-RU"/>
        </a:p>
      </dgm:t>
    </dgm:pt>
    <dgm:pt modelId="{18F81052-EFB1-4A2E-9A7E-D68F649CE28A}" type="pres">
      <dgm:prSet presAssocID="{C67618F5-4192-4362-A0F0-682F45126B00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2B7FA85-2271-408C-86B2-28531B6B1885}" type="pres">
      <dgm:prSet presAssocID="{F13B4E37-A862-4FB6-9C95-32B23D444A18}" presName="horFlow" presStyleCnt="0"/>
      <dgm:spPr/>
    </dgm:pt>
    <dgm:pt modelId="{480EFE1A-CBE1-4D62-9102-B26A7BC3546E}" type="pres">
      <dgm:prSet presAssocID="{F13B4E37-A862-4FB6-9C95-32B23D444A18}" presName="bigChev" presStyleLbl="node1" presStyleIdx="0" presStyleCnt="3" custLinFactX="-8609" custLinFactNeighborX="-100000" custLinFactNeighborY="1506"/>
      <dgm:spPr/>
      <dgm:t>
        <a:bodyPr/>
        <a:lstStyle/>
        <a:p>
          <a:endParaRPr lang="ru-RU"/>
        </a:p>
      </dgm:t>
    </dgm:pt>
    <dgm:pt modelId="{528667C3-798F-4906-A706-378099C15EB5}" type="pres">
      <dgm:prSet presAssocID="{5E9DC429-1948-49F7-9086-94E34FEF9B56}" presName="parTrans" presStyleCnt="0"/>
      <dgm:spPr/>
    </dgm:pt>
    <dgm:pt modelId="{37A260CE-DDE8-481D-8098-575EF73AE00F}" type="pres">
      <dgm:prSet presAssocID="{A5DDC683-F9E8-469F-840A-765D9245C3AF}" presName="node" presStyleLbl="alignAccFollowNode1" presStyleIdx="0" presStyleCnt="3" custScaleX="127047" custScaleY="123712" custLinFactNeighborX="-42371" custLinFactNeighborY="17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6E81FA-39A2-47B3-B359-D48D967C704A}" type="pres">
      <dgm:prSet presAssocID="{F13B4E37-A862-4FB6-9C95-32B23D444A18}" presName="vSp" presStyleCnt="0"/>
      <dgm:spPr/>
    </dgm:pt>
    <dgm:pt modelId="{F61234EB-1668-469F-9390-1E0E710FB171}" type="pres">
      <dgm:prSet presAssocID="{36E19745-0235-46BD-BDC2-A75B47FACA25}" presName="horFlow" presStyleCnt="0"/>
      <dgm:spPr/>
    </dgm:pt>
    <dgm:pt modelId="{6BA3EB76-9726-4240-AFC6-F99DD131DCDE}" type="pres">
      <dgm:prSet presAssocID="{36E19745-0235-46BD-BDC2-A75B47FACA25}" presName="bigChev" presStyleLbl="node1" presStyleIdx="1" presStyleCnt="3" custLinFactX="-8609" custLinFactNeighborX="-100000" custLinFactNeighborY="1404"/>
      <dgm:spPr/>
      <dgm:t>
        <a:bodyPr/>
        <a:lstStyle/>
        <a:p>
          <a:endParaRPr lang="ru-RU"/>
        </a:p>
      </dgm:t>
    </dgm:pt>
    <dgm:pt modelId="{38F4AE59-E1EE-4EB5-BD43-75FE1A9A65B4}" type="pres">
      <dgm:prSet presAssocID="{8C9FF853-538B-4E04-B9AA-0EBE4ABB63D9}" presName="parTrans" presStyleCnt="0"/>
      <dgm:spPr/>
    </dgm:pt>
    <dgm:pt modelId="{BC476B09-7501-42CF-AE2E-74F67A720C3F}" type="pres">
      <dgm:prSet presAssocID="{F9C4410E-65CD-4657-ABFD-3D482BCEB2D4}" presName="node" presStyleLbl="alignAccFollowNode1" presStyleIdx="1" presStyleCnt="3" custScaleX="121413" custScaleY="112716" custLinFactNeighborX="-24386" custLinFactNeighborY="-18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90EAEC-B7BB-4A76-B72D-7E37D6F5D271}" type="pres">
      <dgm:prSet presAssocID="{36E19745-0235-46BD-BDC2-A75B47FACA25}" presName="vSp" presStyleCnt="0"/>
      <dgm:spPr/>
    </dgm:pt>
    <dgm:pt modelId="{5F665C91-A9BF-4190-A79B-BAFE1BF4472F}" type="pres">
      <dgm:prSet presAssocID="{73320F56-3BA8-4D9E-816E-E2FDFC2CA7F6}" presName="horFlow" presStyleCnt="0"/>
      <dgm:spPr/>
    </dgm:pt>
    <dgm:pt modelId="{347938AC-EA41-4E00-ADCB-2BEA7EF0558E}" type="pres">
      <dgm:prSet presAssocID="{73320F56-3BA8-4D9E-816E-E2FDFC2CA7F6}" presName="bigChev" presStyleLbl="node1" presStyleIdx="2" presStyleCnt="3" custLinFactX="-8609" custLinFactNeighborX="-100000" custLinFactNeighborY="-4393"/>
      <dgm:spPr/>
      <dgm:t>
        <a:bodyPr/>
        <a:lstStyle/>
        <a:p>
          <a:endParaRPr lang="ru-RU"/>
        </a:p>
      </dgm:t>
    </dgm:pt>
    <dgm:pt modelId="{E112ED3D-D79D-424F-BABC-17BB43DCE18E}" type="pres">
      <dgm:prSet presAssocID="{81C27368-00C3-4532-BA73-F43A9B7FBD15}" presName="parTrans" presStyleCnt="0"/>
      <dgm:spPr/>
    </dgm:pt>
    <dgm:pt modelId="{23B7ED59-10FD-4C8D-AA96-D4060969918B}" type="pres">
      <dgm:prSet presAssocID="{3B26CDCC-D614-41FA-92DE-D7FE5448E7E1}" presName="node" presStyleLbl="alignAccFollowNode1" presStyleIdx="2" presStyleCnt="3" custScaleX="131547" custScaleY="127445" custLinFactNeighborX="-56735" custLinFactNeighborY="36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288788-88A0-48E9-BFE7-021F9F530698}" srcId="{36E19745-0235-46BD-BDC2-A75B47FACA25}" destId="{F9C4410E-65CD-4657-ABFD-3D482BCEB2D4}" srcOrd="0" destOrd="0" parTransId="{8C9FF853-538B-4E04-B9AA-0EBE4ABB63D9}" sibTransId="{9D902DA1-51EC-4AFA-80EA-FB1692B7C4F7}"/>
    <dgm:cxn modelId="{840E0D5C-F740-4D4B-A3BA-6815E2930DED}" srcId="{C67618F5-4192-4362-A0F0-682F45126B00}" destId="{F13B4E37-A862-4FB6-9C95-32B23D444A18}" srcOrd="0" destOrd="0" parTransId="{97308F4D-540F-4C69-919A-42BB7B2F602D}" sibTransId="{CE750A08-00B2-44A0-856A-6782360AE527}"/>
    <dgm:cxn modelId="{E8945E3F-4AA6-4F0A-98C5-CC787A1978AA}" type="presOf" srcId="{73320F56-3BA8-4D9E-816E-E2FDFC2CA7F6}" destId="{347938AC-EA41-4E00-ADCB-2BEA7EF0558E}" srcOrd="0" destOrd="0" presId="urn:microsoft.com/office/officeart/2005/8/layout/lProcess3"/>
    <dgm:cxn modelId="{8A0EAA82-1981-4E86-9DE7-6CA050D80D3F}" type="presOf" srcId="{A5DDC683-F9E8-469F-840A-765D9245C3AF}" destId="{37A260CE-DDE8-481D-8098-575EF73AE00F}" srcOrd="0" destOrd="0" presId="urn:microsoft.com/office/officeart/2005/8/layout/lProcess3"/>
    <dgm:cxn modelId="{C79AB66D-C77A-4E80-82CD-81E9B4603422}" type="presOf" srcId="{C67618F5-4192-4362-A0F0-682F45126B00}" destId="{18F81052-EFB1-4A2E-9A7E-D68F649CE28A}" srcOrd="0" destOrd="0" presId="urn:microsoft.com/office/officeart/2005/8/layout/lProcess3"/>
    <dgm:cxn modelId="{075F7627-FD9D-40B7-B4ED-A72897AD29B4}" type="presOf" srcId="{F13B4E37-A862-4FB6-9C95-32B23D444A18}" destId="{480EFE1A-CBE1-4D62-9102-B26A7BC3546E}" srcOrd="0" destOrd="0" presId="urn:microsoft.com/office/officeart/2005/8/layout/lProcess3"/>
    <dgm:cxn modelId="{D2B2F6D4-A3C2-4F2D-9782-59502178F0D2}" srcId="{73320F56-3BA8-4D9E-816E-E2FDFC2CA7F6}" destId="{3B26CDCC-D614-41FA-92DE-D7FE5448E7E1}" srcOrd="0" destOrd="0" parTransId="{81C27368-00C3-4532-BA73-F43A9B7FBD15}" sibTransId="{B1CC46B5-A74A-4741-96D0-D8DD8D4B9454}"/>
    <dgm:cxn modelId="{868AF088-30CF-4199-AAE8-A41E098B4745}" srcId="{C67618F5-4192-4362-A0F0-682F45126B00}" destId="{73320F56-3BA8-4D9E-816E-E2FDFC2CA7F6}" srcOrd="2" destOrd="0" parTransId="{582E1EBA-22AA-4C24-ADA3-42508260274F}" sibTransId="{935E98B3-D49F-46F6-B0F0-98CC14040834}"/>
    <dgm:cxn modelId="{34FF58D6-B8D5-4B7C-A5DF-D6FF1479D4C2}" srcId="{C67618F5-4192-4362-A0F0-682F45126B00}" destId="{36E19745-0235-46BD-BDC2-A75B47FACA25}" srcOrd="1" destOrd="0" parTransId="{0E27C028-D332-4F40-A9E0-55B0020EB840}" sibTransId="{6FCFC0B9-D608-488A-A3D8-67A74C212D86}"/>
    <dgm:cxn modelId="{D48E34C4-DD0B-4F45-916E-A98A92431970}" type="presOf" srcId="{F9C4410E-65CD-4657-ABFD-3D482BCEB2D4}" destId="{BC476B09-7501-42CF-AE2E-74F67A720C3F}" srcOrd="0" destOrd="0" presId="urn:microsoft.com/office/officeart/2005/8/layout/lProcess3"/>
    <dgm:cxn modelId="{15277289-F34E-486E-BCF2-DE8F72744390}" srcId="{F13B4E37-A862-4FB6-9C95-32B23D444A18}" destId="{A5DDC683-F9E8-469F-840A-765D9245C3AF}" srcOrd="0" destOrd="0" parTransId="{5E9DC429-1948-49F7-9086-94E34FEF9B56}" sibTransId="{61A31CBE-49A7-4883-96AF-74D4B4A4CDF8}"/>
    <dgm:cxn modelId="{5CA093CF-B91E-4CAE-A933-03868011B8C8}" type="presOf" srcId="{3B26CDCC-D614-41FA-92DE-D7FE5448E7E1}" destId="{23B7ED59-10FD-4C8D-AA96-D4060969918B}" srcOrd="0" destOrd="0" presId="urn:microsoft.com/office/officeart/2005/8/layout/lProcess3"/>
    <dgm:cxn modelId="{8D219AC2-8663-4714-9A36-36F130FAFA3F}" type="presOf" srcId="{36E19745-0235-46BD-BDC2-A75B47FACA25}" destId="{6BA3EB76-9726-4240-AFC6-F99DD131DCDE}" srcOrd="0" destOrd="0" presId="urn:microsoft.com/office/officeart/2005/8/layout/lProcess3"/>
    <dgm:cxn modelId="{053C88FE-1EBC-4BED-8AB8-1F08424F7B77}" type="presParOf" srcId="{18F81052-EFB1-4A2E-9A7E-D68F649CE28A}" destId="{12B7FA85-2271-408C-86B2-28531B6B1885}" srcOrd="0" destOrd="0" presId="urn:microsoft.com/office/officeart/2005/8/layout/lProcess3"/>
    <dgm:cxn modelId="{FFDB6525-2EDC-49CE-BAF3-CFEEFBE8BE5E}" type="presParOf" srcId="{12B7FA85-2271-408C-86B2-28531B6B1885}" destId="{480EFE1A-CBE1-4D62-9102-B26A7BC3546E}" srcOrd="0" destOrd="0" presId="urn:microsoft.com/office/officeart/2005/8/layout/lProcess3"/>
    <dgm:cxn modelId="{5CA5FF39-C5CC-4A41-9A03-C9045407D74A}" type="presParOf" srcId="{12B7FA85-2271-408C-86B2-28531B6B1885}" destId="{528667C3-798F-4906-A706-378099C15EB5}" srcOrd="1" destOrd="0" presId="urn:microsoft.com/office/officeart/2005/8/layout/lProcess3"/>
    <dgm:cxn modelId="{A5FAF855-E240-4174-B230-DC7D5DB172D0}" type="presParOf" srcId="{12B7FA85-2271-408C-86B2-28531B6B1885}" destId="{37A260CE-DDE8-481D-8098-575EF73AE00F}" srcOrd="2" destOrd="0" presId="urn:microsoft.com/office/officeart/2005/8/layout/lProcess3"/>
    <dgm:cxn modelId="{B5645525-D074-4453-87CF-5EB454E29540}" type="presParOf" srcId="{18F81052-EFB1-4A2E-9A7E-D68F649CE28A}" destId="{1D6E81FA-39A2-47B3-B359-D48D967C704A}" srcOrd="1" destOrd="0" presId="urn:microsoft.com/office/officeart/2005/8/layout/lProcess3"/>
    <dgm:cxn modelId="{CA05B0FE-B3B3-469D-9AA2-6ED9A0085B06}" type="presParOf" srcId="{18F81052-EFB1-4A2E-9A7E-D68F649CE28A}" destId="{F61234EB-1668-469F-9390-1E0E710FB171}" srcOrd="2" destOrd="0" presId="urn:microsoft.com/office/officeart/2005/8/layout/lProcess3"/>
    <dgm:cxn modelId="{EF7E2000-7C7C-4ACE-859F-6C22177FF1B2}" type="presParOf" srcId="{F61234EB-1668-469F-9390-1E0E710FB171}" destId="{6BA3EB76-9726-4240-AFC6-F99DD131DCDE}" srcOrd="0" destOrd="0" presId="urn:microsoft.com/office/officeart/2005/8/layout/lProcess3"/>
    <dgm:cxn modelId="{9CAAB3D5-B5E6-4FEE-AD39-52F522530F7C}" type="presParOf" srcId="{F61234EB-1668-469F-9390-1E0E710FB171}" destId="{38F4AE59-E1EE-4EB5-BD43-75FE1A9A65B4}" srcOrd="1" destOrd="0" presId="urn:microsoft.com/office/officeart/2005/8/layout/lProcess3"/>
    <dgm:cxn modelId="{16A1001A-4D1C-4CA1-BCF2-69D4DC27FA48}" type="presParOf" srcId="{F61234EB-1668-469F-9390-1E0E710FB171}" destId="{BC476B09-7501-42CF-AE2E-74F67A720C3F}" srcOrd="2" destOrd="0" presId="urn:microsoft.com/office/officeart/2005/8/layout/lProcess3"/>
    <dgm:cxn modelId="{3479917B-BA34-4866-BEE3-349EAFBD150D}" type="presParOf" srcId="{18F81052-EFB1-4A2E-9A7E-D68F649CE28A}" destId="{D690EAEC-B7BB-4A76-B72D-7E37D6F5D271}" srcOrd="3" destOrd="0" presId="urn:microsoft.com/office/officeart/2005/8/layout/lProcess3"/>
    <dgm:cxn modelId="{E710D245-4FB6-491E-8AF1-81E5AE3619BB}" type="presParOf" srcId="{18F81052-EFB1-4A2E-9A7E-D68F649CE28A}" destId="{5F665C91-A9BF-4190-A79B-BAFE1BF4472F}" srcOrd="4" destOrd="0" presId="urn:microsoft.com/office/officeart/2005/8/layout/lProcess3"/>
    <dgm:cxn modelId="{C881173D-7D18-4BF5-A21A-3E2434E98785}" type="presParOf" srcId="{5F665C91-A9BF-4190-A79B-BAFE1BF4472F}" destId="{347938AC-EA41-4E00-ADCB-2BEA7EF0558E}" srcOrd="0" destOrd="0" presId="urn:microsoft.com/office/officeart/2005/8/layout/lProcess3"/>
    <dgm:cxn modelId="{6C5421D0-C9CB-48C3-B29A-8606768AFF25}" type="presParOf" srcId="{5F665C91-A9BF-4190-A79B-BAFE1BF4472F}" destId="{E112ED3D-D79D-424F-BABC-17BB43DCE18E}" srcOrd="1" destOrd="0" presId="urn:microsoft.com/office/officeart/2005/8/layout/lProcess3"/>
    <dgm:cxn modelId="{BF17464A-B39F-461F-BEBD-28B58E9CEC2D}" type="presParOf" srcId="{5F665C91-A9BF-4190-A79B-BAFE1BF4472F}" destId="{23B7ED59-10FD-4C8D-AA96-D4060969918B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0EFE1A-CBE1-4D62-9102-B26A7BC3546E}">
      <dsp:nvSpPr>
        <dsp:cNvPr id="0" name=""/>
        <dsp:cNvSpPr/>
      </dsp:nvSpPr>
      <dsp:spPr>
        <a:xfrm>
          <a:off x="0" y="36101"/>
          <a:ext cx="3055468" cy="1222187"/>
        </a:xfrm>
        <a:prstGeom prst="chevron">
          <a:avLst/>
        </a:prstGeom>
        <a:solidFill>
          <a:srgbClr val="FFFFCC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Закон «Об образовании в РФ»</a:t>
          </a:r>
          <a:endParaRPr lang="ru-RU" sz="2400" b="1" kern="1200" dirty="0">
            <a:solidFill>
              <a:srgbClr val="C00000"/>
            </a:solidFill>
          </a:endParaRPr>
        </a:p>
      </dsp:txBody>
      <dsp:txXfrm>
        <a:off x="0" y="36101"/>
        <a:ext cx="3055468" cy="1222187"/>
      </dsp:txXfrm>
    </dsp:sp>
    <dsp:sp modelId="{37A260CE-DDE8-481D-8098-575EF73AE00F}">
      <dsp:nvSpPr>
        <dsp:cNvPr id="0" name=""/>
        <dsp:cNvSpPr/>
      </dsp:nvSpPr>
      <dsp:spPr>
        <a:xfrm>
          <a:off x="2793206" y="19044"/>
          <a:ext cx="3221961" cy="1254953"/>
        </a:xfrm>
        <a:prstGeom prst="chevron">
          <a:avLst/>
        </a:prstGeom>
        <a:solidFill>
          <a:srgbClr val="FFCCFF">
            <a:alpha val="90000"/>
          </a:srgbClr>
        </a:solidFill>
        <a:ln w="25400" cap="flat" cmpd="sng" algn="ctr">
          <a:solidFill>
            <a:srgbClr val="C00000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14605" rIns="0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Цели дошкольного образования.  Ст. 64 п.1.</a:t>
          </a:r>
          <a:endParaRPr lang="ru-RU" sz="2300" kern="1200" dirty="0"/>
        </a:p>
      </dsp:txBody>
      <dsp:txXfrm>
        <a:off x="2793206" y="19044"/>
        <a:ext cx="3221961" cy="1254953"/>
      </dsp:txXfrm>
    </dsp:sp>
    <dsp:sp modelId="{6BA3EB76-9726-4240-AFC6-F99DD131DCDE}">
      <dsp:nvSpPr>
        <dsp:cNvPr id="0" name=""/>
        <dsp:cNvSpPr/>
      </dsp:nvSpPr>
      <dsp:spPr>
        <a:xfrm>
          <a:off x="0" y="1444531"/>
          <a:ext cx="3055468" cy="1222187"/>
        </a:xfrm>
        <a:prstGeom prst="chevron">
          <a:avLst/>
        </a:prstGeom>
        <a:solidFill>
          <a:srgbClr val="FFFFCC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ФГОС ДО</a:t>
          </a:r>
          <a:endParaRPr lang="ru-RU" sz="2400" b="1" kern="1200" dirty="0">
            <a:solidFill>
              <a:srgbClr val="C00000"/>
            </a:solidFill>
          </a:endParaRPr>
        </a:p>
      </dsp:txBody>
      <dsp:txXfrm>
        <a:off x="0" y="1444531"/>
        <a:ext cx="3055468" cy="1222187"/>
      </dsp:txXfrm>
    </dsp:sp>
    <dsp:sp modelId="{BC476B09-7501-42CF-AE2E-74F67A720C3F}">
      <dsp:nvSpPr>
        <dsp:cNvPr id="0" name=""/>
        <dsp:cNvSpPr/>
      </dsp:nvSpPr>
      <dsp:spPr>
        <a:xfrm>
          <a:off x="2864645" y="1447802"/>
          <a:ext cx="3079081" cy="1143408"/>
        </a:xfrm>
        <a:prstGeom prst="chevron">
          <a:avLst/>
        </a:prstGeom>
        <a:solidFill>
          <a:srgbClr val="FFCCFF">
            <a:alpha val="90000"/>
          </a:srgbClr>
        </a:solidFill>
        <a:ln w="25400" cap="flat" cmpd="sng" algn="ctr">
          <a:solidFill>
            <a:srgbClr val="C00000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14605" rIns="0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Целевые ориентиры </a:t>
          </a:r>
          <a:endParaRPr lang="ru-RU" sz="2300" kern="1200" dirty="0"/>
        </a:p>
      </dsp:txBody>
      <dsp:txXfrm>
        <a:off x="2864645" y="1447802"/>
        <a:ext cx="3079081" cy="1143408"/>
      </dsp:txXfrm>
    </dsp:sp>
    <dsp:sp modelId="{347938AC-EA41-4E00-ADCB-2BEA7EF0558E}">
      <dsp:nvSpPr>
        <dsp:cNvPr id="0" name=""/>
        <dsp:cNvSpPr/>
      </dsp:nvSpPr>
      <dsp:spPr>
        <a:xfrm>
          <a:off x="0" y="2802292"/>
          <a:ext cx="3055468" cy="1222187"/>
        </a:xfrm>
        <a:prstGeom prst="chevron">
          <a:avLst/>
        </a:prstGeom>
        <a:solidFill>
          <a:srgbClr val="FFFFCC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ООП ДО</a:t>
          </a:r>
          <a:endParaRPr lang="ru-RU" sz="2400" b="1" kern="1200" dirty="0">
            <a:solidFill>
              <a:srgbClr val="C00000"/>
            </a:solidFill>
          </a:endParaRPr>
        </a:p>
      </dsp:txBody>
      <dsp:txXfrm>
        <a:off x="0" y="2802292"/>
        <a:ext cx="3055468" cy="1222187"/>
      </dsp:txXfrm>
    </dsp:sp>
    <dsp:sp modelId="{23B7ED59-10FD-4C8D-AA96-D4060969918B}">
      <dsp:nvSpPr>
        <dsp:cNvPr id="0" name=""/>
        <dsp:cNvSpPr/>
      </dsp:nvSpPr>
      <dsp:spPr>
        <a:xfrm>
          <a:off x="2736151" y="2821977"/>
          <a:ext cx="3336083" cy="1292822"/>
        </a:xfrm>
        <a:prstGeom prst="chevron">
          <a:avLst/>
        </a:prstGeom>
        <a:solidFill>
          <a:srgbClr val="FFCCFF">
            <a:alpha val="90000"/>
          </a:srgbClr>
        </a:solidFill>
        <a:ln w="25400" cap="flat" cmpd="sng" algn="ctr">
          <a:solidFill>
            <a:srgbClr val="C00000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14605" rIns="0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Планируемые промежуточные и итоговые результаты</a:t>
          </a:r>
          <a:endParaRPr lang="ru-RU" sz="2300" kern="1200" dirty="0"/>
        </a:p>
      </dsp:txBody>
      <dsp:txXfrm>
        <a:off x="2736151" y="2821977"/>
        <a:ext cx="3336083" cy="12928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17.02.2024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i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i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i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94%D0%BE%D1%88%D0%BA%D0%BE%D0%BB%D1%8C%D0%BD%D0%B8%D0%BA%D0%B8&amp;fp=0&amp;img_url=http://www.gazetairkutsk.ru/wp-content/uploads/2011/05/b81db69fee3010142fa7d693aa37006b.jpg&amp;pos=4&amp;rpt=simage&amp;nojs=1" TargetMode="External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88640"/>
            <a:ext cx="173196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196752"/>
            <a:ext cx="7772400" cy="4248472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Современные педагогические технологии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в математическом развитии детей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в условиях реализации ФГОС</a:t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pic>
        <p:nvPicPr>
          <p:cNvPr id="4" name="Picture 9" descr="i?id=322477015-65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725144"/>
            <a:ext cx="266700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139952" y="4941168"/>
            <a:ext cx="457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«...корни величайших достижений логической, математической и научной мысли можно найти в простых действиях, которые выполняют маленькие дети над физическими объектами в своем мире». </a:t>
            </a:r>
          </a:p>
          <a:p>
            <a:endParaRPr lang="ru-RU" sz="1600" b="1" dirty="0" smtClean="0">
              <a:solidFill>
                <a:srgbClr val="002060"/>
              </a:solidFill>
            </a:endParaRPr>
          </a:p>
          <a:p>
            <a:r>
              <a:rPr lang="ru-RU" sz="1600" b="1" dirty="0" smtClean="0">
                <a:solidFill>
                  <a:srgbClr val="002060"/>
                </a:solidFill>
              </a:rPr>
              <a:t>Г. </a:t>
            </a:r>
            <a:r>
              <a:rPr lang="ru-RU" sz="1600" b="1" dirty="0" err="1" smtClean="0">
                <a:solidFill>
                  <a:srgbClr val="002060"/>
                </a:solidFill>
              </a:rPr>
              <a:t>Гарднер</a:t>
            </a:r>
            <a:endParaRPr lang="ru-RU" sz="1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5"/>
          <p:cNvGraphicFramePr>
            <a:graphicFrameLocks/>
          </p:cNvGraphicFramePr>
          <p:nvPr/>
        </p:nvGraphicFramePr>
        <p:xfrm>
          <a:off x="251520" y="1340768"/>
          <a:ext cx="6600844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372200" y="1268760"/>
            <a:ext cx="2571750" cy="4214813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2200" dirty="0">
                <a:solidFill>
                  <a:schemeClr val="tx1"/>
                </a:solidFill>
              </a:rPr>
              <a:t>Формирование </a:t>
            </a:r>
          </a:p>
          <a:p>
            <a:pPr algn="ctr">
              <a:defRPr/>
            </a:pPr>
            <a:r>
              <a:rPr lang="ru-RU" sz="2200" dirty="0">
                <a:solidFill>
                  <a:schemeClr val="tx1"/>
                </a:solidFill>
              </a:rPr>
              <a:t>у дошкольника интегративных качеств, </a:t>
            </a:r>
          </a:p>
          <a:p>
            <a:pPr algn="ctr">
              <a:defRPr/>
            </a:pPr>
            <a:r>
              <a:rPr lang="ru-RU" sz="2200" dirty="0">
                <a:solidFill>
                  <a:schemeClr val="tx1"/>
                </a:solidFill>
              </a:rPr>
              <a:t>способствующих самостоятельному решению ребёнком жизненных задач, адекватных возрасту.</a:t>
            </a:r>
          </a:p>
          <a:p>
            <a:pPr algn="ctr">
              <a:defRPr/>
            </a:pP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3568" y="116632"/>
            <a:ext cx="77724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Цель и результат образования</a:t>
            </a:r>
            <a:endParaRPr kumimoji="0" lang="ru-RU" sz="4000" b="1" i="1" u="none" strike="noStrike" kern="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 со стрелкой вниз 1"/>
          <p:cNvSpPr/>
          <p:nvPr/>
        </p:nvSpPr>
        <p:spPr>
          <a:xfrm>
            <a:off x="2771800" y="1052736"/>
            <a:ext cx="3791322" cy="1068710"/>
          </a:xfrm>
          <a:prstGeom prst="downArrowCallout">
            <a:avLst>
              <a:gd name="adj1" fmla="val 27390"/>
              <a:gd name="adj2" fmla="val 25000"/>
              <a:gd name="adj3" fmla="val 13049"/>
              <a:gd name="adj4" fmla="val 769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</a:rPr>
              <a:t>Задачи в области математического развития.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28" y="2276872"/>
          <a:ext cx="8572560" cy="438912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4286820"/>
                <a:gridCol w="4285740"/>
              </a:tblGrid>
              <a:tr h="42643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4 </a:t>
                      </a:r>
                      <a:r>
                        <a:rPr lang="ru-RU" sz="2400" dirty="0">
                          <a:solidFill>
                            <a:schemeClr val="bg1"/>
                          </a:solidFill>
                        </a:rPr>
                        <a:t>-</a:t>
                      </a:r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5 лет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6 </a:t>
                      </a:r>
                      <a:r>
                        <a:rPr lang="ru-RU" sz="2400" dirty="0">
                          <a:solidFill>
                            <a:schemeClr val="bg1"/>
                          </a:solidFill>
                        </a:rPr>
                        <a:t>-</a:t>
                      </a:r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7 лет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8940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 typeface="Wingdings" pitchFamily="2" charset="2"/>
                        <a:buChar char="Ø"/>
                      </a:pPr>
                      <a:endParaRPr lang="ru-RU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Использование эталонов с целью определения свойств предметов (форма, длина, ширина, высота, толщина).</a:t>
                      </a:r>
                    </a:p>
                    <a:p>
                      <a:pPr>
                        <a:lnSpc>
                          <a:spcPct val="10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Сравнение объектов по пространственному расположению (слева (справа), впереди (сзади от...), определение местонахождения объекта в ряду (второй, третий). - Определение последовательности событий во времени (что сначала, что потом) по картинкам и простым моделям. Освоение умений пользоваться схематическим изображением действий, свойств, придумывать новые знаки-символы; понимание замещения конкретных признаков моделями.</a:t>
                      </a:r>
                    </a:p>
                    <a:p>
                      <a:pPr>
                        <a:lnSpc>
                          <a:spcPct val="10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Освоение практического деления целого на части, соизмерения величин с помощью предметов-заместителей.</a:t>
                      </a:r>
                    </a:p>
                    <a:p>
                      <a:pPr>
                        <a:lnSpc>
                          <a:spcPct val="10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Понимание и использование числа как показателя количества, итога счета, освоение способов восприятия различных совокупностей (звуков, событий, предметов), сравнения их по количеству, деления на подгруппы, воспроизведения групп предметов по количеству и числу, счета и называния чисел по порядку до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5-6.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endParaRPr lang="ru-RU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Освоение умения характеризовать объект, явление, событие с количественной, пространственно-временной точек зрения, замечать сходства и различия форм и величин, использовать знаки, схемы, условные обозначения как общепринятые, так и предложенные детьми.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Проявление особого интереса к цифрам, как знакам чисел, к их написанию, использованию в разных видах практической деятельности. Освоение состава чисел в пределах первого десятка.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Освоение умения составлять и решать простые арифметические задачи на сложение и вычитание.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Проявление умений практически устанавливать связи и зависимости, простые закономерности преобразования, изменения (в т.ч. причинно-следственные в рядах и столбцах); решение логических задач.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Проявление умения предвидеть конечный результат предполагаемых изменений и выражать последовательность действий в виде алгоритма.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endParaRPr lang="ru-RU" sz="12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27584" y="0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CC"/>
                </a:solidFill>
              </a:rPr>
              <a:t>«Формирование элементарных математических представлений у дошкольников»</a:t>
            </a:r>
            <a:endParaRPr lang="ru-RU" sz="2400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124744"/>
            <a:ext cx="820891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smtClean="0"/>
              <a:t>Принципиально важной стороной в педагогической технологии является позиция ребенка в воспитательно-образовательном процессе, отношение к ребенку со стороны взрослых. </a:t>
            </a:r>
            <a:endParaRPr lang="en-US" dirty="0" smtClean="0"/>
          </a:p>
          <a:p>
            <a:pPr fontAlgn="base"/>
            <a:r>
              <a:rPr lang="ru-RU" dirty="0" smtClean="0"/>
              <a:t>Взрослый в общении с детьми придерживается положения: </a:t>
            </a:r>
          </a:p>
          <a:p>
            <a:pPr fontAlgn="base"/>
            <a:r>
              <a:rPr lang="ru-RU" dirty="0" smtClean="0"/>
              <a:t>«Не рядом, не над ним, а вместе!». </a:t>
            </a:r>
            <a:endParaRPr lang="en-US" dirty="0" smtClean="0"/>
          </a:p>
          <a:p>
            <a:pPr fontAlgn="base"/>
            <a:r>
              <a:rPr lang="ru-RU" b="1" i="1" dirty="0" smtClean="0"/>
              <a:t>Его цель- </a:t>
            </a:r>
            <a:r>
              <a:rPr lang="ru-RU" dirty="0" smtClean="0"/>
              <a:t>содействовать становлению ребенка как личности.</a:t>
            </a:r>
          </a:p>
          <a:p>
            <a:pPr fontAlgn="base"/>
            <a:r>
              <a:rPr lang="ru-RU" b="1" i="1" dirty="0" smtClean="0"/>
              <a:t>Технология –</a:t>
            </a:r>
            <a:r>
              <a:rPr lang="ru-RU" dirty="0" smtClean="0"/>
              <a:t> это совокупность приемов, применяемых в каком-либо деле, мастерстве, искусстве (толковый словарь).</a:t>
            </a:r>
          </a:p>
          <a:p>
            <a:pPr fontAlgn="base"/>
            <a:r>
              <a:rPr lang="ru-RU" b="1" i="1" dirty="0" smtClean="0"/>
              <a:t>Педагогическая технология- </a:t>
            </a:r>
            <a:r>
              <a:rPr lang="ru-RU" dirty="0" smtClean="0"/>
              <a:t>это совокупность психолого-педагогических установок, определяющих специальный набор и компоновку форм, методов, способов, приёмов обучения, воспитательных средств; она есть организационно - методический инструментарий педагогического процесса (Б.Т.Лихачёв).</a:t>
            </a:r>
          </a:p>
          <a:p>
            <a:pPr fontAlgn="base"/>
            <a:r>
              <a:rPr lang="ru-RU" dirty="0" smtClean="0"/>
              <a:t>  </a:t>
            </a:r>
            <a:endParaRPr lang="ru-RU" b="1" dirty="0" smtClean="0"/>
          </a:p>
          <a:p>
            <a:pPr fontAlgn="base"/>
            <a:r>
              <a:rPr lang="ru-RU" dirty="0" smtClean="0"/>
              <a:t>Концептуальность </a:t>
            </a:r>
            <a:r>
              <a:rPr lang="ru-RU" b="1" i="1" dirty="0" smtClean="0"/>
              <a:t>Основные требования (критерии) педагогической технологии:</a:t>
            </a:r>
            <a:endParaRPr lang="ru-RU" dirty="0" smtClean="0"/>
          </a:p>
          <a:p>
            <a:pPr fontAlgn="base">
              <a:buFont typeface="Wingdings" pitchFamily="2" charset="2"/>
              <a:buChar char="Ø"/>
            </a:pPr>
            <a:r>
              <a:rPr lang="ru-RU" dirty="0" smtClean="0"/>
              <a:t>        Системность</a:t>
            </a:r>
          </a:p>
          <a:p>
            <a:pPr fontAlgn="base">
              <a:buFont typeface="Wingdings" pitchFamily="2" charset="2"/>
              <a:buChar char="Ø"/>
            </a:pPr>
            <a:r>
              <a:rPr lang="ru-RU" dirty="0" smtClean="0"/>
              <a:t>        Управляемость</a:t>
            </a:r>
          </a:p>
          <a:p>
            <a:pPr fontAlgn="base">
              <a:buFont typeface="Wingdings" pitchFamily="2" charset="2"/>
              <a:buChar char="Ø"/>
            </a:pPr>
            <a:r>
              <a:rPr lang="ru-RU" dirty="0" smtClean="0"/>
              <a:t>        Эффективность</a:t>
            </a:r>
          </a:p>
          <a:p>
            <a:pPr fontAlgn="base">
              <a:buFont typeface="Wingdings" pitchFamily="2" charset="2"/>
              <a:buChar char="Ø"/>
            </a:pPr>
            <a:r>
              <a:rPr lang="ru-RU" dirty="0" smtClean="0"/>
              <a:t>        </a:t>
            </a:r>
            <a:r>
              <a:rPr lang="ru-RU" dirty="0" err="1" smtClean="0"/>
              <a:t>Воспроизводимость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772400" cy="1143000"/>
          </a:xfrm>
        </p:spPr>
        <p:txBody>
          <a:bodyPr/>
          <a:lstStyle/>
          <a:p>
            <a:r>
              <a:rPr lang="ru-RU" dirty="0" smtClean="0"/>
              <a:t>Технология</a:t>
            </a:r>
            <a:endParaRPr lang="ru-RU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 smtClean="0"/>
              <a:t>Образовательные технологии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2060848"/>
            <a:ext cx="8229600" cy="446449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Технология развивающих игр Б. П. Никитина «Сложи узор», «Сложи квадрат», «</a:t>
            </a:r>
            <a:r>
              <a:rPr kumimoji="0" lang="ru-RU" altLang="ru-RU" sz="28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Уникуб</a:t>
            </a:r>
            <a:r>
              <a:rPr kumimoji="0" lang="ru-RU" altLang="ru-RU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»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8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КВЕСТ-технология</a:t>
            </a:r>
            <a:endParaRPr kumimoji="0" lang="ru-RU" altLang="ru-RU" sz="28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Проектный метод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Технология сенсорного развития – кинетический песок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Технология «Блоки </a:t>
            </a:r>
            <a:r>
              <a:rPr kumimoji="0" lang="ru-RU" altLang="ru-RU" sz="28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Дьенеша</a:t>
            </a:r>
            <a:r>
              <a:rPr kumimoji="0" lang="ru-RU" altLang="ru-RU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»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400" b="1" dirty="0" smtClean="0"/>
              <a:t>Роль и участие родителей в математическом 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400" b="1" dirty="0" smtClean="0"/>
              <a:t>образовании детей</a:t>
            </a:r>
            <a:endParaRPr lang="ru-RU" sz="2400" dirty="0" smtClean="0"/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altLang="ru-RU" sz="24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altLang="ru-RU" sz="32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Презентация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sootvetstvie_rezultatov_shahovskaya_nn</Template>
  <TotalTime>320</TotalTime>
  <Words>459</Words>
  <Application>Microsoft Office PowerPoint</Application>
  <PresentationFormat>Экран (4:3)</PresentationFormat>
  <Paragraphs>51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Презентация</vt:lpstr>
      <vt:lpstr>Современные педагогические технологии в математическом развитии детей в условиях реализации ФГОС </vt:lpstr>
      <vt:lpstr>Слайд 2</vt:lpstr>
      <vt:lpstr>Слайд 3</vt:lpstr>
      <vt:lpstr>Технология</vt:lpstr>
      <vt:lpstr>Образовательные технологии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педагогические технологии в математическом развитии детей в условиях реализации ФГОС </dc:title>
  <cp:lastModifiedBy>Пользователь</cp:lastModifiedBy>
  <cp:revision>38</cp:revision>
  <dcterms:modified xsi:type="dcterms:W3CDTF">2024-02-17T17:09:04Z</dcterms:modified>
</cp:coreProperties>
</file>