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2" r:id="rId8"/>
    <p:sldId id="261" r:id="rId9"/>
    <p:sldId id="264" r:id="rId10"/>
    <p:sldId id="266" r:id="rId11"/>
    <p:sldId id="265" r:id="rId12"/>
    <p:sldId id="267" r:id="rId13"/>
    <p:sldId id="272" r:id="rId14"/>
    <p:sldId id="273" r:id="rId15"/>
    <p:sldId id="274" r:id="rId16"/>
    <p:sldId id="275" r:id="rId17"/>
    <p:sldId id="276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33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C8EBEDF0-D978-4095-9469-1D04AEAF195C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D6CA356-1A96-4387-A778-9C86D1110A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20272" y="3429000"/>
            <a:ext cx="1971328" cy="201622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Старший воспитатель дошкольного отделения «Страна детства»</a:t>
            </a:r>
          </a:p>
          <a:p>
            <a:r>
              <a:rPr lang="ru-RU" dirty="0" smtClean="0"/>
              <a:t>МБОУ СОШ №29</a:t>
            </a:r>
          </a:p>
          <a:p>
            <a:r>
              <a:rPr lang="ru-RU" dirty="0" smtClean="0"/>
              <a:t>Добрынина Елена Викторовна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Треугольник сотрудничества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215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839919"/>
            <a:ext cx="4038600" cy="316730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1630" y="2348880"/>
            <a:ext cx="4038600" cy="412834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Еще несколько примеров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24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Материалы для мастер класса  заимствованы с ресурса </a:t>
            </a:r>
          </a:p>
          <a:p>
            <a:pPr marL="45720" indent="0" algn="ctr">
              <a:buNone/>
            </a:pPr>
            <a:r>
              <a:rPr lang="ru-RU" sz="3200" dirty="0" err="1" smtClean="0"/>
              <a:t>МИРНОе</a:t>
            </a:r>
            <a:r>
              <a:rPr lang="ru-RU" sz="3200" dirty="0" smtClean="0"/>
              <a:t> образование </a:t>
            </a:r>
          </a:p>
          <a:p>
            <a:pPr marL="45720" indent="0" algn="ctr">
              <a:buNone/>
            </a:pPr>
            <a:r>
              <a:rPr lang="ru-RU" sz="3200" dirty="0" smtClean="0"/>
              <a:t>Натальи </a:t>
            </a:r>
            <a:r>
              <a:rPr lang="ru-RU" sz="3200" dirty="0" err="1" smtClean="0"/>
              <a:t>Сченснович</a:t>
            </a:r>
            <a:endParaRPr lang="ru-RU" sz="3200" dirty="0" smtClean="0"/>
          </a:p>
          <a:p>
            <a:pPr marL="45720" indent="0" algn="ctr">
              <a:buNone/>
            </a:pP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0266"/>
            <a:ext cx="4279296" cy="453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7557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Проблемы живого общения:</a:t>
            </a:r>
          </a:p>
          <a:p>
            <a:pPr marL="45720" indent="0">
              <a:buNone/>
            </a:pPr>
            <a:r>
              <a:rPr lang="ru-RU" sz="3200" dirty="0" smtClean="0"/>
              <a:t>Общие факторы и конфликтные ситуации</a:t>
            </a:r>
          </a:p>
          <a:p>
            <a:pPr marL="45720" indent="0">
              <a:buNone/>
            </a:pPr>
            <a:endParaRPr lang="ru-RU" sz="3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Общение в чате только часть нашего взаимодействия с родителями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03809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• </a:t>
            </a:r>
            <a:r>
              <a:rPr lang="ru-RU" dirty="0"/>
              <a:t>с ребенком мало занимаются в саду;</a:t>
            </a:r>
          </a:p>
          <a:p>
            <a:r>
              <a:rPr lang="ru-RU" dirty="0"/>
              <a:t>• не создают должных условий для укрепления его здоровья;</a:t>
            </a:r>
          </a:p>
          <a:p>
            <a:r>
              <a:rPr lang="ru-RU" dirty="0"/>
              <a:t>• не могут найти подход к ребенку;</a:t>
            </a:r>
          </a:p>
          <a:p>
            <a:r>
              <a:rPr lang="ru-RU" dirty="0"/>
              <a:t>• используют непедагогические методы в отношении ребенка (моральные и физические наказания);</a:t>
            </a:r>
          </a:p>
          <a:p>
            <a:r>
              <a:rPr lang="ru-RU" dirty="0"/>
              <a:t>• плохо следят за ребенком (не вытерли </a:t>
            </a:r>
            <a:r>
              <a:rPr lang="ru-RU" dirty="0" err="1"/>
              <a:t>сопельки</a:t>
            </a:r>
            <a:r>
              <a:rPr lang="ru-RU" dirty="0"/>
              <a:t>, не сменили трусики, не переодели грязную футболку);</a:t>
            </a:r>
          </a:p>
          <a:p>
            <a:r>
              <a:rPr lang="ru-RU" dirty="0"/>
              <a:t>• ребенка заставляют есть или, наоборот, не следят, чтобы он все съедал;</a:t>
            </a:r>
          </a:p>
          <a:p>
            <a:r>
              <a:rPr lang="ru-RU" dirty="0"/>
              <a:t>• ограничивают свободу ребенка;</a:t>
            </a:r>
          </a:p>
          <a:p>
            <a:r>
              <a:rPr lang="ru-RU" dirty="0"/>
              <a:t>• часто наказывают и жалуются на ребенка, если его поведение не устраивает воспитателей;</a:t>
            </a:r>
          </a:p>
          <a:p>
            <a:r>
              <a:rPr lang="ru-RU" dirty="0"/>
              <a:t>• не принимают меры в отношении </a:t>
            </a:r>
            <a:r>
              <a:rPr lang="ru-RU" dirty="0" err="1"/>
              <a:t>гиперактивных</a:t>
            </a:r>
            <a:r>
              <a:rPr lang="ru-RU" dirty="0"/>
              <a:t> и агрессивных детей, особенно если их ребенка укусили, ударили, поцарапали.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 стороны родителей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796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• неуважительно относятся к персоналу детского сада, могут отчитать на повышенных «тонах» при ребенке;</a:t>
            </a:r>
          </a:p>
          <a:p>
            <a:r>
              <a:rPr lang="ru-RU" dirty="0"/>
              <a:t>• забывают оплатить квитанции, вовремя внести плату;</a:t>
            </a:r>
          </a:p>
          <a:p>
            <a:r>
              <a:rPr lang="ru-RU" dirty="0"/>
              <a:t>• забывают положить детям в шкафчик сменную одежду;</a:t>
            </a:r>
          </a:p>
          <a:p>
            <a:r>
              <a:rPr lang="ru-RU" dirty="0"/>
              <a:t>• приводят детей в садик совершенно неподготовленными (без элементарных навыков самообслуживания, не привыкших к режиму дня садика);</a:t>
            </a:r>
          </a:p>
          <a:p>
            <a:r>
              <a:rPr lang="ru-RU" dirty="0"/>
              <a:t>• поздно забирают детей;</a:t>
            </a:r>
          </a:p>
          <a:p>
            <a:r>
              <a:rPr lang="ru-RU" dirty="0"/>
              <a:t>• плохо воспитывают детей (чрезмерно балуют или, наоборот, не уделяют должного внимания ребенку; обычно к таким детям очень сложно найти подход) ;</a:t>
            </a:r>
          </a:p>
          <a:p>
            <a:r>
              <a:rPr lang="ru-RU" dirty="0"/>
              <a:t>• предъявляют необоснованные претензии к персоналу, придираются к мелочам.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 стороны воспитателей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577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200" dirty="0"/>
              <a:t>Принуждение (соперничество) - предполагает сосредоточение внимания только на своих интересах, полное игнорирование интересов партнера.</a:t>
            </a:r>
          </a:p>
          <a:p>
            <a:r>
              <a:rPr lang="ru-RU" sz="2200" dirty="0"/>
              <a:t>Уход (избегание) - характеризуется отсутствием внимания, как к своим интересам, так и к интересам партнера, уход от проблемы конфликта.</a:t>
            </a:r>
          </a:p>
          <a:p>
            <a:r>
              <a:rPr lang="ru-RU" sz="2200" dirty="0"/>
              <a:t>Компромисс - достижение «половинчатой» выгоды каждой стороны.</a:t>
            </a:r>
          </a:p>
          <a:p>
            <a:r>
              <a:rPr lang="ru-RU" sz="2200" dirty="0"/>
              <a:t>Приспособление (уступка) - предполагает повышенное внимание к интересам другого человека в ущерб собственным, уступчивость в конфликте.</a:t>
            </a:r>
          </a:p>
          <a:p>
            <a:r>
              <a:rPr lang="ru-RU" sz="2200" dirty="0"/>
              <a:t>Сотрудничество – является стратегией, позволяющей учесть интересы обеих сторон. Участники признают право друг друга на собственное мнение и готовы его понять, что дает им возможность проанализировать причины разногласий и найти приемлемый для всех выход.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Стратегии </a:t>
            </a:r>
            <a:r>
              <a:rPr lang="ru-RU" dirty="0"/>
              <a:t>поведения в конфликтных ситуациях</a:t>
            </a:r>
          </a:p>
        </p:txBody>
      </p:sp>
    </p:spTree>
    <p:extLst>
      <p:ext uri="{BB962C8B-B14F-4D97-AF65-F5344CB8AC3E}">
        <p14:creationId xmlns:p14="http://schemas.microsoft.com/office/powerpoint/2010/main" val="71748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Кодекс поведения в конфликте</a:t>
            </a:r>
          </a:p>
          <a:p>
            <a:r>
              <a:rPr lang="ru-RU" dirty="0"/>
              <a:t>1. Настройся на позитивное отношение к оппоненту, создавай базу для доверия. Рациональнее даже в конфликте, увидеть в оппоненте друга и лучшую часть его личности.</a:t>
            </a:r>
          </a:p>
          <a:p>
            <a:r>
              <a:rPr lang="ru-RU" dirty="0"/>
              <a:t>2. Переключись с эмоционального на рациональный режим работы психики. Эмоциональный подход ведет к смещению дела, проблемы отношения к оппоненту. Мы застреваем на выяснении отношений, а дело, проблема стоит и не решается. Если проблема не решается, то отношения либо сильно ухудшаются, либо разрываются. Важно решить две самостоятельные задачи: главное – это найти решение проблемы и упорядочить при этом отношения. Но если решение не найдено, надо во что бы то ни стало сохранить хорошие отношения.</a:t>
            </a:r>
          </a:p>
          <a:p>
            <a:r>
              <a:rPr lang="ru-RU" dirty="0"/>
              <a:t>3. Дайте оппоненту «выпустить пар», говори, когда он остыл. Не спеши реагировать, держи паузу; посмотри на себя со стороны; найди на чем отвлечься; искренне пожалей про себя оппонента; сознательно распредели свое сознание на другие объекты.</a:t>
            </a:r>
          </a:p>
          <a:p>
            <a:r>
              <a:rPr lang="ru-RU" dirty="0"/>
              <a:t>4. Потребуйте от оппонента спокойно обосновать претензии. Но скажите, что будете учитывать факты и объективные доказательства, а не эмоции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Кодекс поведения в конфликте</a:t>
            </a:r>
          </a:p>
        </p:txBody>
      </p:sp>
    </p:spTree>
    <p:extLst>
      <p:ext uri="{BB962C8B-B14F-4D97-AF65-F5344CB8AC3E}">
        <p14:creationId xmlns:p14="http://schemas.microsoft.com/office/powerpoint/2010/main" val="3124416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5. Сбивайте возможную агрессию неожиданными приемами. Доверительно попросите совета; задайте неожиданный вопрос совсем о другом, но значимом для собеседника; напомни о том, что связывало в прошлом и было приятным; скажи комплимент.</a:t>
            </a:r>
          </a:p>
          <a:p>
            <a:r>
              <a:rPr lang="ru-RU" dirty="0"/>
              <a:t>6. Предложи оппоненту высказать свои варианты решения проблемы.</a:t>
            </a:r>
          </a:p>
          <a:p>
            <a:r>
              <a:rPr lang="ru-RU" dirty="0"/>
              <a:t>7. Давай оценку только действиям и поступкам оппонента, а не личности, не перескакивай с проблемы на личность.</a:t>
            </a:r>
          </a:p>
          <a:p>
            <a:r>
              <a:rPr lang="ru-RU" dirty="0"/>
              <a:t>8. Отражай как эхо при помощи вопросов смысл его высказываний и претензий. «Правильно ли я вас понял?», «Вы хотели сказать?».</a:t>
            </a:r>
          </a:p>
          <a:p>
            <a:r>
              <a:rPr lang="ru-RU" dirty="0"/>
              <a:t>9. Не бойся извиниться, если чувствуешь, что виноват, но сделай это быстро, решительно и не в конце разговора.</a:t>
            </a:r>
          </a:p>
          <a:p>
            <a:r>
              <a:rPr lang="ru-RU" dirty="0"/>
              <a:t>10. Оформи приятную договоренность и оговори взаимоотношения на будущее.</a:t>
            </a:r>
          </a:p>
          <a:p>
            <a:r>
              <a:rPr lang="ru-RU" dirty="0"/>
              <a:t>11. Если конфликт переходит в скандал, то замолчи первым</a:t>
            </a:r>
          </a:p>
          <a:p>
            <a:r>
              <a:rPr lang="ru-RU" dirty="0"/>
              <a:t>12. Всячески избегай характеристик эмоционального состояния оппонента. «И чего ты кипятишься?», «Ну вот, полез в бутылку!».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Кодекс поведения в конфликте</a:t>
            </a:r>
          </a:p>
        </p:txBody>
      </p:sp>
    </p:spTree>
    <p:extLst>
      <p:ext uri="{BB962C8B-B14F-4D97-AF65-F5344CB8AC3E}">
        <p14:creationId xmlns:p14="http://schemas.microsoft.com/office/powerpoint/2010/main" val="1320963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dirty="0" smtClean="0"/>
              <a:t>Воспитатель </a:t>
            </a:r>
            <a:r>
              <a:rPr lang="ru-RU" sz="2800" dirty="0"/>
              <a:t>обратился к маме одного из воспитанников с рассказом о том, что нового дети узнали на занятиях, и предложил закрепить изученный материал дома. В ответ мама резко ответила, что ей некогда заниматься с ребенком дома, что это обязанность воспитателя - он «получает за это деньги».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Ситуация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9955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/>
              <a:t>Забирая вечером ребенка из детского сада, родители возмущаются, что его одежда очень грязная, и обвиняют педагога, что он плохо следит за детьми.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Ситуация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728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Сотрудничество</a:t>
            </a:r>
            <a:endParaRPr lang="ru-RU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843808" y="2276872"/>
            <a:ext cx="3240360" cy="33123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35896" y="191683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Ребенок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5624522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Родитель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868144" y="5589240"/>
            <a:ext cx="1399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Педагог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390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/>
              <a:t>Одну из воспитанниц родители приводят в группу после завтрака, из-за чего девочка постоянно пропускает утренние индивидуальные занятия, игры и зарядку. На утверждения воспитателя о необходимости соблюдения режима дня детского сада родители отвечают, что имеют право приводить своего ребенка тогда, когда им это удобно.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Ситуация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965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ru-RU" sz="2200" dirty="0"/>
          </a:p>
          <a:p>
            <a:pPr marL="45720" indent="0">
              <a:buNone/>
            </a:pPr>
            <a:r>
              <a:rPr lang="ru-RU" sz="2800" dirty="0" smtClean="0"/>
              <a:t>Ситуация </a:t>
            </a:r>
            <a:r>
              <a:rPr lang="ru-RU" sz="2800" dirty="0"/>
              <a:t>возникла из-за того, что родители неправильно оценивают поступки своего ребенка: он постоянно берет чужие вещи (конфеты, игрушки) из шкафчиков других детей. Родители обвиняют в этом всех детей, но не своего ребенка. Ситуации повторяются неоднократно. Беседы с родителями ни к чему не приводят. Конфликт не разрешен.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120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Воспитатель новый значимый взрослый в жизни ребенка. </a:t>
            </a:r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r>
              <a:rPr lang="ru-RU" sz="2800" dirty="0" smtClean="0"/>
              <a:t>Доверие ребенка часто начинается с доверия родителя.</a:t>
            </a:r>
          </a:p>
          <a:p>
            <a:pPr marL="45720" indent="0">
              <a:buNone/>
            </a:pPr>
            <a:endParaRPr lang="ru-RU" sz="2800" dirty="0" smtClean="0"/>
          </a:p>
          <a:p>
            <a:pPr marL="45720" indent="0">
              <a:buNone/>
            </a:pPr>
            <a:r>
              <a:rPr lang="ru-RU" sz="2800" dirty="0" smtClean="0"/>
              <a:t>Как помочь родителям довериться педагогам?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Педагог- родитель- ребенок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884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Беседы</a:t>
            </a:r>
          </a:p>
          <a:p>
            <a:r>
              <a:rPr lang="ru-RU" sz="3200" dirty="0" smtClean="0"/>
              <a:t>Лекции </a:t>
            </a:r>
          </a:p>
          <a:p>
            <a:r>
              <a:rPr lang="ru-RU" sz="3200" dirty="0" smtClean="0"/>
              <a:t>Практикумы</a:t>
            </a:r>
          </a:p>
          <a:p>
            <a:r>
              <a:rPr lang="ru-RU" sz="3200" dirty="0" smtClean="0"/>
              <a:t>Концерты </a:t>
            </a:r>
          </a:p>
          <a:p>
            <a:r>
              <a:rPr lang="ru-RU" sz="3200" dirty="0" smtClean="0"/>
              <a:t>Выставки</a:t>
            </a:r>
          </a:p>
          <a:p>
            <a:r>
              <a:rPr lang="ru-RU" sz="3200" dirty="0" smtClean="0"/>
              <a:t>Консультации</a:t>
            </a:r>
          </a:p>
          <a:p>
            <a:r>
              <a:rPr lang="ru-RU" sz="3200" dirty="0" smtClean="0"/>
              <a:t>Собрания</a:t>
            </a:r>
          </a:p>
          <a:p>
            <a:r>
              <a:rPr lang="ru-RU" sz="3200" dirty="0" smtClean="0"/>
              <a:t>Родительские чаты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Инструменты взаимодействия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529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200" dirty="0" smtClean="0"/>
          </a:p>
          <a:p>
            <a:endParaRPr lang="ru-RU" sz="3200" dirty="0"/>
          </a:p>
          <a:p>
            <a:r>
              <a:rPr lang="ru-RU" sz="3200" dirty="0" smtClean="0"/>
              <a:t>Так добро или зло родительский чат?</a:t>
            </a:r>
          </a:p>
          <a:p>
            <a:endParaRPr lang="ru-RU" sz="3200" dirty="0"/>
          </a:p>
          <a:p>
            <a:pPr algn="ctr"/>
            <a:r>
              <a:rPr lang="ru-RU" sz="3200" dirty="0" smtClean="0"/>
              <a:t>Давайте разберемся!</a:t>
            </a:r>
          </a:p>
          <a:p>
            <a:endParaRPr lang="ru-RU" sz="3200" dirty="0"/>
          </a:p>
          <a:p>
            <a:pPr marL="45720" indent="0">
              <a:buNone/>
            </a:pP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Родительские чаты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187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Обсуждение сложных вопросов в чате</a:t>
            </a:r>
          </a:p>
          <a:p>
            <a:r>
              <a:rPr lang="ru-RU" sz="3200" dirty="0" smtClean="0"/>
              <a:t>Голосовые сообщения </a:t>
            </a:r>
            <a:r>
              <a:rPr lang="ru-RU" dirty="0" smtClean="0"/>
              <a:t>(если нужны, то какие?)</a:t>
            </a:r>
          </a:p>
          <a:p>
            <a:r>
              <a:rPr lang="ru-RU" sz="3200" dirty="0" smtClean="0"/>
              <a:t>Письменный крик</a:t>
            </a:r>
          </a:p>
          <a:p>
            <a:r>
              <a:rPr lang="ru-RU" sz="3200" dirty="0" smtClean="0"/>
              <a:t>Правила, установленные педагогом</a:t>
            </a:r>
          </a:p>
          <a:p>
            <a:r>
              <a:rPr lang="ru-RU" sz="3200" dirty="0" smtClean="0"/>
              <a:t>Фразы – манипуляции</a:t>
            </a:r>
          </a:p>
          <a:p>
            <a:r>
              <a:rPr lang="ru-RU" sz="3200" dirty="0" smtClean="0"/>
              <a:t>Закрытый чат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общие Ошибки </a:t>
            </a:r>
            <a:br>
              <a:rPr lang="ru-RU" dirty="0" smtClean="0"/>
            </a:br>
            <a:r>
              <a:rPr lang="ru-RU" dirty="0" smtClean="0"/>
              <a:t>родительских чатов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166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Структура чата и рубрики</a:t>
            </a:r>
          </a:p>
          <a:p>
            <a:r>
              <a:rPr lang="ru-RU" sz="4000" dirty="0" smtClean="0"/>
              <a:t>Смысл и действие </a:t>
            </a:r>
          </a:p>
          <a:p>
            <a:r>
              <a:rPr lang="ru-RU" sz="4000" dirty="0" smtClean="0"/>
              <a:t>Минимум профессионализмов </a:t>
            </a:r>
          </a:p>
          <a:p>
            <a:r>
              <a:rPr lang="ru-RU" sz="4000" dirty="0" smtClean="0"/>
              <a:t>Одно сообщение – один смысл</a:t>
            </a:r>
          </a:p>
          <a:p>
            <a:r>
              <a:rPr lang="ru-RU" sz="4000" dirty="0" smtClean="0"/>
              <a:t>Создавайте партнерство, а не манипулируйте. 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правила общения в чате с родителями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408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1719072"/>
            <a:ext cx="4316288" cy="4407408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b="1" dirty="0" smtClean="0"/>
              <a:t>Первая фокус группа</a:t>
            </a:r>
          </a:p>
          <a:p>
            <a:r>
              <a:rPr lang="ru-RU" dirty="0" smtClean="0"/>
              <a:t>Составьте сообщение для родительского чата с приглашением на субботник.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316288" cy="4407408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 smtClean="0"/>
              <a:t>Вторая фокус группа</a:t>
            </a:r>
          </a:p>
          <a:p>
            <a:r>
              <a:rPr lang="ru-RU" dirty="0" smtClean="0"/>
              <a:t>Составьте сообщение для родительского чата с просьбой принять участие в выставке поделок.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фокус групп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238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049" y="1556792"/>
            <a:ext cx="4093500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Обсуждение с залом. 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248472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38141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128</TotalTime>
  <Words>1089</Words>
  <Application>Microsoft Office PowerPoint</Application>
  <PresentationFormat>Экран (4:3)</PresentationFormat>
  <Paragraphs>103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Franklin Gothic Medium</vt:lpstr>
      <vt:lpstr>Wingdings</vt:lpstr>
      <vt:lpstr>Wingdings 2</vt:lpstr>
      <vt:lpstr>Сетка</vt:lpstr>
      <vt:lpstr>Треугольник сотрудничества</vt:lpstr>
      <vt:lpstr>Сотрудничество</vt:lpstr>
      <vt:lpstr>Педагог- родитель- ребенок</vt:lpstr>
      <vt:lpstr>Инструменты взаимодействия</vt:lpstr>
      <vt:lpstr>Родительские чаты</vt:lpstr>
      <vt:lpstr> общие Ошибки  родительских чатов</vt:lpstr>
      <vt:lpstr> правила общения в чате с родителями</vt:lpstr>
      <vt:lpstr>Работа фокус групп</vt:lpstr>
      <vt:lpstr>Обсуждение с залом. </vt:lpstr>
      <vt:lpstr>Еще несколько примеров</vt:lpstr>
      <vt:lpstr>Благодарю за внимание!</vt:lpstr>
      <vt:lpstr>Общение в чате только часть нашего взаимодействия с родителями</vt:lpstr>
      <vt:lpstr>Со стороны родителей</vt:lpstr>
      <vt:lpstr>Со стороны воспитателей</vt:lpstr>
      <vt:lpstr>Стратегии поведения в конфликтных ситуациях</vt:lpstr>
      <vt:lpstr>Кодекс поведения в конфликте</vt:lpstr>
      <vt:lpstr>Кодекс поведения в конфликте</vt:lpstr>
      <vt:lpstr>Ситуация 1</vt:lpstr>
      <vt:lpstr>Ситуация 2</vt:lpstr>
      <vt:lpstr>Ситуация 3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Треугольник сотрудничества</dc:title>
  <dc:creator>57ds5</dc:creator>
  <cp:lastModifiedBy>User</cp:lastModifiedBy>
  <cp:revision>10</cp:revision>
  <dcterms:created xsi:type="dcterms:W3CDTF">2023-09-27T15:24:56Z</dcterms:created>
  <dcterms:modified xsi:type="dcterms:W3CDTF">2024-02-01T10:27:26Z</dcterms:modified>
</cp:coreProperties>
</file>