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4" r:id="rId4"/>
    <p:sldId id="265" r:id="rId5"/>
    <p:sldId id="266" r:id="rId6"/>
    <p:sldId id="267" r:id="rId7"/>
    <p:sldId id="268" r:id="rId8"/>
    <p:sldId id="257" r:id="rId9"/>
    <p:sldId id="258" r:id="rId10"/>
    <p:sldId id="259" r:id="rId11"/>
    <p:sldId id="260" r:id="rId12"/>
    <p:sldId id="261" r:id="rId13"/>
    <p:sldId id="262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1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277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285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7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9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83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913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78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9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95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30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000">
              <a:srgbClr val="00B050"/>
            </a:gs>
            <a:gs pos="73000">
              <a:srgbClr val="FFFF00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968D3-0FED-4BFE-8D4B-11EFA71175C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4469E-4AEA-4E26-AC79-28F63A33D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68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2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76749" y="132201"/>
            <a:ext cx="7772400" cy="17627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Государственное бюджетное образовательное учреждение школа №1601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имени Героя Советского Союза Е.К. Лютикова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33949" y="1141922"/>
            <a:ext cx="7105879" cy="1587688"/>
          </a:xfrm>
          <a:prstGeom prst="round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«Иллюстрированное пособие для детей»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мотивам произведения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 И. Чуковского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«Федорино горе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Автор</a:t>
            </a:r>
            <a:r>
              <a:rPr lang="ru-RU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: учитель-логопед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Орлова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лександра Николаевна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8705"/>
          <a:stretch/>
        </p:blipFill>
        <p:spPr>
          <a:xfrm>
            <a:off x="4184965" y="2904622"/>
            <a:ext cx="3755968" cy="3115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889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25" y="1447801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пыхчу, пыхчу, пыхчу,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 греться не хочу.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Крышка громко зазвенела: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«Пейте чай, вода вскипела!»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22" y="1447801"/>
            <a:ext cx="4874327" cy="517770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1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2" y="1228726"/>
            <a:ext cx="4033838" cy="214788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оладьи, и омлет,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картошку на обед,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 блины – вот это да!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Жарит всё </a:t>
            </a:r>
            <a:r>
              <a:rPr lang="ru-RU" dirty="0">
                <a:latin typeface="Cambria" panose="02040503050406030204" pitchFamily="18" charset="0"/>
              </a:rPr>
              <a:t>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711" y="842962"/>
            <a:ext cx="5946101" cy="51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562" y="471488"/>
            <a:ext cx="5305425" cy="295751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Cambria" panose="02040503050406030204" pitchFamily="18" charset="0"/>
              </a:rPr>
              <a:t>Лезвие острее бритвы,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В кухне он не заменим.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Он в наборах продается,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Ну, а может быть один.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Резать нужно осторожно,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>
                <a:latin typeface="Cambria" panose="02040503050406030204" pitchFamily="18" charset="0"/>
              </a:rPr>
              <a:t>Потому что это...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 rot="20817798">
            <a:off x="6278385" y="213362"/>
            <a:ext cx="2453215" cy="639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36" y="636587"/>
            <a:ext cx="5919788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ambria" panose="02040503050406030204" pitchFamily="18" charset="0"/>
              </a:rPr>
              <a:t>Есть в наборе, есть по паре,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Дружно в ряд на блюдца встали.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Каждая </a:t>
            </a:r>
            <a:r>
              <a:rPr lang="ru-RU" sz="2800" b="1" dirty="0" err="1">
                <a:latin typeface="Cambria" panose="02040503050406030204" pitchFamily="18" charset="0"/>
              </a:rPr>
              <a:t>очаровашка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И зовется она </a:t>
            </a:r>
            <a:r>
              <a:rPr lang="ru-RU" sz="2800" dirty="0"/>
              <a:t>...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08" y="1849362"/>
            <a:ext cx="6062265" cy="357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1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687" y="-203630"/>
            <a:ext cx="9897932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mbria" panose="02040503050406030204" pitchFamily="18" charset="0"/>
              </a:rPr>
              <a:t>Игра «Что художник спрятал в кастрюле?»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pic>
        <p:nvPicPr>
          <p:cNvPr id="3" name="Рисунок 2" descr="C:\Temp\Rar$DI13.8797\кастрюля.png"/>
          <p:cNvPicPr/>
          <p:nvPr/>
        </p:nvPicPr>
        <p:blipFill>
          <a:blip r:embed="rId2" cstate="print"/>
          <a:srcRect l="5517" t="14943" r="5977" b="14023"/>
          <a:stretch>
            <a:fillRect/>
          </a:stretch>
        </p:blipFill>
        <p:spPr bwMode="auto">
          <a:xfrm>
            <a:off x="1629560" y="699248"/>
            <a:ext cx="8493387" cy="585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Temp\Rar$DI45.047\кружка.pn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5287" t="6897" r="5747" b="8046"/>
          <a:stretch>
            <a:fillRect/>
          </a:stretch>
        </p:blipFill>
        <p:spPr bwMode="auto">
          <a:xfrm>
            <a:off x="4884269" y="4266715"/>
            <a:ext cx="195326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55700" dist="1155700" dir="18360000" sx="200000" sy="2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572">
            <a:off x="3373804" y="3912929"/>
            <a:ext cx="1461695" cy="1996431"/>
          </a:xfrm>
          <a:prstGeom prst="rect">
            <a:avLst/>
          </a:prstGeom>
        </p:spPr>
      </p:pic>
      <p:pic>
        <p:nvPicPr>
          <p:cNvPr id="7" name="Рисунок 6" descr="C:\Temp\Rar$DI19.2047\ложка.png"/>
          <p:cNvPicPr/>
          <p:nvPr/>
        </p:nvPicPr>
        <p:blipFill>
          <a:blip r:embed="rId6" cstate="print"/>
          <a:srcRect l="6207" t="25747" r="5287" b="25977"/>
          <a:stretch>
            <a:fillRect/>
          </a:stretch>
        </p:blipFill>
        <p:spPr bwMode="auto">
          <a:xfrm rot="15041885">
            <a:off x="5191263" y="4629277"/>
            <a:ext cx="2147133" cy="65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4760">
            <a:off x="6356724" y="2032912"/>
            <a:ext cx="2185676" cy="21856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2"/>
          <a:stretch/>
        </p:blipFill>
        <p:spPr>
          <a:xfrm>
            <a:off x="6814424" y="3214137"/>
            <a:ext cx="1921732" cy="20556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6049">
            <a:off x="5353643" y="2940273"/>
            <a:ext cx="1747821" cy="1747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65"/>
          <a:stretch/>
        </p:blipFill>
        <p:spPr>
          <a:xfrm rot="1554928">
            <a:off x="6411448" y="3188235"/>
            <a:ext cx="2711458" cy="13478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01325">
            <a:off x="3250892" y="2726949"/>
            <a:ext cx="2194408" cy="21944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403">
            <a:off x="3011716" y="2820145"/>
            <a:ext cx="2333388" cy="233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42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«Назови ласково»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7" y="1422552"/>
            <a:ext cx="2519614" cy="25196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97" y="2361416"/>
            <a:ext cx="1492678" cy="14926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858" y="1394451"/>
            <a:ext cx="2365972" cy="2513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30" y="2574782"/>
            <a:ext cx="1204352" cy="12793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83916">
            <a:off x="8606101" y="4550453"/>
            <a:ext cx="2438405" cy="13350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83916">
            <a:off x="9917868" y="5249214"/>
            <a:ext cx="1615965" cy="8847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8578">
            <a:off x="1796435" y="4329732"/>
            <a:ext cx="2007255" cy="19244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8578">
            <a:off x="2788662" y="5021558"/>
            <a:ext cx="1389502" cy="133218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20" y="1938803"/>
            <a:ext cx="2139821" cy="18407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00" y="2662391"/>
            <a:ext cx="1255900" cy="1080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542" y="3969607"/>
            <a:ext cx="3240640" cy="26775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738" y="5084524"/>
            <a:ext cx="1665475" cy="137609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>
            <a:off x="106611" y="3599383"/>
            <a:ext cx="1272067" cy="33161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2"/>
          <a:stretch/>
        </p:blipFill>
        <p:spPr>
          <a:xfrm>
            <a:off x="993959" y="4447787"/>
            <a:ext cx="919618" cy="239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7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532" y="182245"/>
            <a:ext cx="10515600" cy="115170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«Сосчитай-ка»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365" y="1205696"/>
            <a:ext cx="5619750" cy="5457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51" y="3887992"/>
            <a:ext cx="850751" cy="85075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64" y="2276138"/>
            <a:ext cx="850751" cy="85075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54" y="3037241"/>
            <a:ext cx="850751" cy="85075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912" y="4655371"/>
            <a:ext cx="850751" cy="85075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38" y="5541979"/>
            <a:ext cx="850751" cy="85075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599" y="3072596"/>
            <a:ext cx="850751" cy="85075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54" y="2276137"/>
            <a:ext cx="850751" cy="85075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46" y="3887991"/>
            <a:ext cx="850751" cy="85075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241" y="5609820"/>
            <a:ext cx="850751" cy="85075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797" y="4738742"/>
            <a:ext cx="850751" cy="8507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12" y="5609819"/>
            <a:ext cx="850751" cy="85075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323" y="2276137"/>
            <a:ext cx="850751" cy="850751"/>
          </a:xfrm>
          <a:prstGeom prst="rect">
            <a:avLst/>
          </a:prstGeom>
        </p:spPr>
      </p:pic>
      <p:pic>
        <p:nvPicPr>
          <p:cNvPr id="1033" name="Рисунок 3" descr="pngegg - 2024-02-26T1228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8" t="34203" r="33708" b="32822"/>
          <a:stretch>
            <a:fillRect/>
          </a:stretch>
        </p:blipFill>
        <p:spPr bwMode="auto">
          <a:xfrm>
            <a:off x="0" y="0"/>
            <a:ext cx="100012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5" descr="pngegg - 2024-02-26T1228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3" b="66872"/>
          <a:stretch>
            <a:fillRect/>
          </a:stretch>
        </p:blipFill>
        <p:spPr bwMode="auto">
          <a:xfrm>
            <a:off x="0" y="0"/>
            <a:ext cx="8191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7" descr="pngegg - 2024-02-26T1228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38" t="33708" b="32584"/>
          <a:stretch>
            <a:fillRect/>
          </a:stretch>
        </p:blipFill>
        <p:spPr bwMode="auto">
          <a:xfrm>
            <a:off x="0" y="0"/>
            <a:ext cx="8763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9" descr="pngegg - 2024-02-26T1228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9" r="32384" b="66934"/>
          <a:stretch>
            <a:fillRect/>
          </a:stretch>
        </p:blipFill>
        <p:spPr bwMode="auto">
          <a:xfrm>
            <a:off x="0" y="0"/>
            <a:ext cx="111442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10" descr="pngegg - 2024-02-26T1213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11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12" descr="pngegg - 2024-02-26T1210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8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13" descr="pngegg - 2024-02-26T12103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727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16" descr="pngegg - 2024-02-26T12345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020">
            <a:off x="0" y="0"/>
            <a:ext cx="925513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ngegg - 2024-02-26T1228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8" t="34203" r="33708" b="32822"/>
          <a:stretch>
            <a:fillRect/>
          </a:stretch>
        </p:blipFill>
        <p:spPr bwMode="auto">
          <a:xfrm>
            <a:off x="0" y="0"/>
            <a:ext cx="100012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pngegg - 2024-02-26T1228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3" b="66872"/>
          <a:stretch>
            <a:fillRect/>
          </a:stretch>
        </p:blipFill>
        <p:spPr bwMode="auto">
          <a:xfrm>
            <a:off x="0" y="0"/>
            <a:ext cx="8191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ngegg - 2024-02-26T1228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38" t="33708" b="32584"/>
          <a:stretch>
            <a:fillRect/>
          </a:stretch>
        </p:blipFill>
        <p:spPr bwMode="auto">
          <a:xfrm>
            <a:off x="0" y="0"/>
            <a:ext cx="8763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pngegg - 2024-02-26T1228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9" r="32384" b="66934"/>
          <a:stretch>
            <a:fillRect/>
          </a:stretch>
        </p:blipFill>
        <p:spPr bwMode="auto">
          <a:xfrm>
            <a:off x="0" y="0"/>
            <a:ext cx="111442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ngegg - 2024-02-26T1213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11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pngegg - 2024-02-26T1210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8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ngegg - 2024-02-26T12103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727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ngegg - 2024-02-26T12345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020">
            <a:off x="0" y="0"/>
            <a:ext cx="925513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2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9"/>
          <p:cNvSpPr txBox="1">
            <a:spLocks/>
          </p:cNvSpPr>
          <p:nvPr/>
        </p:nvSpPr>
        <p:spPr>
          <a:xfrm>
            <a:off x="1187623" y="116586"/>
            <a:ext cx="8655623" cy="141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 какой сказки эти стихи? Как звали бабушку? Что у нее случилось? 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1415" y="2015769"/>
            <a:ext cx="37436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Скачет сито по полям,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А корыто по лугам,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За лопатою метла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Вдоль по улице пошла…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А за нею вилки,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Рюмки да бутылки,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Чашки да ложки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itchFamily="18" charset="0"/>
                <a:cs typeface="Times New Roman" pitchFamily="18" charset="0"/>
              </a:rPr>
              <a:t>Скачут по дорожке…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36" y="1427573"/>
            <a:ext cx="7559327" cy="543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78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«Доскажи словечко»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3013" y="1429078"/>
            <a:ext cx="11715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63140" lvl="0" algn="ctr">
              <a:spcBef>
                <a:spcPts val="5"/>
              </a:spcBef>
              <a:spcAft>
                <a:spcPts val="0"/>
              </a:spcAft>
              <a:buSzPts val="1200"/>
              <a:tabLst>
                <a:tab pos="254000" algn="l"/>
              </a:tabLst>
            </a:pP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Какое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животное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испугалось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и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«растопырило</a:t>
            </a:r>
            <a:r>
              <a:rPr lang="ru-RU" sz="2800" b="1" spc="-35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глаза»?</a:t>
            </a:r>
            <a:r>
              <a:rPr lang="ru-RU" sz="2800" b="1" strike="noStrike" spc="0" dirty="0" smtClean="0">
                <a:uFill>
                  <a:solidFill>
                    <a:srgbClr val="000000"/>
                  </a:solidFill>
                </a:u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endParaRPr lang="ru-RU" sz="2800" b="1" dirty="0">
              <a:uFill>
                <a:solidFill>
                  <a:srgbClr val="000000"/>
                </a:solidFill>
              </a:uFill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4" y="2297907"/>
            <a:ext cx="3833495" cy="4035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68" y="2742478"/>
            <a:ext cx="3528076" cy="3528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644" y="2297907"/>
            <a:ext cx="4316499" cy="441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Как скакали тарелки?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5" y="2209799"/>
            <a:ext cx="4337774" cy="43377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37" y="2033154"/>
            <a:ext cx="4691063" cy="4691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107" y="2151492"/>
            <a:ext cx="3029018" cy="435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4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487" y="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Кто остался в доме у Федоры?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031" y="3182531"/>
            <a:ext cx="3876756" cy="2694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01" y="2864874"/>
            <a:ext cx="3535925" cy="3535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80" y="2625318"/>
            <a:ext cx="4469526" cy="29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7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Кто стоял на «белой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табуреточке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, да на вышитой салфеточке»?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86" y="1536699"/>
            <a:ext cx="4443414" cy="4443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189" y="2222500"/>
            <a:ext cx="3467621" cy="41742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29" y="2222500"/>
            <a:ext cx="3653360" cy="402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275" y="822325"/>
            <a:ext cx="5948363" cy="1325563"/>
          </a:xfrm>
        </p:spPr>
        <p:txBody>
          <a:bodyPr>
            <a:noAutofit/>
          </a:bodyPr>
          <a:lstStyle/>
          <a:p>
            <a:pPr lvl="0"/>
            <a:r>
              <a:rPr lang="ru-RU" sz="2800" b="1" dirty="0">
                <a:latin typeface="Cambria" panose="02040503050406030204" pitchFamily="18" charset="0"/>
              </a:rPr>
              <a:t>Продолжи строчку: «Да, — промолвил медный таз, Погляди-ка ты на нас: Мы поломаны, побиты, Мы помоями облиты. Загляни-ка ты в кадушку —</a:t>
            </a:r>
            <a:br>
              <a:rPr lang="ru-RU" sz="2800" b="1" dirty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И увидишь там...»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33401"/>
            <a:ext cx="3657600" cy="3309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114379"/>
            <a:ext cx="3428999" cy="3428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56" y="2553379"/>
            <a:ext cx="4670019" cy="467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27" y="250100"/>
            <a:ext cx="6269123" cy="633643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687" y="1508125"/>
            <a:ext cx="4291013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Как назовем  это одним словом?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286" y="1397523"/>
            <a:ext cx="6619875" cy="1325563"/>
          </a:xfrm>
        </p:spPr>
        <p:txBody>
          <a:bodyPr>
            <a:noAutofit/>
          </a:bodyPr>
          <a:lstStyle/>
          <a:p>
            <a:r>
              <a:rPr lang="ru-RU" sz="2800" b="1" dirty="0" err="1">
                <a:latin typeface="Cambria" panose="02040503050406030204" pitchFamily="18" charset="0"/>
              </a:rPr>
              <a:t>Крутобокий</a:t>
            </a:r>
            <a:r>
              <a:rPr lang="ru-RU" sz="2800" b="1" dirty="0">
                <a:latin typeface="Cambria" panose="02040503050406030204" pitchFamily="18" charset="0"/>
              </a:rPr>
              <a:t> и высокий,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Ох, напьюсь сейчас я соку,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Вкуснотища – не обман,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r>
              <a:rPr lang="ru-RU" sz="2800" b="1" dirty="0">
                <a:latin typeface="Cambria" panose="02040503050406030204" pitchFamily="18" charset="0"/>
              </a:rPr>
              <a:t>Опустеет мой 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845" y="1557113"/>
            <a:ext cx="5300887" cy="530088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81262" y="122238"/>
            <a:ext cx="74199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Отгадай загадку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71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202</Words>
  <Application>Microsoft Office PowerPoint</Application>
  <PresentationFormat>Широкоэкранный</PresentationFormat>
  <Paragraphs>30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Тема Office</vt:lpstr>
      <vt:lpstr>Государственное бюджетное образовательное учреждение школа №1601  имени Героя Советского Союза Е.К. Лютикова </vt:lpstr>
      <vt:lpstr>Презентация PowerPoint</vt:lpstr>
      <vt:lpstr>Игра «Доскажи словечко»</vt:lpstr>
      <vt:lpstr>Как скакали тарелки? </vt:lpstr>
      <vt:lpstr>Кто остался в доме у Федоры? </vt:lpstr>
      <vt:lpstr>Кто стоял на «белой табуреточке , да на вышитой салфеточке»? </vt:lpstr>
      <vt:lpstr>Продолжи строчку: «Да, — промолвил медный таз, Погляди-ка ты на нас: Мы поломаны, побиты, Мы помоями облиты. Загляни-ка ты в кадушку — И увидишь там...» </vt:lpstr>
      <vt:lpstr>Как назовем  это одним словом?</vt:lpstr>
      <vt:lpstr>Крутобокий и высокий, Ох, напьюсь сейчас я соку, Вкуснотища – не обман, Опустеет мой …</vt:lpstr>
      <vt:lpstr>Презентация PowerPoint</vt:lpstr>
      <vt:lpstr>И оладьи, и омлет, И картошку на обед, А блины – вот это да! Жарит всё ...</vt:lpstr>
      <vt:lpstr>Лезвие острее бритвы, В кухне он не заменим. Он в наборах продается, Ну, а может быть один. Резать нужно осторожно, Потому что это...</vt:lpstr>
      <vt:lpstr>Есть в наборе, есть по паре, Дружно в ряд на блюдца встали. Каждая очаровашка И зовется она ...</vt:lpstr>
      <vt:lpstr>Игра «Что художник спрятал в кастрюле?»</vt:lpstr>
      <vt:lpstr>Игра «Назови ласково»</vt:lpstr>
      <vt:lpstr>Игра «Сосчитай-ка»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2024-02-06T07:56:02Z</dcterms:created>
  <dcterms:modified xsi:type="dcterms:W3CDTF">2024-03-15T08:46:56Z</dcterms:modified>
</cp:coreProperties>
</file>