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57" r:id="rId3"/>
    <p:sldId id="264" r:id="rId4"/>
    <p:sldId id="260" r:id="rId5"/>
    <p:sldId id="258" r:id="rId6"/>
    <p:sldId id="259" r:id="rId7"/>
    <p:sldId id="261" r:id="rId8"/>
    <p:sldId id="262" r:id="rId9"/>
    <p:sldId id="266" r:id="rId10"/>
    <p:sldId id="267" r:id="rId11"/>
    <p:sldId id="270" r:id="rId12"/>
    <p:sldId id="275" r:id="rId13"/>
    <p:sldId id="278" r:id="rId14"/>
    <p:sldId id="279" r:id="rId15"/>
    <p:sldId id="277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FFFF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8" autoAdjust="0"/>
    <p:restoredTop sz="94660"/>
  </p:normalViewPr>
  <p:slideViewPr>
    <p:cSldViewPr snapToGrid="0">
      <p:cViewPr varScale="1">
        <p:scale>
          <a:sx n="92" d="100"/>
          <a:sy n="92" d="100"/>
        </p:scale>
        <p:origin x="75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B9516-1E01-4E35-936D-02FC2191A53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DB029-AA50-4485-B8B1-731C32B7B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57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DB029-AA50-4485-B8B1-731C32B7B20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232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630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68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51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23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105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236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922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989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703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817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07AD2-CB68-405F-94E2-D18FA1BA585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91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07AD2-CB68-405F-94E2-D18FA1BA585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8E0A2-A295-4EC8-B7C0-A974BDCBB4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278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3.wdp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2.png"/><Relationship Id="rId7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5.png"/><Relationship Id="rId7" Type="http://schemas.openxmlformats.org/officeDocument/2006/relationships/image" Target="../media/image10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6.png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bg2">
                <a:lumMod val="75000"/>
              </a:schemeClr>
            </a:gs>
            <a:gs pos="51000">
              <a:schemeClr val="accent5">
                <a:lumMod val="75000"/>
              </a:schemeClr>
            </a:gs>
            <a:gs pos="84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6" r="16938"/>
          <a:stretch/>
        </p:blipFill>
        <p:spPr>
          <a:xfrm>
            <a:off x="2088938" y="1970459"/>
            <a:ext cx="4566010" cy="3600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819004" y="794152"/>
            <a:ext cx="7105879" cy="109863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«Иллюстрированное пособие для детей»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 мотивам произведения Ш. Перро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«Красная шапочка»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19004" y="5648558"/>
            <a:ext cx="6858000" cy="1655762"/>
          </a:xfrm>
        </p:spPr>
        <p:txBody>
          <a:bodyPr/>
          <a:lstStyle/>
          <a:p>
            <a:r>
              <a:rPr lang="ru-RU" dirty="0" smtClean="0"/>
              <a:t>Автор: учитель-логопед</a:t>
            </a:r>
          </a:p>
          <a:p>
            <a:r>
              <a:rPr lang="ru-RU" dirty="0" smtClean="0"/>
              <a:t>Орлова Александра Николаевна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757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218" y="96130"/>
            <a:ext cx="7886700" cy="132556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Cambria" panose="02040503050406030204" pitchFamily="18" charset="0"/>
              </a:rPr>
              <a:t>Что нужно было сделать Красной Шапочке, чтобы попасть в дом к бабушке?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823474" y="1825625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</a:rPr>
              <a:t>Д</a:t>
            </a:r>
            <a:r>
              <a:rPr lang="ru-RU" sz="2000" b="1" dirty="0">
                <a:latin typeface="Cambria" panose="02040503050406030204" pitchFamily="18" charset="0"/>
              </a:rPr>
              <a:t>ё</a:t>
            </a:r>
            <a:r>
              <a:rPr lang="ru-RU" sz="2000" b="1" dirty="0" smtClean="0">
                <a:latin typeface="Cambria" panose="02040503050406030204" pitchFamily="18" charset="0"/>
              </a:rPr>
              <a:t>рнуть </a:t>
            </a:r>
            <a:r>
              <a:rPr lang="ru-RU" sz="2000" b="1" dirty="0">
                <a:latin typeface="Cambria" panose="02040503050406030204" pitchFamily="18" charset="0"/>
              </a:rPr>
              <a:t>за </a:t>
            </a:r>
            <a:r>
              <a:rPr lang="ru-RU" sz="2000" b="1" dirty="0" smtClean="0">
                <a:latin typeface="Cambria" panose="02040503050406030204" pitchFamily="18" charset="0"/>
              </a:rPr>
              <a:t>верёвочку</a:t>
            </a:r>
            <a:endParaRPr lang="ru-RU" sz="2000" b="1" dirty="0">
              <a:latin typeface="Cambria" panose="02040503050406030204" pitchFamily="18" charset="0"/>
            </a:endParaRPr>
          </a:p>
        </p:txBody>
      </p:sp>
      <p:sp useBgFill="1">
        <p:nvSpPr>
          <p:cNvPr id="7" name="Скругленный прямоугольник 6"/>
          <p:cNvSpPr/>
          <p:nvPr/>
        </p:nvSpPr>
        <p:spPr>
          <a:xfrm>
            <a:off x="823475" y="3619024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</a:rPr>
              <a:t>Нажать на кнопочку</a:t>
            </a:r>
            <a:endParaRPr lang="ru-RU" sz="2000" b="1" dirty="0">
              <a:latin typeface="Cambria" panose="02040503050406030204" pitchFamily="18" charset="0"/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823474" y="5299177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Cambria" panose="02040503050406030204" pitchFamily="18" charset="0"/>
              </a:rPr>
              <a:t>О</a:t>
            </a:r>
            <a:r>
              <a:rPr lang="ru-RU" sz="2000" b="1" dirty="0" smtClean="0">
                <a:latin typeface="Cambria" panose="02040503050406030204" pitchFamily="18" charset="0"/>
              </a:rPr>
              <a:t>ткрыть </a:t>
            </a:r>
            <a:r>
              <a:rPr lang="ru-RU" sz="2000" b="1" dirty="0">
                <a:latin typeface="Cambria" panose="02040503050406030204" pitchFamily="18" charset="0"/>
              </a:rPr>
              <a:t>ключом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6" t="18808" r="14481" b="21947"/>
          <a:stretch/>
        </p:blipFill>
        <p:spPr>
          <a:xfrm>
            <a:off x="4629149" y="1825625"/>
            <a:ext cx="4173328" cy="4359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284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4201"/>
            <a:ext cx="8842664" cy="894331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Cambria" panose="02040503050406030204" pitchFamily="18" charset="0"/>
              </a:rPr>
              <a:t>Игра «Что сначала, а что потом?»</a:t>
            </a:r>
            <a:endParaRPr lang="ru-RU" b="1" dirty="0">
              <a:latin typeface="Cambria" panose="02040503050406030204" pitchFamily="18" charset="0"/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58" y="1314364"/>
            <a:ext cx="2197861" cy="2099311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029" y="4335449"/>
            <a:ext cx="2224565" cy="2149240"/>
          </a:xfrm>
        </p:spPr>
      </p:pic>
      <p:sp>
        <p:nvSpPr>
          <p:cNvPr id="6" name="Рамка 5"/>
          <p:cNvSpPr/>
          <p:nvPr/>
        </p:nvSpPr>
        <p:spPr>
          <a:xfrm>
            <a:off x="370158" y="1317141"/>
            <a:ext cx="2072347" cy="2031988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441735" y="1320435"/>
            <a:ext cx="2072347" cy="2028694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4513312" y="1314364"/>
            <a:ext cx="2072347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6584120" y="1314366"/>
            <a:ext cx="2072347" cy="2034763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2" y="4335449"/>
            <a:ext cx="2115238" cy="21343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367" y="4338559"/>
            <a:ext cx="2135913" cy="214302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9433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02458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10500" y="348715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396412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Объект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81" y="4338559"/>
            <a:ext cx="2243623" cy="214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63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9" y="1278428"/>
            <a:ext cx="2312827" cy="2070701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3"/>
          <a:stretch/>
        </p:blipFill>
        <p:spPr>
          <a:xfrm>
            <a:off x="2374713" y="1344057"/>
            <a:ext cx="2224565" cy="2077391"/>
          </a:xfrm>
        </p:spPr>
      </p:pic>
      <p:sp>
        <p:nvSpPr>
          <p:cNvPr id="6" name="Рамка 5"/>
          <p:cNvSpPr/>
          <p:nvPr/>
        </p:nvSpPr>
        <p:spPr>
          <a:xfrm>
            <a:off x="214388" y="1314364"/>
            <a:ext cx="2228118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441735" y="1320435"/>
            <a:ext cx="2072347" cy="2028694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4513312" y="1314364"/>
            <a:ext cx="2072347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6584120" y="1314366"/>
            <a:ext cx="2072347" cy="2034763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2" y="4335449"/>
            <a:ext cx="2115238" cy="21343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367" y="4338559"/>
            <a:ext cx="2135913" cy="214302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9433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02458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10500" y="348715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396412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Объект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81" y="4338559"/>
            <a:ext cx="2243623" cy="2143021"/>
          </a:xfrm>
          <a:prstGeom prst="rect">
            <a:avLst/>
          </a:prstGeom>
        </p:spPr>
      </p:pic>
      <p:pic>
        <p:nvPicPr>
          <p:cNvPr id="19" name="Объект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243" y="4320570"/>
            <a:ext cx="2224565" cy="214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96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9" y="1278428"/>
            <a:ext cx="2312827" cy="2070701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4"/>
          <a:stretch/>
        </p:blipFill>
        <p:spPr>
          <a:xfrm>
            <a:off x="2374713" y="1314363"/>
            <a:ext cx="2180933" cy="2067815"/>
          </a:xfrm>
        </p:spPr>
      </p:pic>
      <p:sp>
        <p:nvSpPr>
          <p:cNvPr id="6" name="Рамка 5"/>
          <p:cNvSpPr/>
          <p:nvPr/>
        </p:nvSpPr>
        <p:spPr>
          <a:xfrm>
            <a:off x="214388" y="1314364"/>
            <a:ext cx="2228118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441735" y="1320435"/>
            <a:ext cx="2072347" cy="2028694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1"/>
          <a:stretch/>
        </p:blipFill>
        <p:spPr>
          <a:xfrm>
            <a:off x="4491866" y="1314363"/>
            <a:ext cx="2115238" cy="1990698"/>
          </a:xfrm>
          <a:prstGeom prst="rect">
            <a:avLst/>
          </a:prstGeom>
        </p:spPr>
      </p:pic>
      <p:sp>
        <p:nvSpPr>
          <p:cNvPr id="9" name="Рамка 8"/>
          <p:cNvSpPr/>
          <p:nvPr/>
        </p:nvSpPr>
        <p:spPr>
          <a:xfrm>
            <a:off x="4513312" y="1314364"/>
            <a:ext cx="2072347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6584120" y="1314366"/>
            <a:ext cx="2072347" cy="2034763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6" y="4355749"/>
            <a:ext cx="2115238" cy="21343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646" y="4347089"/>
            <a:ext cx="2135913" cy="214302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9433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02458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10500" y="348715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396412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Объект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81" y="4338559"/>
            <a:ext cx="2243623" cy="2143021"/>
          </a:xfrm>
          <a:prstGeom prst="rect">
            <a:avLst/>
          </a:prstGeom>
        </p:spPr>
      </p:pic>
      <p:pic>
        <p:nvPicPr>
          <p:cNvPr id="19" name="Объект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243" y="4335449"/>
            <a:ext cx="2224565" cy="214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79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9" y="1278428"/>
            <a:ext cx="2312827" cy="2070701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4"/>
          <a:stretch/>
        </p:blipFill>
        <p:spPr>
          <a:xfrm>
            <a:off x="2374713" y="1314363"/>
            <a:ext cx="2180933" cy="2067815"/>
          </a:xfrm>
        </p:spPr>
      </p:pic>
      <p:sp>
        <p:nvSpPr>
          <p:cNvPr id="6" name="Рамка 5"/>
          <p:cNvSpPr/>
          <p:nvPr/>
        </p:nvSpPr>
        <p:spPr>
          <a:xfrm>
            <a:off x="214388" y="1314364"/>
            <a:ext cx="2228118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441735" y="1320435"/>
            <a:ext cx="2072347" cy="2028694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1"/>
          <a:stretch/>
        </p:blipFill>
        <p:spPr>
          <a:xfrm>
            <a:off x="4491866" y="1314363"/>
            <a:ext cx="2115238" cy="1990698"/>
          </a:xfrm>
          <a:prstGeom prst="rect">
            <a:avLst/>
          </a:prstGeom>
        </p:spPr>
      </p:pic>
      <p:sp>
        <p:nvSpPr>
          <p:cNvPr id="9" name="Рамка 8"/>
          <p:cNvSpPr/>
          <p:nvPr/>
        </p:nvSpPr>
        <p:spPr>
          <a:xfrm>
            <a:off x="4513312" y="1314364"/>
            <a:ext cx="2072347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3"/>
          <a:stretch/>
        </p:blipFill>
        <p:spPr>
          <a:xfrm>
            <a:off x="6584120" y="1338310"/>
            <a:ext cx="2135913" cy="1999801"/>
          </a:xfrm>
          <a:prstGeom prst="rect">
            <a:avLst/>
          </a:prstGeom>
        </p:spPr>
      </p:pic>
      <p:sp>
        <p:nvSpPr>
          <p:cNvPr id="11" name="Рамка 10"/>
          <p:cNvSpPr/>
          <p:nvPr/>
        </p:nvSpPr>
        <p:spPr>
          <a:xfrm>
            <a:off x="6584120" y="1314366"/>
            <a:ext cx="2072347" cy="2034763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6" y="4355749"/>
            <a:ext cx="2115238" cy="21343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646" y="4347089"/>
            <a:ext cx="2135913" cy="214302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9433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02458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10500" y="348715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396412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Объект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81" y="4338559"/>
            <a:ext cx="2243623" cy="2143021"/>
          </a:xfrm>
          <a:prstGeom prst="rect">
            <a:avLst/>
          </a:prstGeom>
        </p:spPr>
      </p:pic>
      <p:pic>
        <p:nvPicPr>
          <p:cNvPr id="19" name="Объект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243" y="4335449"/>
            <a:ext cx="2224565" cy="214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81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9" y="1278428"/>
            <a:ext cx="2312827" cy="2070701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5"/>
          <a:stretch/>
        </p:blipFill>
        <p:spPr>
          <a:xfrm>
            <a:off x="2352498" y="1288044"/>
            <a:ext cx="2224565" cy="2050067"/>
          </a:xfrm>
        </p:spPr>
      </p:pic>
      <p:sp>
        <p:nvSpPr>
          <p:cNvPr id="6" name="Рамка 5"/>
          <p:cNvSpPr/>
          <p:nvPr/>
        </p:nvSpPr>
        <p:spPr>
          <a:xfrm>
            <a:off x="214388" y="1314364"/>
            <a:ext cx="2228118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441735" y="1320435"/>
            <a:ext cx="2072347" cy="2028694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063" y="1288044"/>
            <a:ext cx="2051072" cy="2069615"/>
          </a:xfrm>
          <a:prstGeom prst="rect">
            <a:avLst/>
          </a:prstGeom>
        </p:spPr>
      </p:pic>
      <p:sp>
        <p:nvSpPr>
          <p:cNvPr id="9" name="Рамка 8"/>
          <p:cNvSpPr/>
          <p:nvPr/>
        </p:nvSpPr>
        <p:spPr>
          <a:xfrm>
            <a:off x="4513312" y="1314364"/>
            <a:ext cx="2072347" cy="2034765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58" r="5158" b="8450"/>
          <a:stretch/>
        </p:blipFill>
        <p:spPr>
          <a:xfrm>
            <a:off x="6474134" y="1350780"/>
            <a:ext cx="2135913" cy="1961932"/>
          </a:xfrm>
          <a:prstGeom prst="rect">
            <a:avLst/>
          </a:prstGeom>
        </p:spPr>
      </p:pic>
      <p:sp>
        <p:nvSpPr>
          <p:cNvPr id="11" name="Рамка 10"/>
          <p:cNvSpPr/>
          <p:nvPr/>
        </p:nvSpPr>
        <p:spPr>
          <a:xfrm>
            <a:off x="6584120" y="1314366"/>
            <a:ext cx="2072347" cy="2034763"/>
          </a:xfrm>
          <a:prstGeom prst="frame">
            <a:avLst>
              <a:gd name="adj1" fmla="val 27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9433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024588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10500" y="348715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396412" y="3481331"/>
            <a:ext cx="805645" cy="7219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68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2000">
              <a:srgbClr val="92D050"/>
            </a:gs>
            <a:gs pos="56000">
              <a:schemeClr val="accent1">
                <a:lumMod val="30000"/>
                <a:lumOff val="7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07833" y="550843"/>
            <a:ext cx="7772400" cy="40762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Игра «Доскажи словечко»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54865" y="958467"/>
            <a:ext cx="7425368" cy="5169665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  <a:p>
            <a:r>
              <a:rPr lang="ru-RU" dirty="0">
                <a:latin typeface="Cambria" panose="02040503050406030204" pitchFamily="18" charset="0"/>
              </a:rPr>
              <a:t>Внучка к бабушке пришла,</a:t>
            </a:r>
          </a:p>
          <a:p>
            <a:r>
              <a:rPr lang="ru-RU" dirty="0">
                <a:latin typeface="Cambria" panose="02040503050406030204" pitchFamily="18" charset="0"/>
              </a:rPr>
              <a:t>Пирожки ей …. (принесла).</a:t>
            </a:r>
          </a:p>
          <a:p>
            <a:r>
              <a:rPr lang="ru-RU" dirty="0">
                <a:latin typeface="Cambria" panose="02040503050406030204" pitchFamily="18" charset="0"/>
              </a:rPr>
              <a:t>А у бабушки-старушки</a:t>
            </a:r>
          </a:p>
          <a:p>
            <a:r>
              <a:rPr lang="ru-RU" dirty="0">
                <a:latin typeface="Cambria" panose="02040503050406030204" pitchFamily="18" charset="0"/>
              </a:rPr>
              <a:t>Хвост и ушки на …. (макушке).</a:t>
            </a:r>
          </a:p>
          <a:p>
            <a:r>
              <a:rPr lang="ru-RU" dirty="0">
                <a:latin typeface="Cambria" panose="02040503050406030204" pitchFamily="18" charset="0"/>
              </a:rPr>
              <a:t>Но охотники пришли,</a:t>
            </a:r>
          </a:p>
          <a:p>
            <a:r>
              <a:rPr lang="ru-RU" dirty="0">
                <a:latin typeface="Cambria" panose="02040503050406030204" pitchFamily="18" charset="0"/>
              </a:rPr>
              <a:t>Внучку с бабушкой …. (спасли).</a:t>
            </a:r>
          </a:p>
          <a:p>
            <a:r>
              <a:rPr lang="ru-RU" dirty="0">
                <a:latin typeface="Cambria" panose="02040503050406030204" pitchFamily="18" charset="0"/>
              </a:rPr>
              <a:t>Злого волка напугали</a:t>
            </a:r>
          </a:p>
          <a:p>
            <a:r>
              <a:rPr lang="ru-RU" dirty="0">
                <a:latin typeface="Cambria" panose="02040503050406030204" pitchFamily="18" charset="0"/>
              </a:rPr>
              <a:t>И подальше в лес …. (прогнали).</a:t>
            </a:r>
          </a:p>
          <a:p>
            <a:r>
              <a:rPr lang="ru-RU" dirty="0">
                <a:latin typeface="Cambria" panose="02040503050406030204" pitchFamily="18" charset="0"/>
              </a:rPr>
              <a:t>Бабуля внучку увидала,</a:t>
            </a:r>
          </a:p>
          <a:p>
            <a:r>
              <a:rPr lang="ru-RU" dirty="0">
                <a:latin typeface="Cambria" panose="02040503050406030204" pitchFamily="18" charset="0"/>
              </a:rPr>
              <a:t>Обняла и ей сказала:</a:t>
            </a:r>
          </a:p>
          <a:p>
            <a:r>
              <a:rPr lang="ru-RU" dirty="0">
                <a:latin typeface="Cambria" panose="02040503050406030204" pitchFamily="18" charset="0"/>
              </a:rPr>
              <a:t>"Здравствуй, моя лапочка!"</a:t>
            </a:r>
          </a:p>
          <a:p>
            <a:r>
              <a:rPr lang="ru-RU" dirty="0">
                <a:latin typeface="Cambria" panose="02040503050406030204" pitchFamily="18" charset="0"/>
              </a:rPr>
              <a:t>Как внучку звать? - .... (Красная Шапочка)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968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chemeClr val="accent2">
                <a:lumMod val="75000"/>
              </a:schemeClr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6798" y="99152"/>
            <a:ext cx="3865038" cy="133143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>
                <a:latin typeface="Cambria" panose="02040503050406030204" pitchFamily="18" charset="0"/>
              </a:rPr>
              <a:t>Игра </a:t>
            </a:r>
            <a:br>
              <a:rPr lang="ru-RU" sz="3100" b="1" dirty="0" smtClean="0">
                <a:latin typeface="Cambria" panose="02040503050406030204" pitchFamily="18" charset="0"/>
              </a:rPr>
            </a:br>
            <a:r>
              <a:rPr lang="ru-RU" sz="3100" b="1" dirty="0" smtClean="0">
                <a:latin typeface="Cambria" panose="02040503050406030204" pitchFamily="18" charset="0"/>
              </a:rPr>
              <a:t>«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Отгадай загадку»</a:t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endParaRPr lang="ru-RU" sz="3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51" y="99152"/>
            <a:ext cx="4009824" cy="6603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43220" y="2057400"/>
            <a:ext cx="4231832" cy="3811588"/>
          </a:xfrm>
        </p:spPr>
        <p:txBody>
          <a:bodyPr>
            <a:normAutofit/>
          </a:bodyPr>
          <a:lstStyle/>
          <a:p>
            <a:pPr fontAlgn="base"/>
            <a:r>
              <a:rPr lang="ru-RU" sz="2400" b="1" dirty="0">
                <a:latin typeface="Cambria" panose="02040503050406030204" pitchFamily="18" charset="0"/>
              </a:rPr>
              <a:t>Бабушка девочку очень любила,</a:t>
            </a:r>
          </a:p>
          <a:p>
            <a:pPr fontAlgn="base"/>
            <a:r>
              <a:rPr lang="ru-RU" sz="2400" b="1" dirty="0">
                <a:latin typeface="Cambria" panose="02040503050406030204" pitchFamily="18" charset="0"/>
              </a:rPr>
              <a:t>Шапочку красную ей подарила.</a:t>
            </a:r>
          </a:p>
          <a:p>
            <a:pPr fontAlgn="base"/>
            <a:r>
              <a:rPr lang="ru-RU" sz="2400" b="1" dirty="0">
                <a:latin typeface="Cambria" panose="02040503050406030204" pitchFamily="18" charset="0"/>
              </a:rPr>
              <a:t>Девочка имя забыла </a:t>
            </a:r>
            <a:r>
              <a:rPr lang="ru-RU" sz="2400" b="1" dirty="0" smtClean="0">
                <a:latin typeface="Cambria" panose="02040503050406030204" pitchFamily="18" charset="0"/>
              </a:rPr>
              <a:t>своё.</a:t>
            </a:r>
            <a:endParaRPr lang="ru-RU" sz="2400" b="1" dirty="0">
              <a:latin typeface="Cambria" panose="02040503050406030204" pitchFamily="18" charset="0"/>
            </a:endParaRPr>
          </a:p>
          <a:p>
            <a:pPr fontAlgn="base"/>
            <a:r>
              <a:rPr lang="ru-RU" sz="2400" b="1" dirty="0">
                <a:latin typeface="Cambria" panose="02040503050406030204" pitchFamily="18" charset="0"/>
              </a:rPr>
              <a:t>А ну, подскажите имя </a:t>
            </a:r>
            <a:r>
              <a:rPr lang="ru-RU" sz="2400" b="1" dirty="0" smtClean="0">
                <a:latin typeface="Cambria" panose="02040503050406030204" pitchFamily="18" charset="0"/>
              </a:rPr>
              <a:t>её!</a:t>
            </a:r>
            <a:endParaRPr lang="ru-RU" sz="2400" b="1" dirty="0">
              <a:latin typeface="Cambria" panose="0204050305040603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694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chemeClr val="accent4">
                <a:lumMod val="75000"/>
              </a:schemeClr>
            </a:gs>
            <a:gs pos="62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Заголовок 4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Игра «Четвертый лишний»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Какой сказочный герой лишний?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824" l="239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25928" y="3032644"/>
            <a:ext cx="1316673" cy="25885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8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599" y="2119578"/>
            <a:ext cx="1858475" cy="38512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01" y="2119578"/>
            <a:ext cx="2713756" cy="36422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073" y="2310939"/>
            <a:ext cx="1864855" cy="365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07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8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84266" y="2222262"/>
            <a:ext cx="1662545" cy="385127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290" y="2281179"/>
            <a:ext cx="2355180" cy="3733442"/>
          </a:xfrm>
          <a:prstGeom prst="rect">
            <a:avLst/>
          </a:prstGeom>
        </p:spPr>
      </p:pic>
      <p:sp useBgFill="1"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27908" y="210890"/>
            <a:ext cx="7886700" cy="132556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«Что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перепутал художник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?»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7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72742" y="3536595"/>
            <a:ext cx="1715194" cy="271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0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48 0.0662 L -0.14046 0.04213 " pathEditMode="relative" rAng="0" ptsTypes="AA">
                                      <p:cBhvr>
                                        <p:cTn id="11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56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8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409" y="2437878"/>
            <a:ext cx="2107002" cy="31287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7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551" y="3269719"/>
            <a:ext cx="1958222" cy="30023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1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55985" y="4931700"/>
            <a:ext cx="1354632" cy="1770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06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2" b="98998" l="54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5849">
            <a:off x="2556567" y="2995951"/>
            <a:ext cx="1056565" cy="963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91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8606">
            <a:off x="2385342" y="2791358"/>
            <a:ext cx="1399012" cy="13730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7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05251" y="2937314"/>
            <a:ext cx="1772187" cy="280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1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48 0.0662 L -0.14046 0.04213 " pathEditMode="relative" rAng="0" ptsTypes="AA">
                                      <p:cBhvr>
                                        <p:cTn id="6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56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66CC"/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" y="1122767"/>
            <a:ext cx="8541327" cy="641061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Cambria" panose="02040503050406030204" pitchFamily="18" charset="0"/>
              </a:rPr>
              <a:t>Почему </a:t>
            </a:r>
            <a:r>
              <a:rPr lang="ru-RU" sz="2400" b="1" dirty="0" smtClean="0">
                <a:latin typeface="Cambria" panose="02040503050406030204" pitchFamily="18" charset="0"/>
              </a:rPr>
              <a:t>девочку звали Красная Шапочка?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28649" y="1961804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ambria" panose="02040503050406030204" pitchFamily="18" charset="0"/>
              </a:rPr>
              <a:t>Повязывала на </a:t>
            </a:r>
            <a:r>
              <a:rPr lang="ru-RU" b="1" dirty="0">
                <a:latin typeface="Cambria" panose="02040503050406030204" pitchFamily="18" charset="0"/>
              </a:rPr>
              <a:t>голову </a:t>
            </a:r>
            <a:r>
              <a:rPr lang="ru-RU" b="1" dirty="0" smtClean="0">
                <a:latin typeface="Cambria" panose="02040503050406030204" pitchFamily="18" charset="0"/>
              </a:rPr>
              <a:t>косыночку </a:t>
            </a:r>
            <a:r>
              <a:rPr lang="ru-RU" b="1" dirty="0">
                <a:latin typeface="Cambria" panose="02040503050406030204" pitchFamily="18" charset="0"/>
              </a:rPr>
              <a:t>красного цвета</a:t>
            </a:r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628649" y="3469279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Cambria" panose="02040503050406030204" pitchFamily="18" charset="0"/>
              </a:rPr>
              <a:t>Н</a:t>
            </a:r>
            <a:r>
              <a:rPr lang="ru-RU" sz="2000" b="1" dirty="0" smtClean="0">
                <a:latin typeface="Cambria" panose="02040503050406030204" pitchFamily="18" charset="0"/>
              </a:rPr>
              <a:t>а </a:t>
            </a:r>
            <a:r>
              <a:rPr lang="ru-RU" sz="2000" b="1" dirty="0">
                <a:latin typeface="Cambria" panose="02040503050406030204" pitchFamily="18" charset="0"/>
              </a:rPr>
              <a:t>голове она </a:t>
            </a:r>
            <a:r>
              <a:rPr lang="ru-RU" sz="2000" b="1" dirty="0" smtClean="0">
                <a:latin typeface="Cambria" panose="02040503050406030204" pitchFamily="18" charset="0"/>
              </a:rPr>
              <a:t>всё </a:t>
            </a:r>
            <a:r>
              <a:rPr lang="ru-RU" sz="2000" b="1" dirty="0">
                <a:latin typeface="Cambria" panose="02040503050406030204" pitchFamily="18" charset="0"/>
              </a:rPr>
              <a:t>время </a:t>
            </a:r>
            <a:r>
              <a:rPr lang="ru-RU" sz="2000" b="1" dirty="0" smtClean="0">
                <a:latin typeface="Cambria" panose="02040503050406030204" pitchFamily="18" charset="0"/>
              </a:rPr>
              <a:t>носила </a:t>
            </a:r>
            <a:r>
              <a:rPr lang="ru-RU" sz="2000" b="1" dirty="0">
                <a:latin typeface="Cambria" panose="02040503050406030204" pitchFamily="18" charset="0"/>
              </a:rPr>
              <a:t>венок из красных цветов</a:t>
            </a: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21262" y="4855483"/>
            <a:ext cx="3710680" cy="152379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Cambria" panose="02040503050406030204" pitchFamily="18" charset="0"/>
              </a:rPr>
              <a:t>Н</a:t>
            </a:r>
            <a:r>
              <a:rPr lang="ru-RU" b="1" dirty="0" smtClean="0">
                <a:latin typeface="Cambria" panose="02040503050406030204" pitchFamily="18" charset="0"/>
              </a:rPr>
              <a:t>а </a:t>
            </a:r>
            <a:r>
              <a:rPr lang="ru-RU" b="1" dirty="0">
                <a:latin typeface="Cambria" panose="02040503050406030204" pitchFamily="18" charset="0"/>
              </a:rPr>
              <a:t>день рождения бабушка подарила ей шапочку красного цвета, и с тех пор девочка всюду ходила в ней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759" y="1961804"/>
            <a:ext cx="4215159" cy="42151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 useBgFill="1">
        <p:nvSpPr>
          <p:cNvPr id="9" name="Заголовок 1"/>
          <p:cNvSpPr txBox="1">
            <a:spLocks/>
          </p:cNvSpPr>
          <p:nvPr/>
        </p:nvSpPr>
        <p:spPr>
          <a:xfrm>
            <a:off x="1249507" y="135572"/>
            <a:ext cx="6356638" cy="78921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Cambria" panose="02040503050406030204" pitchFamily="18" charset="0"/>
              </a:rPr>
              <a:t>Игра-викторина</a:t>
            </a:r>
            <a:endParaRPr lang="ru-RU" sz="4000" b="1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25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00B050"/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Cambria" panose="02040503050406030204" pitchFamily="18" charset="0"/>
              </a:rPr>
              <a:t>Что мама попросила отнести </a:t>
            </a:r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 smtClean="0">
                <a:latin typeface="Cambria" panose="02040503050406030204" pitchFamily="18" charset="0"/>
              </a:rPr>
              <a:t>больной </a:t>
            </a:r>
            <a:r>
              <a:rPr lang="ru-RU" sz="3200" b="1" dirty="0">
                <a:latin typeface="Cambria" panose="02040503050406030204" pitchFamily="18" charset="0"/>
              </a:rPr>
              <a:t>бабушке?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 useBgFill="1">
        <p:nvSpPr>
          <p:cNvPr id="3" name="Скругленный прямоугольник 2"/>
          <p:cNvSpPr/>
          <p:nvPr/>
        </p:nvSpPr>
        <p:spPr>
          <a:xfrm>
            <a:off x="628649" y="1961804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Б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линчики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и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бульон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khip" pitchFamily="2" charset="-52"/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28647" y="3705887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П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ирожки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и горшочек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масла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khip" pitchFamily="2" charset="-52"/>
            </a:endParaRPr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28647" y="5397498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В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атрушки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и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p" pitchFamily="2" charset="-52"/>
              </a:rPr>
              <a:t>мед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khip" pitchFamily="2" charset="-52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867" y="1961804"/>
            <a:ext cx="4570954" cy="4570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731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00B0F0"/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327843" cy="132556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khip" pitchFamily="2" charset="-52"/>
              </a:rPr>
              <a:t>О </a:t>
            </a:r>
            <a:r>
              <a:rPr lang="ru-RU" sz="3200" b="1" dirty="0" smtClean="0">
                <a:latin typeface="Arkhip" pitchFamily="2" charset="-52"/>
              </a:rPr>
              <a:t>чём </a:t>
            </a:r>
            <a:r>
              <a:rPr lang="ru-RU" sz="3200" b="1">
                <a:latin typeface="Arkhip" pitchFamily="2" charset="-52"/>
              </a:rPr>
              <a:t>спросил </a:t>
            </a:r>
            <a:r>
              <a:rPr lang="ru-RU" sz="3200" b="1" smtClean="0">
                <a:latin typeface="Arkhip" pitchFamily="2" charset="-52"/>
              </a:rPr>
              <a:t/>
            </a:r>
            <a:br>
              <a:rPr lang="ru-RU" sz="3200" b="1" smtClean="0">
                <a:latin typeface="Arkhip" pitchFamily="2" charset="-52"/>
              </a:rPr>
            </a:br>
            <a:r>
              <a:rPr lang="ru-RU" sz="3200" b="1" smtClean="0">
                <a:latin typeface="Arkhip" pitchFamily="2" charset="-52"/>
              </a:rPr>
              <a:t>Красную </a:t>
            </a:r>
            <a:r>
              <a:rPr lang="ru-RU" sz="3200" b="1" dirty="0">
                <a:latin typeface="Arkhip" pitchFamily="2" charset="-52"/>
              </a:rPr>
              <a:t>Шапочку волк?</a:t>
            </a:r>
            <a:endParaRPr lang="ru-RU" sz="3200" dirty="0">
              <a:latin typeface="Arkhip" pitchFamily="2" charset="-52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825625"/>
            <a:ext cx="3886200" cy="4876686"/>
          </a:xfrm>
        </p:spPr>
      </p:pic>
      <p:sp useBgFill="1">
        <p:nvSpPr>
          <p:cNvPr id="9" name="Скругленный прямоугольник 8"/>
          <p:cNvSpPr/>
          <p:nvPr/>
        </p:nvSpPr>
        <p:spPr>
          <a:xfrm>
            <a:off x="823475" y="5185539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Куда ты идёшь, девочка?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823474" y="3586941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тебе лет, девочка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>
          <a:xfrm>
            <a:off x="823476" y="1988344"/>
            <a:ext cx="3610841" cy="10640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дорога к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озеру?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891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кстура гранж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1071</TotalTime>
  <Words>259</Words>
  <Application>Microsoft Office PowerPoint</Application>
  <PresentationFormat>Экран (4:3)</PresentationFormat>
  <Paragraphs>65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Arkhip</vt:lpstr>
      <vt:lpstr>Calibri</vt:lpstr>
      <vt:lpstr>Calibri Light</vt:lpstr>
      <vt:lpstr>Cambria</vt:lpstr>
      <vt:lpstr>Office Theme</vt:lpstr>
      <vt:lpstr>Презентация PowerPoint</vt:lpstr>
      <vt:lpstr> Игра  «Отгадай загадку» </vt:lpstr>
      <vt:lpstr>Игра «Четвертый лишний» Какой сказочный герой лишний?</vt:lpstr>
      <vt:lpstr>Игра «Что перепутал художник?»</vt:lpstr>
      <vt:lpstr>Презентация PowerPoint</vt:lpstr>
      <vt:lpstr>Презентация PowerPoint</vt:lpstr>
      <vt:lpstr>Почему девочку звали Красная Шапочка?</vt:lpstr>
      <vt:lpstr>Что мама попросила отнести  больной бабушке?</vt:lpstr>
      <vt:lpstr>О чём спросил  Красную Шапочку волк?</vt:lpstr>
      <vt:lpstr>Что нужно было сделать Красной Шапочке, чтобы попасть в дом к бабушке?</vt:lpstr>
      <vt:lpstr>Игра «Что сначала, а что потом?»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«Доскажи словечко»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– ВИКТОРИНА  ПО СКАЗКе Шарль Перро  «Красная шапочка»</dc:title>
  <dc:creator>Субботина</dc:creator>
  <cp:lastModifiedBy>User</cp:lastModifiedBy>
  <cp:revision>73</cp:revision>
  <dcterms:created xsi:type="dcterms:W3CDTF">2018-02-17T13:15:17Z</dcterms:created>
  <dcterms:modified xsi:type="dcterms:W3CDTF">2024-03-15T08:44:18Z</dcterms:modified>
</cp:coreProperties>
</file>