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60" r:id="rId5"/>
    <p:sldId id="261" r:id="rId6"/>
    <p:sldId id="262"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11" autoAdjust="0"/>
  </p:normalViewPr>
  <p:slideViewPr>
    <p:cSldViewPr>
      <p:cViewPr varScale="1">
        <p:scale>
          <a:sx n="101" d="100"/>
          <a:sy n="101" d="100"/>
        </p:scale>
        <p:origin x="-23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969628-8B1B-4BE3-90DF-711AB63573B3}" type="datetimeFigureOut">
              <a:rPr lang="ru-RU" smtClean="0"/>
              <a:pPr/>
              <a:t>12.12.2023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425DB3-146E-4B55-A4A2-1637174A437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5425DB3-146E-4B55-A4A2-1637174A437D}"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12.12.2023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chemeClr val="accent5">
                    <a:lumMod val="75000"/>
                  </a:schemeClr>
                </a:solidFill>
              </a:rPr>
              <a:t>Inner </a:t>
            </a:r>
            <a:r>
              <a:rPr lang="ru-RU" sz="3600" dirty="0" smtClean="0">
                <a:solidFill>
                  <a:schemeClr val="accent5">
                    <a:lumMod val="75000"/>
                  </a:schemeClr>
                </a:solidFill>
              </a:rPr>
              <a:t>(Внутренний)</a:t>
            </a:r>
            <a:r>
              <a:rPr lang="en-US" b="1" dirty="0" smtClean="0">
                <a:solidFill>
                  <a:schemeClr val="accent5">
                    <a:lumMod val="75000"/>
                  </a:schemeClr>
                </a:solidFill>
              </a:rPr>
              <a:t> World in Russian Fairytales</a:t>
            </a:r>
            <a:r>
              <a:rPr lang="ru-RU" b="1" dirty="0" smtClean="0">
                <a:solidFill>
                  <a:schemeClr val="accent5">
                    <a:lumMod val="75000"/>
                  </a:schemeClr>
                </a:solidFill>
              </a:rPr>
              <a:t> </a:t>
            </a:r>
            <a:r>
              <a:rPr lang="ru-RU" dirty="0" smtClean="0">
                <a:solidFill>
                  <a:schemeClr val="accent5">
                    <a:lumMod val="75000"/>
                  </a:schemeClr>
                </a:solidFill>
              </a:rPr>
              <a:t>(сказках</a:t>
            </a:r>
            <a:r>
              <a:rPr lang="ru-RU" dirty="0" smtClean="0">
                <a:solidFill>
                  <a:schemeClr val="accent5">
                    <a:lumMod val="75000"/>
                  </a:schemeClr>
                </a:solidFill>
              </a:rPr>
              <a:t>)</a:t>
            </a:r>
            <a:r>
              <a:rPr lang="en-US" dirty="0" smtClean="0">
                <a:solidFill>
                  <a:schemeClr val="accent5">
                    <a:lumMod val="75000"/>
                  </a:schemeClr>
                </a:solidFill>
              </a:rPr>
              <a:t> for children</a:t>
            </a:r>
            <a:endParaRPr lang="ru-RU" dirty="0">
              <a:solidFill>
                <a:schemeClr val="accent5">
                  <a:lumMod val="75000"/>
                </a:schemeClr>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2027152" y="1600200"/>
            <a:ext cx="5089695" cy="452596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517632" cy="1575048"/>
          </a:xfrm>
        </p:spPr>
        <p:txBody>
          <a:bodyPr>
            <a:noAutofit/>
          </a:bodyPr>
          <a:lstStyle/>
          <a:p>
            <a:pPr algn="l"/>
            <a:r>
              <a:rPr lang="en-US" sz="2400" b="1" dirty="0" smtClean="0">
                <a:solidFill>
                  <a:schemeClr val="accent1">
                    <a:lumMod val="75000"/>
                  </a:schemeClr>
                </a:solidFill>
              </a:rPr>
              <a:t>The most </a:t>
            </a:r>
            <a:r>
              <a:rPr lang="en-US" sz="2400" b="1" dirty="0" err="1" smtClean="0">
                <a:solidFill>
                  <a:schemeClr val="accent1">
                    <a:lumMod val="75000"/>
                  </a:schemeClr>
                </a:solidFill>
              </a:rPr>
              <a:t>famouse</a:t>
            </a:r>
            <a:r>
              <a:rPr lang="en-US" sz="2400" b="1" dirty="0" smtClean="0">
                <a:solidFill>
                  <a:schemeClr val="accent1">
                    <a:lumMod val="75000"/>
                  </a:schemeClr>
                </a:solidFill>
              </a:rPr>
              <a:t> </a:t>
            </a:r>
            <a:r>
              <a:rPr lang="en-US" sz="2400" b="1" dirty="0" err="1" smtClean="0">
                <a:solidFill>
                  <a:schemeClr val="accent1">
                    <a:lumMod val="75000"/>
                  </a:schemeClr>
                </a:solidFill>
              </a:rPr>
              <a:t>russian</a:t>
            </a:r>
            <a:r>
              <a:rPr lang="en-US" sz="2400" b="1" dirty="0" smtClean="0">
                <a:solidFill>
                  <a:schemeClr val="accent1">
                    <a:lumMod val="75000"/>
                  </a:schemeClr>
                </a:solidFill>
              </a:rPr>
              <a:t> writer in the world for children and adults </a:t>
            </a:r>
            <a:r>
              <a:rPr lang="en-US" sz="2400" b="1" dirty="0" smtClean="0">
                <a:solidFill>
                  <a:schemeClr val="accent1">
                    <a:lumMod val="75000"/>
                  </a:schemeClr>
                </a:solidFill>
              </a:rPr>
              <a:t>was </a:t>
            </a:r>
            <a:r>
              <a:rPr lang="en-US" sz="2400" b="1" dirty="0" smtClean="0">
                <a:solidFill>
                  <a:schemeClr val="accent1">
                    <a:lumMod val="75000"/>
                  </a:schemeClr>
                </a:solidFill>
              </a:rPr>
              <a:t>Alexander Pushkin.  He </a:t>
            </a:r>
            <a:r>
              <a:rPr lang="en-US" sz="2400" b="1" dirty="0" smtClean="0">
                <a:solidFill>
                  <a:schemeClr val="accent1">
                    <a:lumMod val="75000"/>
                  </a:schemeClr>
                </a:solidFill>
              </a:rPr>
              <a:t>is </a:t>
            </a:r>
            <a:r>
              <a:rPr lang="en-US" sz="2400" b="1" dirty="0" smtClean="0">
                <a:solidFill>
                  <a:srgbClr val="C00000"/>
                </a:solidFill>
              </a:rPr>
              <a:t>the </a:t>
            </a:r>
            <a:r>
              <a:rPr lang="en-US" sz="2400" b="1" dirty="0" smtClean="0">
                <a:solidFill>
                  <a:srgbClr val="C00000"/>
                </a:solidFill>
              </a:rPr>
              <a:t>most famous</a:t>
            </a:r>
            <a:r>
              <a:rPr lang="en-US" sz="2400" b="1" dirty="0" smtClean="0">
                <a:solidFill>
                  <a:schemeClr val="accent1">
                    <a:lumMod val="75000"/>
                  </a:schemeClr>
                </a:solidFill>
              </a:rPr>
              <a:t> poet in Russia. He liv</a:t>
            </a:r>
            <a:r>
              <a:rPr lang="en-US" sz="2400" b="1" dirty="0" smtClean="0">
                <a:solidFill>
                  <a:srgbClr val="C00000"/>
                </a:solidFill>
              </a:rPr>
              <a:t>ed</a:t>
            </a:r>
            <a:r>
              <a:rPr lang="en-US" sz="2400" b="1" dirty="0" smtClean="0">
                <a:solidFill>
                  <a:schemeClr val="accent1">
                    <a:lumMod val="75000"/>
                  </a:schemeClr>
                </a:solidFill>
              </a:rPr>
              <a:t> from 1799 to </a:t>
            </a:r>
            <a:r>
              <a:rPr lang="ru-RU" sz="2400" b="1" dirty="0" smtClean="0">
                <a:solidFill>
                  <a:schemeClr val="accent1">
                    <a:lumMod val="75000"/>
                  </a:schemeClr>
                </a:solidFill>
              </a:rPr>
              <a:t>1837</a:t>
            </a:r>
            <a:r>
              <a:rPr lang="en-US" sz="2400" b="1" dirty="0" smtClean="0">
                <a:solidFill>
                  <a:schemeClr val="accent1">
                    <a:lumMod val="75000"/>
                  </a:schemeClr>
                </a:solidFill>
              </a:rPr>
              <a:t>.</a:t>
            </a:r>
            <a:br>
              <a:rPr lang="en-US" sz="2400" b="1" dirty="0" smtClean="0">
                <a:solidFill>
                  <a:schemeClr val="accent1">
                    <a:lumMod val="75000"/>
                  </a:schemeClr>
                </a:solidFill>
              </a:rPr>
            </a:br>
            <a:r>
              <a:rPr lang="en-US" sz="2400" b="1" dirty="0" smtClean="0">
                <a:solidFill>
                  <a:srgbClr val="C00000"/>
                </a:solidFill>
              </a:rPr>
              <a:t>Did </a:t>
            </a:r>
            <a:r>
              <a:rPr lang="en-US" sz="2400" b="1" dirty="0" smtClean="0">
                <a:solidFill>
                  <a:schemeClr val="accent1">
                    <a:lumMod val="75000"/>
                  </a:schemeClr>
                </a:solidFill>
              </a:rPr>
              <a:t>you  ever read </a:t>
            </a:r>
            <a:r>
              <a:rPr lang="en-US" sz="2400" b="1" dirty="0" err="1" smtClean="0">
                <a:solidFill>
                  <a:schemeClr val="accent1">
                    <a:lumMod val="75000"/>
                  </a:schemeClr>
                </a:solidFill>
              </a:rPr>
              <a:t>Pushki</a:t>
            </a:r>
            <a:r>
              <a:rPr lang="en-US" sz="2400" b="1" dirty="0" smtClean="0">
                <a:solidFill>
                  <a:schemeClr val="accent1">
                    <a:lumMod val="75000"/>
                  </a:schemeClr>
                </a:solidFill>
              </a:rPr>
              <a:t> </a:t>
            </a:r>
            <a:r>
              <a:rPr lang="en-US" sz="2400" b="1" dirty="0" err="1" smtClean="0">
                <a:solidFill>
                  <a:schemeClr val="accent1">
                    <a:lumMod val="75000"/>
                  </a:schemeClr>
                </a:solidFill>
              </a:rPr>
              <a:t>n’s</a:t>
            </a:r>
            <a:r>
              <a:rPr lang="en-US" sz="2400" b="1" dirty="0" smtClean="0">
                <a:solidFill>
                  <a:schemeClr val="accent1">
                    <a:lumMod val="75000"/>
                  </a:schemeClr>
                </a:solidFill>
              </a:rPr>
              <a:t>  poems</a:t>
            </a:r>
            <a:r>
              <a:rPr lang="ru-RU" sz="2400" b="1" dirty="0" smtClean="0">
                <a:solidFill>
                  <a:schemeClr val="accent1">
                    <a:lumMod val="75000"/>
                  </a:schemeClr>
                </a:solidFill>
              </a:rPr>
              <a:t>,</a:t>
            </a:r>
            <a:r>
              <a:rPr lang="en-US" sz="2400" b="1" dirty="0" smtClean="0">
                <a:solidFill>
                  <a:schemeClr val="accent1">
                    <a:lumMod val="75000"/>
                  </a:schemeClr>
                </a:solidFill>
              </a:rPr>
              <a:t> novels  or fairytales?</a:t>
            </a:r>
            <a:endParaRPr lang="ru-RU" sz="2400" b="1" dirty="0">
              <a:solidFill>
                <a:schemeClr val="accent1">
                  <a:lumMod val="75000"/>
                </a:schemeClr>
              </a:solidFill>
            </a:endParaRPr>
          </a:p>
        </p:txBody>
      </p:sp>
      <p:pic>
        <p:nvPicPr>
          <p:cNvPr id="2051" name="Picture 3"/>
          <p:cNvPicPr>
            <a:picLocks noChangeAspect="1" noChangeArrowheads="1"/>
          </p:cNvPicPr>
          <p:nvPr/>
        </p:nvPicPr>
        <p:blipFill>
          <a:blip r:embed="rId2" cstate="print"/>
          <a:srcRect/>
          <a:stretch>
            <a:fillRect/>
          </a:stretch>
        </p:blipFill>
        <p:spPr bwMode="auto">
          <a:xfrm flipH="1">
            <a:off x="5004048" y="2060848"/>
            <a:ext cx="3287284" cy="3024336"/>
          </a:xfrm>
          <a:prstGeom prst="rect">
            <a:avLst/>
          </a:prstGeom>
          <a:noFill/>
          <a:ln w="9525">
            <a:noFill/>
            <a:miter lim="800000"/>
            <a:headEnd/>
            <a:tailEnd/>
          </a:ln>
        </p:spPr>
      </p:pic>
      <p:pic>
        <p:nvPicPr>
          <p:cNvPr id="2052" name="Picture 4"/>
          <p:cNvPicPr>
            <a:picLocks noGrp="1" noChangeAspect="1" noChangeArrowheads="1"/>
          </p:cNvPicPr>
          <p:nvPr>
            <p:ph idx="1"/>
          </p:nvPr>
        </p:nvPicPr>
        <p:blipFill>
          <a:blip r:embed="rId3" cstate="print"/>
          <a:srcRect/>
          <a:stretch>
            <a:fillRect/>
          </a:stretch>
        </p:blipFill>
        <p:spPr bwMode="auto">
          <a:xfrm>
            <a:off x="971600" y="2132856"/>
            <a:ext cx="3005646" cy="29759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chemeClr val="accent1">
                    <a:lumMod val="75000"/>
                  </a:schemeClr>
                </a:solidFill>
              </a:rPr>
              <a:t>I want to tell you about of two of them:</a:t>
            </a:r>
            <a:endParaRPr lang="ru-RU" b="1" dirty="0">
              <a:solidFill>
                <a:schemeClr val="accent1">
                  <a:lumMod val="75000"/>
                </a:schemeClr>
              </a:solidFill>
            </a:endParaRPr>
          </a:p>
        </p:txBody>
      </p:sp>
      <p:sp>
        <p:nvSpPr>
          <p:cNvPr id="3" name="Содержимое 2"/>
          <p:cNvSpPr>
            <a:spLocks noGrp="1"/>
          </p:cNvSpPr>
          <p:nvPr>
            <p:ph sz="half" idx="1"/>
          </p:nvPr>
        </p:nvSpPr>
        <p:spPr>
          <a:xfrm>
            <a:off x="251520" y="1124744"/>
            <a:ext cx="3816424" cy="5256584"/>
          </a:xfrm>
        </p:spPr>
        <p:txBody>
          <a:bodyPr>
            <a:normAutofit fontScale="85000" lnSpcReduction="20000"/>
          </a:bodyPr>
          <a:lstStyle/>
          <a:p>
            <a:r>
              <a:rPr lang="en-US" b="1" dirty="0" smtClean="0">
                <a:solidFill>
                  <a:srgbClr val="C00000"/>
                </a:solidFill>
              </a:rPr>
              <a:t>The first </a:t>
            </a:r>
            <a:r>
              <a:rPr lang="en-US" b="1" dirty="0" smtClean="0">
                <a:solidFill>
                  <a:schemeClr val="accent1">
                    <a:lumMod val="75000"/>
                  </a:schemeClr>
                </a:solidFill>
              </a:rPr>
              <a:t>is about </a:t>
            </a:r>
          </a:p>
          <a:p>
            <a:pPr>
              <a:buNone/>
            </a:pPr>
            <a:r>
              <a:rPr lang="en-US" b="1" dirty="0" smtClean="0">
                <a:solidFill>
                  <a:schemeClr val="accent6">
                    <a:lumMod val="75000"/>
                  </a:schemeClr>
                </a:solidFill>
              </a:rPr>
              <a:t>         Tsar </a:t>
            </a:r>
            <a:r>
              <a:rPr lang="en-US" b="1" dirty="0" err="1" smtClean="0">
                <a:solidFill>
                  <a:schemeClr val="accent6">
                    <a:lumMod val="75000"/>
                  </a:schemeClr>
                </a:solidFill>
              </a:rPr>
              <a:t>Saltan</a:t>
            </a:r>
            <a:endParaRPr lang="en-US" b="1" dirty="0" smtClean="0">
              <a:solidFill>
                <a:schemeClr val="accent6">
                  <a:lumMod val="75000"/>
                </a:schemeClr>
              </a:solidFill>
            </a:endParaRPr>
          </a:p>
          <a:p>
            <a:pPr>
              <a:buNone/>
            </a:pPr>
            <a:r>
              <a:rPr lang="en-US" b="1" dirty="0" smtClean="0">
                <a:solidFill>
                  <a:schemeClr val="accent5">
                    <a:lumMod val="50000"/>
                  </a:schemeClr>
                </a:solidFill>
              </a:rPr>
              <a:t>It is story about three sisters, tsar </a:t>
            </a:r>
            <a:r>
              <a:rPr lang="en-US" b="1" dirty="0" err="1" smtClean="0">
                <a:solidFill>
                  <a:schemeClr val="accent5">
                    <a:lumMod val="50000"/>
                  </a:schemeClr>
                </a:solidFill>
              </a:rPr>
              <a:t>Saltan</a:t>
            </a:r>
            <a:r>
              <a:rPr lang="en-US" b="1" dirty="0" smtClean="0">
                <a:solidFill>
                  <a:schemeClr val="accent5">
                    <a:lumMod val="50000"/>
                  </a:schemeClr>
                </a:solidFill>
              </a:rPr>
              <a:t> and his son, prince </a:t>
            </a:r>
            <a:r>
              <a:rPr lang="en-US" b="1" dirty="0" err="1" smtClean="0">
                <a:solidFill>
                  <a:schemeClr val="accent5">
                    <a:lumMod val="50000"/>
                  </a:schemeClr>
                </a:solidFill>
              </a:rPr>
              <a:t>Gvidon</a:t>
            </a:r>
            <a:r>
              <a:rPr lang="ru-RU" b="1" dirty="0" smtClean="0">
                <a:solidFill>
                  <a:schemeClr val="accent5">
                    <a:lumMod val="50000"/>
                  </a:schemeClr>
                </a:solidFill>
              </a:rPr>
              <a:t> (Князь </a:t>
            </a:r>
            <a:r>
              <a:rPr lang="ru-RU" b="1" dirty="0" err="1" smtClean="0">
                <a:solidFill>
                  <a:schemeClr val="accent5">
                    <a:lumMod val="50000"/>
                  </a:schemeClr>
                </a:solidFill>
              </a:rPr>
              <a:t>Гвидон</a:t>
            </a:r>
            <a:r>
              <a:rPr lang="ru-RU" b="1" dirty="0" smtClean="0">
                <a:solidFill>
                  <a:schemeClr val="accent5">
                    <a:lumMod val="50000"/>
                  </a:schemeClr>
                </a:solidFill>
              </a:rPr>
              <a:t>)</a:t>
            </a:r>
            <a:endParaRPr lang="en-US" b="1" dirty="0" smtClean="0">
              <a:solidFill>
                <a:schemeClr val="accent5">
                  <a:lumMod val="50000"/>
                </a:schemeClr>
              </a:solidFill>
            </a:endParaRPr>
          </a:p>
          <a:p>
            <a:pPr>
              <a:buNone/>
            </a:pPr>
            <a:r>
              <a:rPr lang="en-US" b="1" dirty="0" smtClean="0">
                <a:solidFill>
                  <a:schemeClr val="accent5">
                    <a:lumMod val="50000"/>
                  </a:schemeClr>
                </a:solidFill>
              </a:rPr>
              <a:t>Also it is about other world where we see the Princes White Swan (</a:t>
            </a:r>
            <a:r>
              <a:rPr lang="ru-RU" b="1" dirty="0" smtClean="0">
                <a:solidFill>
                  <a:schemeClr val="accent5">
                    <a:lumMod val="50000"/>
                  </a:schemeClr>
                </a:solidFill>
              </a:rPr>
              <a:t>Царевна Белая Лебедь)</a:t>
            </a:r>
            <a:r>
              <a:rPr lang="en-US" b="1" dirty="0" smtClean="0">
                <a:solidFill>
                  <a:schemeClr val="accent5">
                    <a:lumMod val="50000"/>
                  </a:schemeClr>
                </a:solidFill>
              </a:rPr>
              <a:t>and the</a:t>
            </a:r>
          </a:p>
          <a:p>
            <a:pPr>
              <a:buNone/>
            </a:pPr>
            <a:r>
              <a:rPr lang="en-US" b="1" dirty="0" smtClean="0">
                <a:solidFill>
                  <a:schemeClr val="accent5">
                    <a:lumMod val="50000"/>
                  </a:schemeClr>
                </a:solidFill>
              </a:rPr>
              <a:t>     squirrel</a:t>
            </a:r>
            <a:r>
              <a:rPr lang="ru-RU" b="1" dirty="0" smtClean="0">
                <a:solidFill>
                  <a:schemeClr val="accent5">
                    <a:lumMod val="50000"/>
                  </a:schemeClr>
                </a:solidFill>
              </a:rPr>
              <a:t> (</a:t>
            </a:r>
            <a:r>
              <a:rPr lang="ru-RU" b="1" dirty="0" smtClean="0">
                <a:solidFill>
                  <a:schemeClr val="bg1">
                    <a:lumMod val="75000"/>
                  </a:schemeClr>
                </a:solidFill>
              </a:rPr>
              <a:t>Белочка</a:t>
            </a:r>
            <a:r>
              <a:rPr lang="ru-RU" b="1" dirty="0" smtClean="0">
                <a:solidFill>
                  <a:schemeClr val="tx2">
                    <a:lumMod val="75000"/>
                  </a:schemeClr>
                </a:solidFill>
              </a:rPr>
              <a:t>)</a:t>
            </a:r>
            <a:r>
              <a:rPr lang="ru-RU" b="1" dirty="0" smtClean="0">
                <a:solidFill>
                  <a:schemeClr val="accent5">
                    <a:lumMod val="50000"/>
                  </a:schemeClr>
                </a:solidFill>
              </a:rPr>
              <a:t>,</a:t>
            </a:r>
            <a:r>
              <a:rPr lang="en-US" b="1" dirty="0" smtClean="0">
                <a:solidFill>
                  <a:schemeClr val="accent5">
                    <a:lumMod val="50000"/>
                  </a:schemeClr>
                </a:solidFill>
              </a:rPr>
              <a:t>it was the</a:t>
            </a:r>
            <a:r>
              <a:rPr lang="ru-RU" b="1" dirty="0" smtClean="0">
                <a:solidFill>
                  <a:schemeClr val="accent5">
                    <a:lumMod val="50000"/>
                  </a:schemeClr>
                </a:solidFill>
              </a:rPr>
              <a:t> </a:t>
            </a:r>
            <a:r>
              <a:rPr lang="en-US" b="1" dirty="0" smtClean="0">
                <a:solidFill>
                  <a:schemeClr val="accent5">
                    <a:lumMod val="50000"/>
                  </a:schemeClr>
                </a:solidFill>
              </a:rPr>
              <a:t>singing animal.</a:t>
            </a:r>
          </a:p>
          <a:p>
            <a:pPr>
              <a:buNone/>
            </a:pPr>
            <a:r>
              <a:rPr lang="en-US" b="1" dirty="0" smtClean="0">
                <a:solidFill>
                  <a:schemeClr val="accent5">
                    <a:lumMod val="50000"/>
                  </a:schemeClr>
                </a:solidFill>
              </a:rPr>
              <a:t>So, this is a wonderful World </a:t>
            </a:r>
            <a:r>
              <a:rPr lang="en-US" b="1" dirty="0" smtClean="0">
                <a:solidFill>
                  <a:srgbClr val="002060"/>
                </a:solidFill>
              </a:rPr>
              <a:t>there were amazing animals and miracles.</a:t>
            </a:r>
            <a:endParaRPr lang="ru-RU" b="1" dirty="0">
              <a:solidFill>
                <a:srgbClr val="002060"/>
              </a:solidFill>
            </a:endParaRPr>
          </a:p>
        </p:txBody>
      </p:sp>
      <p:pic>
        <p:nvPicPr>
          <p:cNvPr id="4101" name="Picture 5"/>
          <p:cNvPicPr>
            <a:picLocks noChangeAspect="1" noChangeArrowheads="1"/>
          </p:cNvPicPr>
          <p:nvPr/>
        </p:nvPicPr>
        <p:blipFill>
          <a:blip r:embed="rId2" cstate="print"/>
          <a:srcRect/>
          <a:stretch>
            <a:fillRect/>
          </a:stretch>
        </p:blipFill>
        <p:spPr bwMode="auto">
          <a:xfrm>
            <a:off x="4379299" y="1484784"/>
            <a:ext cx="3315971" cy="2478212"/>
          </a:xfrm>
          <a:prstGeom prst="rect">
            <a:avLst/>
          </a:prstGeom>
          <a:noFill/>
          <a:ln w="9525">
            <a:noFill/>
            <a:miter lim="800000"/>
            <a:headEnd/>
            <a:tailEnd/>
          </a:ln>
        </p:spPr>
      </p:pic>
      <p:pic>
        <p:nvPicPr>
          <p:cNvPr id="4102" name="Picture 6"/>
          <p:cNvPicPr>
            <a:picLocks noGrp="1" noChangeAspect="1" noChangeArrowheads="1"/>
          </p:cNvPicPr>
          <p:nvPr>
            <p:ph sz="half" idx="2"/>
          </p:nvPr>
        </p:nvPicPr>
        <p:blipFill>
          <a:blip r:embed="rId3" cstate="print"/>
          <a:srcRect/>
          <a:stretch>
            <a:fillRect/>
          </a:stretch>
        </p:blipFill>
        <p:spPr bwMode="auto">
          <a:xfrm>
            <a:off x="4355976" y="3928032"/>
            <a:ext cx="3384376" cy="259731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chemeClr val="accent4">
                    <a:lumMod val="75000"/>
                  </a:schemeClr>
                </a:solidFill>
              </a:rPr>
              <a:t>And </a:t>
            </a:r>
            <a:r>
              <a:rPr lang="en-US" b="1" dirty="0" smtClean="0">
                <a:solidFill>
                  <a:srgbClr val="C00000"/>
                </a:solidFill>
              </a:rPr>
              <a:t>the second </a:t>
            </a:r>
            <a:r>
              <a:rPr lang="en-US" b="1" dirty="0" smtClean="0">
                <a:solidFill>
                  <a:schemeClr val="accent4">
                    <a:lumMod val="75000"/>
                  </a:schemeClr>
                </a:solidFill>
              </a:rPr>
              <a:t>is about di</a:t>
            </a:r>
            <a:r>
              <a:rPr lang="en-US" b="1" dirty="0" smtClean="0">
                <a:solidFill>
                  <a:srgbClr val="C00000"/>
                </a:solidFill>
              </a:rPr>
              <a:t>ed</a:t>
            </a:r>
            <a:r>
              <a:rPr lang="en-US" b="1" dirty="0" smtClean="0">
                <a:solidFill>
                  <a:schemeClr val="accent4">
                    <a:lumMod val="75000"/>
                  </a:schemeClr>
                </a:solidFill>
              </a:rPr>
              <a:t> princes and seven hero</a:t>
            </a:r>
            <a:r>
              <a:rPr lang="en-US" b="1" dirty="0" smtClean="0">
                <a:solidFill>
                  <a:srgbClr val="C00000"/>
                </a:solidFill>
              </a:rPr>
              <a:t>es</a:t>
            </a:r>
            <a:endParaRPr lang="ru-RU" dirty="0">
              <a:solidFill>
                <a:srgbClr val="C00000"/>
              </a:solidFill>
            </a:endParaRPr>
          </a:p>
        </p:txBody>
      </p:sp>
      <p:sp>
        <p:nvSpPr>
          <p:cNvPr id="3" name="Содержимое 2"/>
          <p:cNvSpPr>
            <a:spLocks noGrp="1"/>
          </p:cNvSpPr>
          <p:nvPr>
            <p:ph sz="half" idx="1"/>
          </p:nvPr>
        </p:nvSpPr>
        <p:spPr/>
        <p:txBody>
          <a:bodyPr>
            <a:noAutofit/>
          </a:bodyPr>
          <a:lstStyle/>
          <a:p>
            <a:pPr>
              <a:buNone/>
            </a:pPr>
            <a:r>
              <a:rPr lang="en-US" sz="2500" b="1" dirty="0" smtClean="0">
                <a:solidFill>
                  <a:schemeClr val="accent4">
                    <a:lumMod val="75000"/>
                  </a:schemeClr>
                </a:solidFill>
              </a:rPr>
              <a:t>The Queen lov</a:t>
            </a:r>
            <a:r>
              <a:rPr lang="en-US" sz="2500" b="1" dirty="0" smtClean="0">
                <a:solidFill>
                  <a:srgbClr val="C00000"/>
                </a:solidFill>
              </a:rPr>
              <a:t>ed</a:t>
            </a:r>
            <a:r>
              <a:rPr lang="en-US" sz="2500" b="1" dirty="0" smtClean="0">
                <a:solidFill>
                  <a:schemeClr val="accent4">
                    <a:lumMod val="75000"/>
                  </a:schemeClr>
                </a:solidFill>
              </a:rPr>
              <a:t> to talk with the mirror and she asked it every day: </a:t>
            </a:r>
            <a:r>
              <a:rPr lang="ru-RU" sz="2500" b="1" dirty="0" smtClean="0">
                <a:solidFill>
                  <a:schemeClr val="accent4">
                    <a:lumMod val="75000"/>
                  </a:schemeClr>
                </a:solidFill>
              </a:rPr>
              <a:t>«</a:t>
            </a:r>
            <a:r>
              <a:rPr lang="en-US" sz="2500" b="1" dirty="0" smtClean="0">
                <a:solidFill>
                  <a:schemeClr val="accent4">
                    <a:lumMod val="75000"/>
                  </a:schemeClr>
                </a:solidFill>
              </a:rPr>
              <a:t>Who </a:t>
            </a:r>
            <a:r>
              <a:rPr lang="en-US" sz="2500" b="1" dirty="0" smtClean="0">
                <a:solidFill>
                  <a:srgbClr val="C00000"/>
                </a:solidFill>
              </a:rPr>
              <a:t>is the most beautiful</a:t>
            </a:r>
            <a:r>
              <a:rPr lang="en-US" sz="2500" b="1" dirty="0" smtClean="0">
                <a:solidFill>
                  <a:schemeClr val="accent4">
                    <a:lumMod val="75000"/>
                  </a:schemeClr>
                </a:solidFill>
              </a:rPr>
              <a:t> in the world</a:t>
            </a:r>
            <a:r>
              <a:rPr lang="ru-RU" sz="2500" b="1" dirty="0" smtClean="0">
                <a:solidFill>
                  <a:schemeClr val="accent4">
                    <a:lumMod val="75000"/>
                  </a:schemeClr>
                </a:solidFill>
              </a:rPr>
              <a:t>?»</a:t>
            </a:r>
            <a:r>
              <a:rPr lang="en-US" sz="2500" b="1" dirty="0" smtClean="0">
                <a:solidFill>
                  <a:schemeClr val="accent4">
                    <a:lumMod val="75000"/>
                  </a:schemeClr>
                </a:solidFill>
              </a:rPr>
              <a:t> She was not good and kind Queen.</a:t>
            </a:r>
            <a:r>
              <a:rPr lang="ru-RU" sz="2500" b="1" dirty="0" smtClean="0">
                <a:solidFill>
                  <a:schemeClr val="accent4">
                    <a:lumMod val="75000"/>
                  </a:schemeClr>
                </a:solidFill>
              </a:rPr>
              <a:t> </a:t>
            </a:r>
            <a:endParaRPr lang="en-US" sz="2500" b="1" dirty="0" smtClean="0">
              <a:solidFill>
                <a:schemeClr val="accent4">
                  <a:lumMod val="75000"/>
                </a:schemeClr>
              </a:solidFill>
            </a:endParaRPr>
          </a:p>
          <a:p>
            <a:pPr>
              <a:buNone/>
            </a:pPr>
            <a:r>
              <a:rPr lang="en-US" sz="2500" b="1" dirty="0" smtClean="0">
                <a:solidFill>
                  <a:schemeClr val="accent4">
                    <a:lumMod val="75000"/>
                  </a:schemeClr>
                </a:solidFill>
              </a:rPr>
              <a:t>The young Prince Ivan found the princes because of  The Wind and the Sun. They. The Wind help</a:t>
            </a:r>
            <a:r>
              <a:rPr lang="en-US" sz="2500" b="1" dirty="0" smtClean="0">
                <a:solidFill>
                  <a:srgbClr val="C00000"/>
                </a:solidFill>
              </a:rPr>
              <a:t>ed</a:t>
            </a:r>
            <a:r>
              <a:rPr lang="en-US" sz="2500" b="1" dirty="0" smtClean="0">
                <a:solidFill>
                  <a:schemeClr val="accent4">
                    <a:lumMod val="75000"/>
                  </a:schemeClr>
                </a:solidFill>
              </a:rPr>
              <a:t> him , he told where is she. </a:t>
            </a:r>
            <a:endParaRPr lang="ru-RU" sz="2500" b="1" dirty="0" smtClean="0">
              <a:solidFill>
                <a:schemeClr val="accent4">
                  <a:lumMod val="75000"/>
                </a:schemeClr>
              </a:solidFill>
            </a:endParaRPr>
          </a:p>
        </p:txBody>
      </p:sp>
      <p:pic>
        <p:nvPicPr>
          <p:cNvPr id="5" name="Picture 4"/>
          <p:cNvPicPr>
            <a:picLocks noGrp="1" noChangeAspect="1" noChangeArrowheads="1"/>
          </p:cNvPicPr>
          <p:nvPr>
            <p:ph sz="half" idx="2"/>
          </p:nvPr>
        </p:nvPicPr>
        <p:blipFill>
          <a:blip r:embed="rId3" cstate="print"/>
          <a:srcRect/>
          <a:stretch>
            <a:fillRect/>
          </a:stretch>
        </p:blipFill>
        <p:spPr bwMode="auto">
          <a:xfrm>
            <a:off x="6179490" y="2852936"/>
            <a:ext cx="2964510" cy="1907955"/>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5076056" y="1772816"/>
            <a:ext cx="2219823" cy="1656184"/>
          </a:xfrm>
          <a:prstGeom prst="rect">
            <a:avLst/>
          </a:prstGeom>
          <a:noFill/>
          <a:ln w="9525">
            <a:noFill/>
            <a:miter lim="800000"/>
            <a:headEnd/>
            <a:tailEnd/>
          </a:ln>
        </p:spPr>
      </p:pic>
      <p:pic>
        <p:nvPicPr>
          <p:cNvPr id="6146" name="Picture 2"/>
          <p:cNvPicPr>
            <a:picLocks noChangeAspect="1" noChangeArrowheads="1"/>
          </p:cNvPicPr>
          <p:nvPr/>
        </p:nvPicPr>
        <p:blipFill>
          <a:blip r:embed="rId5" cstate="print"/>
          <a:srcRect/>
          <a:stretch>
            <a:fillRect/>
          </a:stretch>
        </p:blipFill>
        <p:spPr bwMode="auto">
          <a:xfrm>
            <a:off x="5364088" y="4653136"/>
            <a:ext cx="2924447" cy="200907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1">
                    <a:lumMod val="50000"/>
                  </a:schemeClr>
                </a:solidFill>
              </a:rPr>
              <a:t> Q</a:t>
            </a:r>
            <a:r>
              <a:rPr lang="en-US" b="1" dirty="0" smtClean="0">
                <a:solidFill>
                  <a:srgbClr val="FF0000"/>
                </a:solidFill>
              </a:rPr>
              <a:t>ue</a:t>
            </a:r>
            <a:r>
              <a:rPr lang="en-US" b="1" dirty="0" smtClean="0">
                <a:solidFill>
                  <a:schemeClr val="accent1">
                    <a:lumMod val="50000"/>
                  </a:schemeClr>
                </a:solidFill>
              </a:rPr>
              <a:t>stions</a:t>
            </a:r>
            <a:endParaRPr lang="ru-RU" b="1" dirty="0">
              <a:solidFill>
                <a:schemeClr val="accent1">
                  <a:lumMod val="50000"/>
                </a:schemeClr>
              </a:solidFill>
            </a:endParaRPr>
          </a:p>
        </p:txBody>
      </p:sp>
      <p:sp>
        <p:nvSpPr>
          <p:cNvPr id="4" name="Содержимое 3"/>
          <p:cNvSpPr>
            <a:spLocks noGrp="1"/>
          </p:cNvSpPr>
          <p:nvPr>
            <p:ph sz="half" idx="2"/>
          </p:nvPr>
        </p:nvSpPr>
        <p:spPr>
          <a:xfrm>
            <a:off x="4283968" y="1340768"/>
            <a:ext cx="4402832" cy="4968552"/>
          </a:xfrm>
        </p:spPr>
        <p:txBody>
          <a:bodyPr>
            <a:noAutofit/>
          </a:bodyPr>
          <a:lstStyle/>
          <a:p>
            <a:pPr>
              <a:buNone/>
            </a:pPr>
            <a:r>
              <a:rPr lang="en-US" sz="2400" b="1" dirty="0" smtClean="0">
                <a:solidFill>
                  <a:schemeClr val="accent4">
                    <a:lumMod val="75000"/>
                  </a:schemeClr>
                </a:solidFill>
              </a:rPr>
              <a:t>He talk</a:t>
            </a:r>
            <a:r>
              <a:rPr lang="en-US" sz="2400" b="1" dirty="0" smtClean="0">
                <a:solidFill>
                  <a:srgbClr val="C00000"/>
                </a:solidFill>
              </a:rPr>
              <a:t>ed</a:t>
            </a:r>
            <a:r>
              <a:rPr lang="en-US" sz="2400" b="1" dirty="0" smtClean="0">
                <a:solidFill>
                  <a:schemeClr val="accent4">
                    <a:lumMod val="75000"/>
                  </a:schemeClr>
                </a:solidFill>
              </a:rPr>
              <a:t> with The Wind and the Sun</a:t>
            </a:r>
            <a:r>
              <a:rPr lang="ru-RU" sz="2400" b="1" dirty="0" smtClean="0">
                <a:solidFill>
                  <a:schemeClr val="accent4">
                    <a:lumMod val="75000"/>
                  </a:schemeClr>
                </a:solidFill>
              </a:rPr>
              <a:t> </a:t>
            </a:r>
            <a:r>
              <a:rPr lang="en-US" sz="2400" b="1" dirty="0" smtClean="0">
                <a:solidFill>
                  <a:schemeClr val="accent4">
                    <a:lumMod val="75000"/>
                  </a:schemeClr>
                </a:solidFill>
              </a:rPr>
              <a:t>of the Nature</a:t>
            </a:r>
          </a:p>
          <a:p>
            <a:pPr>
              <a:buNone/>
            </a:pPr>
            <a:r>
              <a:rPr lang="en-US" sz="2400" b="1" dirty="0" smtClean="0">
                <a:solidFill>
                  <a:schemeClr val="accent1">
                    <a:lumMod val="50000"/>
                  </a:schemeClr>
                </a:solidFill>
              </a:rPr>
              <a:t>1.What do you think about  The Mirror? Is it fantastic?</a:t>
            </a:r>
          </a:p>
          <a:p>
            <a:pPr>
              <a:buNone/>
            </a:pPr>
            <a:r>
              <a:rPr lang="en-US" sz="2400" b="1" dirty="0" smtClean="0">
                <a:solidFill>
                  <a:schemeClr val="accent1">
                    <a:lumMod val="50000"/>
                  </a:schemeClr>
                </a:solidFill>
              </a:rPr>
              <a:t>2.Who is </a:t>
            </a:r>
            <a:r>
              <a:rPr lang="en-US" sz="2400" b="1" dirty="0" smtClean="0">
                <a:solidFill>
                  <a:srgbClr val="C00000"/>
                </a:solidFill>
              </a:rPr>
              <a:t>more beautiful</a:t>
            </a:r>
            <a:r>
              <a:rPr lang="en-US" sz="2400" b="1" dirty="0" smtClean="0">
                <a:solidFill>
                  <a:schemeClr val="accent1">
                    <a:lumMod val="50000"/>
                  </a:schemeClr>
                </a:solidFill>
              </a:rPr>
              <a:t>? </a:t>
            </a:r>
          </a:p>
          <a:p>
            <a:pPr>
              <a:buNone/>
            </a:pPr>
            <a:r>
              <a:rPr lang="en-US" sz="2400" b="1" dirty="0" smtClean="0">
                <a:solidFill>
                  <a:schemeClr val="accent1">
                    <a:lumMod val="50000"/>
                  </a:schemeClr>
                </a:solidFill>
              </a:rPr>
              <a:t>The Q</a:t>
            </a:r>
            <a:r>
              <a:rPr lang="en-US" sz="2400" b="1" dirty="0" smtClean="0">
                <a:solidFill>
                  <a:srgbClr val="C00000"/>
                </a:solidFill>
              </a:rPr>
              <a:t>ue</a:t>
            </a:r>
            <a:r>
              <a:rPr lang="en-US" sz="2400" b="1" dirty="0" smtClean="0">
                <a:solidFill>
                  <a:srgbClr val="FF0000"/>
                </a:solidFill>
              </a:rPr>
              <a:t>e</a:t>
            </a:r>
            <a:r>
              <a:rPr lang="en-US" sz="2400" b="1" dirty="0" smtClean="0">
                <a:solidFill>
                  <a:schemeClr val="accent1">
                    <a:lumMod val="50000"/>
                  </a:schemeClr>
                </a:solidFill>
              </a:rPr>
              <a:t>n, who lov</a:t>
            </a:r>
            <a:r>
              <a:rPr lang="en-US" sz="2400" b="1" dirty="0" smtClean="0">
                <a:solidFill>
                  <a:srgbClr val="C00000"/>
                </a:solidFill>
              </a:rPr>
              <a:t>ed</a:t>
            </a:r>
            <a:r>
              <a:rPr lang="en-US" sz="2400" b="1" dirty="0" smtClean="0">
                <a:solidFill>
                  <a:schemeClr val="accent1">
                    <a:lumMod val="50000"/>
                  </a:schemeClr>
                </a:solidFill>
              </a:rPr>
              <a:t> the just her face, external beauty or the Princes? Just  a  Beauty and  it inner Beauty? </a:t>
            </a:r>
          </a:p>
          <a:p>
            <a:pPr>
              <a:buNone/>
            </a:pPr>
            <a:r>
              <a:rPr lang="en-US" sz="2400" b="1" dirty="0" smtClean="0">
                <a:solidFill>
                  <a:schemeClr val="accent1">
                    <a:lumMod val="50000"/>
                  </a:schemeClr>
                </a:solidFill>
              </a:rPr>
              <a:t>4. What  inner Beauty do you know?</a:t>
            </a:r>
          </a:p>
          <a:p>
            <a:pPr>
              <a:buNone/>
            </a:pPr>
            <a:r>
              <a:rPr lang="en-US" sz="2400" b="1" dirty="0" smtClean="0">
                <a:solidFill>
                  <a:schemeClr val="accent1">
                    <a:lumMod val="50000"/>
                  </a:schemeClr>
                </a:solidFill>
              </a:rPr>
              <a:t>5. Can it be kindness or generosit</a:t>
            </a:r>
            <a:r>
              <a:rPr lang="en-US" sz="2400" dirty="0" smtClean="0">
                <a:solidFill>
                  <a:schemeClr val="accent1">
                    <a:lumMod val="50000"/>
                  </a:schemeClr>
                </a:solidFill>
              </a:rPr>
              <a:t>y? </a:t>
            </a:r>
            <a:endParaRPr lang="ru-RU" sz="2400" dirty="0">
              <a:solidFill>
                <a:schemeClr val="accent1">
                  <a:lumMod val="50000"/>
                </a:schemeClr>
              </a:solidFill>
            </a:endParaRPr>
          </a:p>
        </p:txBody>
      </p:sp>
      <p:pic>
        <p:nvPicPr>
          <p:cNvPr id="7170" name="Picture 2" descr="C:\Users\Анна\Desktop\wind.JPG"/>
          <p:cNvPicPr>
            <a:picLocks noGrp="1" noChangeAspect="1" noChangeArrowheads="1"/>
          </p:cNvPicPr>
          <p:nvPr>
            <p:ph sz="half" idx="1"/>
          </p:nvPr>
        </p:nvPicPr>
        <p:blipFill>
          <a:blip r:embed="rId2" cstate="print"/>
          <a:srcRect/>
          <a:stretch>
            <a:fillRect/>
          </a:stretch>
        </p:blipFill>
        <p:spPr bwMode="auto">
          <a:xfrm>
            <a:off x="755576" y="1484784"/>
            <a:ext cx="3096344" cy="2298797"/>
          </a:xfrm>
          <a:prstGeom prst="rect">
            <a:avLst/>
          </a:prstGeom>
          <a:noFill/>
        </p:spPr>
      </p:pic>
      <p:pic>
        <p:nvPicPr>
          <p:cNvPr id="7171" name="Picture 3"/>
          <p:cNvPicPr>
            <a:picLocks noChangeAspect="1" noChangeArrowheads="1"/>
          </p:cNvPicPr>
          <p:nvPr/>
        </p:nvPicPr>
        <p:blipFill>
          <a:blip r:embed="rId3" cstate="print"/>
          <a:srcRect/>
          <a:stretch>
            <a:fillRect/>
          </a:stretch>
        </p:blipFill>
        <p:spPr bwMode="auto">
          <a:xfrm>
            <a:off x="755576" y="4005064"/>
            <a:ext cx="3096344" cy="252028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1">
                    <a:lumMod val="75000"/>
                  </a:schemeClr>
                </a:solidFill>
              </a:rPr>
              <a:t> </a:t>
            </a:r>
            <a:r>
              <a:rPr lang="en-US" b="1" dirty="0" smtClean="0">
                <a:solidFill>
                  <a:schemeClr val="accent1">
                    <a:lumMod val="75000"/>
                  </a:schemeClr>
                </a:solidFill>
              </a:rPr>
              <a:t>More q</a:t>
            </a:r>
            <a:r>
              <a:rPr lang="en-US" b="1" dirty="0" smtClean="0">
                <a:solidFill>
                  <a:srgbClr val="C00000"/>
                </a:solidFill>
              </a:rPr>
              <a:t>ue</a:t>
            </a:r>
            <a:r>
              <a:rPr lang="en-US" b="1" dirty="0" smtClean="0">
                <a:solidFill>
                  <a:schemeClr val="accent1">
                    <a:lumMod val="75000"/>
                  </a:schemeClr>
                </a:solidFill>
              </a:rPr>
              <a:t>stions </a:t>
            </a:r>
            <a:endParaRPr lang="ru-RU" b="1" dirty="0">
              <a:solidFill>
                <a:schemeClr val="accent1">
                  <a:lumMod val="75000"/>
                </a:schemeClr>
              </a:solidFill>
            </a:endParaRPr>
          </a:p>
        </p:txBody>
      </p:sp>
      <p:sp>
        <p:nvSpPr>
          <p:cNvPr id="4" name="Содержимое 3"/>
          <p:cNvSpPr>
            <a:spLocks noGrp="1"/>
          </p:cNvSpPr>
          <p:nvPr>
            <p:ph sz="half" idx="2"/>
          </p:nvPr>
        </p:nvSpPr>
        <p:spPr/>
        <p:txBody>
          <a:bodyPr/>
          <a:lstStyle/>
          <a:p>
            <a:r>
              <a:rPr lang="en-US" dirty="0" smtClean="0">
                <a:solidFill>
                  <a:schemeClr val="tx2">
                    <a:lumMod val="75000"/>
                  </a:schemeClr>
                </a:solidFill>
              </a:rPr>
              <a:t>Why prince </a:t>
            </a:r>
            <a:r>
              <a:rPr lang="en-US" dirty="0" err="1" smtClean="0">
                <a:solidFill>
                  <a:schemeClr val="tx2">
                    <a:lumMod val="75000"/>
                  </a:schemeClr>
                </a:solidFill>
              </a:rPr>
              <a:t>Gvidon</a:t>
            </a:r>
            <a:r>
              <a:rPr lang="en-US" dirty="0" smtClean="0">
                <a:solidFill>
                  <a:schemeClr val="tx2">
                    <a:lumMod val="75000"/>
                  </a:schemeClr>
                </a:solidFill>
              </a:rPr>
              <a:t> asked the White Swan about Army?</a:t>
            </a:r>
          </a:p>
          <a:p>
            <a:r>
              <a:rPr lang="en-US" dirty="0" smtClean="0">
                <a:solidFill>
                  <a:schemeClr val="accent1">
                    <a:lumMod val="50000"/>
                  </a:schemeClr>
                </a:solidFill>
              </a:rPr>
              <a:t>What  inner Beauty do you know for boys?</a:t>
            </a:r>
          </a:p>
          <a:p>
            <a:r>
              <a:rPr lang="en-US" dirty="0" smtClean="0">
                <a:solidFill>
                  <a:schemeClr val="accent1">
                    <a:lumMod val="50000"/>
                  </a:schemeClr>
                </a:solidFill>
              </a:rPr>
              <a:t>Can it be bravery or </a:t>
            </a:r>
            <a:r>
              <a:rPr lang="en-US" dirty="0" smtClean="0">
                <a:solidFill>
                  <a:schemeClr val="tx1">
                    <a:lumMod val="50000"/>
                    <a:lumOff val="50000"/>
                  </a:schemeClr>
                </a:solidFill>
              </a:rPr>
              <a:t>(</a:t>
            </a:r>
            <a:r>
              <a:rPr lang="ru-RU" dirty="0" smtClean="0">
                <a:solidFill>
                  <a:schemeClr val="tx1">
                    <a:lumMod val="50000"/>
                    <a:lumOff val="50000"/>
                  </a:schemeClr>
                </a:solidFill>
              </a:rPr>
              <a:t>храбрость</a:t>
            </a:r>
            <a:r>
              <a:rPr lang="en-US" dirty="0" smtClean="0">
                <a:solidFill>
                  <a:schemeClr val="tx1">
                    <a:lumMod val="50000"/>
                    <a:lumOff val="50000"/>
                  </a:schemeClr>
                </a:solidFill>
              </a:rPr>
              <a:t>) </a:t>
            </a:r>
            <a:r>
              <a:rPr lang="en-US" dirty="0" smtClean="0">
                <a:solidFill>
                  <a:schemeClr val="accent1">
                    <a:lumMod val="50000"/>
                  </a:schemeClr>
                </a:solidFill>
              </a:rPr>
              <a:t>or Willpower ?</a:t>
            </a:r>
            <a:r>
              <a:rPr lang="ru-RU" dirty="0" smtClean="0">
                <a:solidFill>
                  <a:schemeClr val="tx1">
                    <a:lumMod val="50000"/>
                    <a:lumOff val="50000"/>
                  </a:schemeClr>
                </a:solidFill>
              </a:rPr>
              <a:t>(ВОЛЯ)</a:t>
            </a:r>
            <a:endParaRPr lang="ru-RU" dirty="0">
              <a:solidFill>
                <a:schemeClr val="tx1">
                  <a:lumMod val="50000"/>
                  <a:lumOff val="50000"/>
                </a:schemeClr>
              </a:solidFill>
            </a:endParaRPr>
          </a:p>
        </p:txBody>
      </p:sp>
      <p:pic>
        <p:nvPicPr>
          <p:cNvPr id="8195" name="Picture 3"/>
          <p:cNvPicPr>
            <a:picLocks noGrp="1" noChangeAspect="1" noChangeArrowheads="1"/>
          </p:cNvPicPr>
          <p:nvPr>
            <p:ph sz="half" idx="1"/>
          </p:nvPr>
        </p:nvPicPr>
        <p:blipFill>
          <a:blip r:embed="rId2" cstate="print"/>
          <a:srcRect/>
          <a:stretch>
            <a:fillRect/>
          </a:stretch>
        </p:blipFill>
        <p:spPr bwMode="auto">
          <a:xfrm>
            <a:off x="457200" y="2667934"/>
            <a:ext cx="4038600" cy="239049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306</Words>
  <Application>Microsoft Office PowerPoint</Application>
  <PresentationFormat>Экран (4:3)</PresentationFormat>
  <Paragraphs>24</Paragraphs>
  <Slides>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Inner (Внутренний) World in Russian Fairytales (сказках) for children</vt:lpstr>
      <vt:lpstr>The most famouse russian writer in the world for children and adults was Alexander Pushkin.  He is the most famous poet in Russia. He lived from 1799 to 1837. Did you  ever read Pushki n’s  poems, novels  or fairytales?</vt:lpstr>
      <vt:lpstr>I want to tell you about of two of them:</vt:lpstr>
      <vt:lpstr>And the second is about died princes and seven heroes</vt:lpstr>
      <vt:lpstr> Questions</vt:lpstr>
      <vt:lpstr> More questions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The World </dc:title>
  <dc:creator>Анна</dc:creator>
  <cp:lastModifiedBy>Библиотекарь</cp:lastModifiedBy>
  <cp:revision>39</cp:revision>
  <dcterms:created xsi:type="dcterms:W3CDTF">2023-05-12T14:52:29Z</dcterms:created>
  <dcterms:modified xsi:type="dcterms:W3CDTF">2023-12-12T04:06:53Z</dcterms:modified>
</cp:coreProperties>
</file>