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490" y="-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/>
              <a:t>Осведомлённость о заболевание</a:t>
            </a:r>
          </a:p>
        </c:rich>
      </c:tx>
      <c:layout/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Рис.1 Осведомлённость о заболевание</c:v>
                </c:pt>
              </c:strCache>
            </c:strRef>
          </c:tx>
          <c:dPt>
            <c:idx val="0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903-43A7-A35B-18DD0BE64795}"/>
              </c:ext>
            </c:extLst>
          </c:dPt>
          <c:dPt>
            <c:idx val="1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903-43A7-A35B-18DD0BE64795}"/>
              </c:ext>
            </c:extLst>
          </c:dPt>
          <c:dLbls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Лист1!$A$2:$A$5</c:f>
              <c:strCache>
                <c:ptCount val="2"/>
                <c:pt idx="0">
                  <c:v>знаком с заболеванием</c:v>
                </c:pt>
                <c:pt idx="1">
                  <c:v>не знаком с заболеванием</c:v>
                </c:pt>
              </c:strCache>
              <c:extLst xmlns:c16r2="http://schemas.microsoft.com/office/drawing/2015/06/chart"/>
            </c:strRef>
          </c:cat>
          <c:val>
            <c:numRef>
              <c:f>Лист1!$B$2:$B$5</c:f>
              <c:numCache>
                <c:formatCode>General</c:formatCode>
                <c:ptCount val="2"/>
                <c:pt idx="0">
                  <c:v>20</c:v>
                </c:pt>
                <c:pt idx="1">
                  <c:v>80</c:v>
                </c:pt>
              </c:numCache>
              <c:extLst xmlns:c16r2="http://schemas.microsoft.com/office/drawing/2015/06/chart"/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E7D-4CFA-89CF-A20CF3C642B9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vert="horz"/>
        <a:lstStyle/>
        <a:p>
          <a:pPr>
            <a:defRPr/>
          </a:pPr>
          <a:endParaRPr lang="ru-RU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lt1"/>
    </a:solidFill>
    <a:ln w="25400" cap="flat" cmpd="sng" algn="ctr">
      <a:solidFill>
        <a:schemeClr val="dk1"/>
      </a:solidFill>
      <a:prstDash val="solid"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CEC5-4F13-88D4-FC8D5446B028}"/>
              </c:ext>
            </c:extLst>
          </c:dPt>
          <c:dPt>
            <c:idx val="1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3-CEC5-4F13-88D4-FC8D5446B028}"/>
              </c:ext>
            </c:extLst>
          </c:dPt>
          <c:cat>
            <c:strRef>
              <c:f>Лист1!$A$2:$A$3</c:f>
              <c:strCache>
                <c:ptCount val="2"/>
                <c:pt idx="0">
                  <c:v>да, у меня есть такие мысли</c:v>
                </c:pt>
                <c:pt idx="1">
                  <c:v>нет, у меня нет таких мыслей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73</c:v>
                </c:pt>
                <c:pt idx="1">
                  <c:v>27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ECD-4C69-97A6-346C52A3A7F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overlay val="0"/>
      <c:txPr>
        <a:bodyPr rot="0" vert="horz"/>
        <a:lstStyle/>
        <a:p>
          <a:pPr>
            <a:defRPr/>
          </a:pPr>
          <a:endParaRPr lang="ru-RU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0452309512889369"/>
          <c:y val="9.7970608817354796E-2"/>
          <c:w val="0.26878612716763006"/>
          <c:h val="0.84604618614415672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D8F-4B5A-B798-B267BCEE608D}"/>
              </c:ext>
            </c:extLst>
          </c:dPt>
          <c:dPt>
            <c:idx val="1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D8F-4B5A-B798-B267BCEE608D}"/>
              </c:ext>
            </c:extLst>
          </c:dPt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85</c:v>
                </c:pt>
                <c:pt idx="1">
                  <c:v>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E99-417C-9115-082CF3876BA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ysClr val="windowText" lastClr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3DA-46EB-BAC6-14134DC9571C}"/>
              </c:ext>
            </c:extLst>
          </c:dPt>
          <c:dPt>
            <c:idx val="1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3DA-46EB-BAC6-14134DC9571C}"/>
              </c:ext>
            </c:extLst>
          </c:dPt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15</c:v>
                </c:pt>
                <c:pt idx="1">
                  <c:v>85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7CD-4960-8E87-05F4455B85D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9238566696690591"/>
          <c:y val="0.40017653072868997"/>
          <c:w val="9.3776694656710347E-2"/>
          <c:h val="0.1996464727623332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 algn="just">
        <a:defRPr sz="1200"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ABF65-0EDB-47CF-A738-ACED33DD4360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DD645-7F24-4CC4-817D-BF8629F7AD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64664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ABF65-0EDB-47CF-A738-ACED33DD4360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DD645-7F24-4CC4-817D-BF8629F7AD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8169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ABF65-0EDB-47CF-A738-ACED33DD4360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DD645-7F24-4CC4-817D-BF8629F7AD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73151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ABF65-0EDB-47CF-A738-ACED33DD4360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DD645-7F24-4CC4-817D-BF8629F7AD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77900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ABF65-0EDB-47CF-A738-ACED33DD4360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DD645-7F24-4CC4-817D-BF8629F7AD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77833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ABF65-0EDB-47CF-A738-ACED33DD4360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DD645-7F24-4CC4-817D-BF8629F7AD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80928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ABF65-0EDB-47CF-A738-ACED33DD4360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DD645-7F24-4CC4-817D-BF8629F7AD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77277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ABF65-0EDB-47CF-A738-ACED33DD4360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DD645-7F24-4CC4-817D-BF8629F7AD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56548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ABF65-0EDB-47CF-A738-ACED33DD4360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DD645-7F24-4CC4-817D-BF8629F7AD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02336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ABF65-0EDB-47CF-A738-ACED33DD4360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DD645-7F24-4CC4-817D-BF8629F7AD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79744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ABF65-0EDB-47CF-A738-ACED33DD4360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DD645-7F24-4CC4-817D-BF8629F7AD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4528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3ABF65-0EDB-47CF-A738-ACED33DD4360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3DD645-7F24-4CC4-817D-BF8629F7AD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65979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90" b="10923"/>
          <a:stretch/>
        </p:blipFill>
        <p:spPr>
          <a:xfrm>
            <a:off x="1043608" y="1470992"/>
            <a:ext cx="6768752" cy="538700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476672"/>
            <a:ext cx="8712968" cy="1470025"/>
          </a:xfrm>
        </p:spPr>
        <p:txBody>
          <a:bodyPr>
            <a:noAutofit/>
          </a:bodyPr>
          <a:lstStyle/>
          <a:p>
            <a:r>
              <a:rPr lang="ru-RU" sz="3200" dirty="0"/>
              <a:t/>
            </a:r>
            <a:br>
              <a:rPr lang="ru-RU" sz="3200" dirty="0"/>
            </a:b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«Расстройство пищевого поведения среди подростков»</a:t>
            </a:r>
          </a:p>
        </p:txBody>
      </p:sp>
    </p:spTree>
    <p:extLst>
      <p:ext uri="{BB962C8B-B14F-4D97-AF65-F5344CB8AC3E}">
        <p14:creationId xmlns:p14="http://schemas.microsoft.com/office/powerpoint/2010/main" val="32089103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9" t="10412" r="3327" b="10828"/>
          <a:stretch/>
        </p:blipFill>
        <p:spPr>
          <a:xfrm flipH="1">
            <a:off x="4671391" y="3090662"/>
            <a:ext cx="4472609" cy="3756993"/>
          </a:xfrm>
          <a:prstGeom prst="rect">
            <a:avLst/>
          </a:prstGeom>
        </p:spPr>
      </p:pic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2740387053"/>
              </p:ext>
            </p:extLst>
          </p:nvPr>
        </p:nvGraphicFramePr>
        <p:xfrm>
          <a:off x="611560" y="836712"/>
          <a:ext cx="4752528" cy="51125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763688" y="188640"/>
            <a:ext cx="54726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/>
              <a:t>Результаты опроса подростков</a:t>
            </a:r>
            <a:endParaRPr lang="ru-RU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5652120" y="723990"/>
            <a:ext cx="3096344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/>
              <a:t>Результаты представлены на диаграмме:20% подростков знают о группе заболеваний РПП, 80% не знают о таких заболеваниях. Проанализировав данные, я пришла к выводу: только четверть опрошенных подростков знакомы с заболеванием.</a:t>
            </a:r>
          </a:p>
          <a:p>
            <a:endParaRPr lang="ru-RU" sz="1600" b="1" dirty="0"/>
          </a:p>
        </p:txBody>
      </p:sp>
    </p:spTree>
    <p:extLst>
      <p:ext uri="{BB962C8B-B14F-4D97-AF65-F5344CB8AC3E}">
        <p14:creationId xmlns:p14="http://schemas.microsoft.com/office/powerpoint/2010/main" val="35152621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1583985604"/>
              </p:ext>
            </p:extLst>
          </p:nvPr>
        </p:nvGraphicFramePr>
        <p:xfrm>
          <a:off x="395536" y="1340768"/>
          <a:ext cx="5382260" cy="46085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23528" y="404664"/>
            <a:ext cx="53285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/>
              <a:t>Желание поменяться </a:t>
            </a:r>
            <a:r>
              <a:rPr lang="ru-RU" sz="2800" b="1" dirty="0" smtClean="0"/>
              <a:t>внешне</a:t>
            </a:r>
            <a:endParaRPr lang="ru-RU" sz="28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35699"/>
            <a:ext cx="2817108" cy="281710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54" t="5471" b="4858"/>
          <a:stretch/>
        </p:blipFill>
        <p:spPr>
          <a:xfrm>
            <a:off x="6450740" y="4492487"/>
            <a:ext cx="2688190" cy="238539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455810" y="2539437"/>
            <a:ext cx="230425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/>
              <a:t>Опрос показал следующие результаты: 73% опрошенных имеют постоянное беспокойство по поводу своего внешнего вида и хотят в себе что-то изменить,  только 12% не имеют желания что-то в себе менять</a:t>
            </a:r>
            <a:r>
              <a:rPr lang="ru-RU" sz="1400" dirty="0" smtClean="0"/>
              <a:t>.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4600057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419" b="1667"/>
          <a:stretch/>
        </p:blipFill>
        <p:spPr>
          <a:xfrm>
            <a:off x="5109376" y="2167393"/>
            <a:ext cx="4034624" cy="4690607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23528" y="332656"/>
            <a:ext cx="5688632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/>
              <a:t> По данным Всемирной Организации Здравоохранения (ВОЗ), безопасная ежемесячная потеря веса должна составлять около полутора килограммов. Цифра не устраивает, а медленный темп и подавно, и тогда человек начинает искать более быстрый и эффективный способа снижения веса. Из наиболее распространенных методов можно отметить такие методы как:</a:t>
            </a:r>
          </a:p>
          <a:p>
            <a:pPr lvl="0" algn="ctr"/>
            <a:r>
              <a:rPr lang="ru-RU" sz="2400" b="1" dirty="0"/>
              <a:t>Жесткие диеты.</a:t>
            </a:r>
          </a:p>
          <a:p>
            <a:pPr lvl="0" algn="ctr"/>
            <a:r>
              <a:rPr lang="ru-RU" sz="2400" b="1" dirty="0"/>
              <a:t>Голодание.</a:t>
            </a:r>
          </a:p>
          <a:p>
            <a:pPr lvl="0" algn="ctr"/>
            <a:r>
              <a:rPr lang="ru-RU" sz="2400" b="1" dirty="0"/>
              <a:t>Сильные ограничения</a:t>
            </a:r>
            <a:r>
              <a:rPr lang="ru-RU" sz="2400" b="1" dirty="0" smtClean="0"/>
              <a:t>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4075814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404664"/>
            <a:ext cx="864096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Изменение пищевых привычек проще, но здесь важен правильный, комплексный подход и обязательно сбалансированность рациона. Запрет (на психологическом уровне) порождает еще большее желание, и строгая диета идет к срыву. Срыв вызывает злость на самого себя, ведет к самонаказанию. На основе этого, я составила алгоритм:</a:t>
            </a:r>
          </a:p>
          <a:p>
            <a:r>
              <a:rPr lang="ru-RU" dirty="0"/>
              <a:t>1.Диета с ограничением </a:t>
            </a:r>
          </a:p>
          <a:p>
            <a:r>
              <a:rPr lang="ru-RU" dirty="0" smtClean="0"/>
              <a:t>2</a:t>
            </a:r>
            <a:r>
              <a:rPr lang="ru-RU" dirty="0"/>
              <a:t>. Срыв </a:t>
            </a:r>
          </a:p>
          <a:p>
            <a:r>
              <a:rPr lang="ru-RU" dirty="0" smtClean="0"/>
              <a:t>3</a:t>
            </a:r>
            <a:r>
              <a:rPr lang="ru-RU" dirty="0"/>
              <a:t>. Самонаказание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1916832"/>
            <a:ext cx="4213786" cy="449022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25961" y="3429000"/>
            <a:ext cx="302433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При регулярном повторении данного алгоритма, болезнь прогрессирует, проявляясь в полной мере. Такой бесконечный круг свойственен для всех типов расстройств пищевого </a:t>
            </a:r>
            <a:r>
              <a:rPr lang="ru-RU" b="1" dirty="0" smtClean="0">
                <a:solidFill>
                  <a:srgbClr val="FF0000"/>
                </a:solidFill>
              </a:rPr>
              <a:t>поведения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09882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07904" y="476672"/>
            <a:ext cx="4680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/>
              <a:t>Что делать и как лечить РПП?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419872" y="1124744"/>
            <a:ext cx="5406786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При расстройствах пищевого поведения применяется комплексное лечение — психотерапевтические методики в сочетании с назначением психотропных препаратов и симптоматической терапией осложнений. В первую очередь все зависит от уровня сложности и запущенности заболевания. В основном применяется работа с психотерапевтами, диетологами и неврологами. Специалисты составляют индивидуальный план лечения основанный на клинической картине и истории болезней пациента. В зависимости от тяжести расстройства пищевого поведения пациенту могут быть рекомендованы различные уровни лечения, начиная от амбулаторных групп поддержки и заканчивая стационарными лечебными центрами. В любом случае пациенту прежде всего необходимо признать наличие РПП и обратиться за помощью к специалистам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21" t="10864" r="25097" b="15167"/>
          <a:stretch/>
        </p:blipFill>
        <p:spPr>
          <a:xfrm flipH="1">
            <a:off x="-2" y="1894520"/>
            <a:ext cx="3481425" cy="4963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00113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1783707417"/>
              </p:ext>
            </p:extLst>
          </p:nvPr>
        </p:nvGraphicFramePr>
        <p:xfrm>
          <a:off x="467544" y="691401"/>
          <a:ext cx="5712460" cy="18148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23528" y="304219"/>
            <a:ext cx="41044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Узнали ли вы что-то новое о РПП?</a:t>
            </a: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672272478"/>
              </p:ext>
            </p:extLst>
          </p:nvPr>
        </p:nvGraphicFramePr>
        <p:xfrm>
          <a:off x="467544" y="3789040"/>
          <a:ext cx="5688632" cy="19253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67544" y="3302675"/>
            <a:ext cx="52565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Заметили ли вы у себя признаки развития РПП</a:t>
            </a:r>
            <a:r>
              <a:rPr lang="ru-RU" dirty="0" smtClean="0"/>
              <a:t>?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372200" y="673551"/>
            <a:ext cx="2592288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88% из опрошенных ответили, что узнали что-то новое для себя, 12%, что уже знали о расстройстве пищевого поведения и признаках развития. </a:t>
            </a:r>
            <a:endParaRPr lang="ru-RU" dirty="0" smtClean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15</a:t>
            </a:r>
            <a:r>
              <a:rPr lang="ru-RU" dirty="0"/>
              <a:t>% опрошенных подростков отметили у себя признак\признаки развития расстройства пищевого поведения. Подводя итог могу отметить, что мой буклет будет полезен для изучения подросткам. 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39" t="15797" r="21015" b="17826"/>
          <a:stretch/>
        </p:blipFill>
        <p:spPr>
          <a:xfrm>
            <a:off x="0" y="4293095"/>
            <a:ext cx="2206579" cy="2558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56800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7" b="15488"/>
          <a:stretch/>
        </p:blipFill>
        <p:spPr>
          <a:xfrm rot="5400000">
            <a:off x="1127901" y="-1158095"/>
            <a:ext cx="6888197" cy="9144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339752" y="2708920"/>
            <a:ext cx="47525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СПАСИБО ЗА ВНИМАНИЕ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2048009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43" t="16024" r="21968" b="14549"/>
          <a:stretch/>
        </p:blipFill>
        <p:spPr>
          <a:xfrm flipH="1">
            <a:off x="5993294" y="2575535"/>
            <a:ext cx="3150706" cy="4199439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39552" y="634080"/>
            <a:ext cx="84249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u="sng" dirty="0"/>
              <a:t>Актуальность исследования</a:t>
            </a:r>
            <a:r>
              <a:rPr lang="ru-RU" b="1" dirty="0"/>
              <a:t>. </a:t>
            </a:r>
            <a:r>
              <a:rPr lang="ru-RU" dirty="0"/>
              <a:t>Проблема расстройства пищевого поведения (РПП) среди подростков растет с каждым годом. РПП-одно из самых распространённых заболеваний среди современного поколения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539552" y="1988840"/>
            <a:ext cx="83529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u="sng" dirty="0"/>
              <a:t>Цель работы</a:t>
            </a:r>
            <a:r>
              <a:rPr lang="ru-RU" dirty="0"/>
              <a:t>: направление внимания на вопрос расстройства пищевого поведения среди подростков. Осведомление о заболевание и последствиях развития РПП.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39552" y="2996952"/>
            <a:ext cx="597666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u="sng" dirty="0" smtClean="0"/>
              <a:t>Задачи</a:t>
            </a:r>
            <a:r>
              <a:rPr lang="ru-RU" b="1" u="sng" dirty="0"/>
              <a:t>:</a:t>
            </a:r>
            <a:endParaRPr lang="ru-RU" dirty="0"/>
          </a:p>
          <a:p>
            <a:pPr lvl="0"/>
            <a:r>
              <a:rPr lang="ru-RU" dirty="0"/>
              <a:t>Изучить симптоматику расстройства пищевого поведения </a:t>
            </a:r>
          </a:p>
          <a:p>
            <a:pPr lvl="0"/>
            <a:r>
              <a:rPr lang="ru-RU" dirty="0"/>
              <a:t>Выяснить особенности развития расстройства пищевого поведения среди подростков. </a:t>
            </a:r>
          </a:p>
          <a:p>
            <a:pPr lvl="0"/>
            <a:r>
              <a:rPr lang="ru-RU" dirty="0"/>
              <a:t>Проанализировать причины развития расстройства пищевого поведения</a:t>
            </a:r>
          </a:p>
          <a:p>
            <a:pPr lvl="0"/>
            <a:r>
              <a:rPr lang="ru-RU" dirty="0"/>
              <a:t>Провести анкетирование среди учащихся 9-х классов 211 школы, проанализировать ответы учащихся</a:t>
            </a:r>
          </a:p>
          <a:p>
            <a:pPr lvl="0"/>
            <a:r>
              <a:rPr lang="ru-RU" dirty="0"/>
              <a:t>Определить факторы и причины влияющие на развитие заболевания.</a:t>
            </a:r>
          </a:p>
          <a:p>
            <a:pPr lvl="0"/>
            <a:r>
              <a:rPr lang="ru-RU" dirty="0"/>
              <a:t>Создать буклет с рекомендациями по выявлению первых признаков расстройства пищевого поведения. </a:t>
            </a:r>
          </a:p>
        </p:txBody>
      </p:sp>
    </p:spTree>
    <p:extLst>
      <p:ext uri="{BB962C8B-B14F-4D97-AF65-F5344CB8AC3E}">
        <p14:creationId xmlns:p14="http://schemas.microsoft.com/office/powerpoint/2010/main" val="30526312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1" t="3760" r="6452" b="8339"/>
          <a:stretch/>
        </p:blipFill>
        <p:spPr>
          <a:xfrm>
            <a:off x="0" y="2829129"/>
            <a:ext cx="4144618" cy="400547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56" t="8972" r="19194" b="2890"/>
          <a:stretch/>
        </p:blipFill>
        <p:spPr>
          <a:xfrm>
            <a:off x="6231834" y="6896"/>
            <a:ext cx="2912166" cy="4204252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51520" y="476672"/>
            <a:ext cx="663700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Расстройства </a:t>
            </a:r>
            <a:r>
              <a:rPr lang="ru-RU" sz="2400" b="1" dirty="0"/>
              <a:t>пищевого поведения </a:t>
            </a:r>
            <a:r>
              <a:rPr lang="ru-RU" sz="2400" dirty="0"/>
              <a:t>— это группа болезней, при которых в значительной мере нарушены восприятие собственного тела и питания. Также целая группа синдромов с сильно различающимся содержанием.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387518" y="4217059"/>
            <a:ext cx="568863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/>
              <a:t>Классификация расстройств приёма пищи: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1600" b="1" dirty="0"/>
              <a:t>Нервная анорексия </a:t>
            </a:r>
            <a:r>
              <a:rPr lang="ru-RU" sz="1600" dirty="0"/>
              <a:t>— сверхмалое потребление пищи, вследствие которого пациент имеет аномально низкую массу тела.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1600" b="1" dirty="0"/>
              <a:t>Нервная булимия </a:t>
            </a:r>
            <a:r>
              <a:rPr lang="ru-RU" sz="1600" dirty="0"/>
              <a:t>— чрезмерное потребление пищи, после чего следует этап очищения желудка или приём слабительных.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1600" b="1" dirty="0"/>
              <a:t>Переедание</a:t>
            </a:r>
            <a:r>
              <a:rPr lang="ru-RU" sz="1600" dirty="0"/>
              <a:t>— потребление большого количества пищи за короткий промежуток времени</a:t>
            </a:r>
            <a:r>
              <a:rPr lang="ru-RU" sz="1600" dirty="0" smtClean="0"/>
              <a:t>.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9662869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71" t="8176" r="43580" b="8353"/>
          <a:stretch/>
        </p:blipFill>
        <p:spPr>
          <a:xfrm flipH="1">
            <a:off x="6444208" y="2027136"/>
            <a:ext cx="2699791" cy="483086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84" t="4927" r="12030" b="4927"/>
          <a:stretch/>
        </p:blipFill>
        <p:spPr>
          <a:xfrm>
            <a:off x="5816521" y="243491"/>
            <a:ext cx="2994324" cy="327467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84" t="4927" r="12030" b="4927"/>
          <a:stretch/>
        </p:blipFill>
        <p:spPr>
          <a:xfrm>
            <a:off x="2801812" y="185713"/>
            <a:ext cx="2994324" cy="327467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84" t="4927" r="12030" b="4927"/>
          <a:stretch/>
        </p:blipFill>
        <p:spPr>
          <a:xfrm>
            <a:off x="52841" y="188640"/>
            <a:ext cx="2792589" cy="3384375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64" t="39987" r="11646" b="44706"/>
          <a:stretch/>
        </p:blipFill>
        <p:spPr>
          <a:xfrm>
            <a:off x="962879" y="0"/>
            <a:ext cx="6796741" cy="660968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84" t="4927" r="12030" b="4927"/>
          <a:stretch/>
        </p:blipFill>
        <p:spPr>
          <a:xfrm>
            <a:off x="2966826" y="3460385"/>
            <a:ext cx="2994324" cy="327467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84" t="4927" r="12030" b="4927"/>
          <a:stretch/>
        </p:blipFill>
        <p:spPr>
          <a:xfrm>
            <a:off x="0" y="3449882"/>
            <a:ext cx="2994324" cy="3274672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043608" y="20970"/>
            <a:ext cx="5616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u="sng" dirty="0">
                <a:solidFill>
                  <a:srgbClr val="FF0000"/>
                </a:solidFill>
              </a:rPr>
              <a:t>5 основных причин развития расстройства пищевого поведения</a:t>
            </a:r>
            <a:endParaRPr lang="ru-RU" sz="1600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32858" y="782729"/>
            <a:ext cx="259228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srgbClr val="FF0000"/>
                </a:solidFill>
              </a:rPr>
              <a:t>1. Потребность в контроле.</a:t>
            </a:r>
          </a:p>
          <a:p>
            <a:r>
              <a:rPr lang="ru-RU" sz="1200" dirty="0"/>
              <a:t>При расстройстве пищевого поведения человек пытается осуществить контроль над всеми аспектами своей жизни. Многие учёные считают, что ключевой компонент-контроль. Согласно исследованиям, примерно 20% людей с анорексией абсолютно не интересует собственный вес и формы. Социальные проблемы и проблемы в близком кругу общения— могут стать причиной возникновения </a:t>
            </a:r>
            <a:r>
              <a:rPr lang="ru-RU" sz="1200" dirty="0" smtClean="0"/>
              <a:t>РПП</a:t>
            </a:r>
            <a:endParaRPr lang="ru-RU" sz="1200" dirty="0"/>
          </a:p>
        </p:txBody>
      </p:sp>
      <p:sp>
        <p:nvSpPr>
          <p:cNvPr id="4" name="TextBox 3"/>
          <p:cNvSpPr txBox="1"/>
          <p:nvPr/>
        </p:nvSpPr>
        <p:spPr>
          <a:xfrm>
            <a:off x="3131840" y="816387"/>
            <a:ext cx="266429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srgbClr val="FF0000"/>
                </a:solidFill>
              </a:rPr>
              <a:t>2. Избегание негативных эмоций.</a:t>
            </a:r>
          </a:p>
          <a:p>
            <a:r>
              <a:rPr lang="ru-RU" sz="1200" dirty="0"/>
              <a:t>Исследование Туринского университета о личностных чертах людей, страдающих анорексией и булимией, определило единую для всех участников эксперимента черту — избегание негативных эмоций. Это включает в себя чрезмерное беспокойство из-за возможной опасности, потенциального провала, это парализующий или тормозящий страх о будущем.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419872" y="4169405"/>
            <a:ext cx="230425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srgbClr val="FF0000"/>
                </a:solidFill>
              </a:rPr>
              <a:t>3. </a:t>
            </a:r>
            <a:r>
              <a:rPr lang="ru-RU" sz="1200" b="1" dirty="0" err="1">
                <a:solidFill>
                  <a:srgbClr val="FF0000"/>
                </a:solidFill>
              </a:rPr>
              <a:t>Перфекционизм</a:t>
            </a:r>
            <a:r>
              <a:rPr lang="ru-RU" sz="1200" b="1" dirty="0">
                <a:solidFill>
                  <a:srgbClr val="FF0000"/>
                </a:solidFill>
              </a:rPr>
              <a:t>.</a:t>
            </a:r>
          </a:p>
          <a:p>
            <a:r>
              <a:rPr lang="ru-RU" sz="1200" dirty="0" err="1"/>
              <a:t>Перфекционизм</a:t>
            </a:r>
            <a:r>
              <a:rPr lang="ru-RU" sz="1200" dirty="0"/>
              <a:t> не имеет ничего общего с совершенством. Рано или поздно это приводит к поиску нездоровых компенсаций, где один из вариантов — РПП: анорексия как форма контроля и похвалы за контроль, переедание как форма удовлетворения</a:t>
            </a:r>
            <a:r>
              <a:rPr lang="ru-RU" sz="1200" dirty="0" smtClean="0"/>
              <a:t>.</a:t>
            </a:r>
            <a:endParaRPr lang="ru-RU" sz="1200" dirty="0"/>
          </a:p>
        </p:txBody>
      </p:sp>
      <p:sp>
        <p:nvSpPr>
          <p:cNvPr id="6" name="TextBox 5"/>
          <p:cNvSpPr txBox="1"/>
          <p:nvPr/>
        </p:nvSpPr>
        <p:spPr>
          <a:xfrm>
            <a:off x="404866" y="4077072"/>
            <a:ext cx="252028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srgbClr val="FF0000"/>
                </a:solidFill>
              </a:rPr>
              <a:t>4. Краткосрочное облегчение.</a:t>
            </a:r>
          </a:p>
          <a:p>
            <a:r>
              <a:rPr lang="ru-RU" sz="1200" dirty="0"/>
              <a:t>Часто истерика и слёзы приносят облегчение — так же как рвота приносит облегчение при гриппе или отравлении. Это тот же принцип: мощный физический выплеск (слёзы, раны, тошнота, переедание до болевых ощущений, изматывающие тренировки) могут принести спокойствие и краткосрочную эйфорию.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228184" y="1057640"/>
            <a:ext cx="228843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srgbClr val="FF0000"/>
                </a:solidFill>
              </a:rPr>
              <a:t>5. Тело.</a:t>
            </a:r>
          </a:p>
          <a:p>
            <a:r>
              <a:rPr lang="ru-RU" sz="1200" dirty="0"/>
              <a:t>Бывает, что главным фактором становится нелюбовь к себе, которая надевает маску нелюбви к телу: Культурная идеализация худобы и стройности определённо вносит свой вклад в этиологию некоторых подтипов заболевания.</a:t>
            </a:r>
          </a:p>
        </p:txBody>
      </p:sp>
    </p:spTree>
    <p:extLst>
      <p:ext uri="{BB962C8B-B14F-4D97-AF65-F5344CB8AC3E}">
        <p14:creationId xmlns:p14="http://schemas.microsoft.com/office/powerpoint/2010/main" val="14145072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36" b="7971"/>
          <a:stretch/>
        </p:blipFill>
        <p:spPr>
          <a:xfrm>
            <a:off x="1143000" y="1162032"/>
            <a:ext cx="6741368" cy="5695968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111762" y="260648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/>
              <a:t>Симптомы расстройства пищевого </a:t>
            </a:r>
            <a:r>
              <a:rPr lang="ru-RU" sz="2400" b="1" dirty="0" smtClean="0"/>
              <a:t>поведения</a:t>
            </a:r>
            <a:endParaRPr lang="ru-RU" sz="24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1129308" y="908720"/>
            <a:ext cx="676875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Неспецифическими физическими симптомами РПП </a:t>
            </a:r>
            <a:r>
              <a:rPr lang="ru-RU" sz="2400" dirty="0" smtClean="0"/>
              <a:t>являются: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2400" dirty="0" smtClean="0"/>
              <a:t>Слабость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2400" dirty="0" smtClean="0"/>
              <a:t>Утомляемость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2400" dirty="0" smtClean="0"/>
              <a:t>чувствительность </a:t>
            </a:r>
            <a:r>
              <a:rPr lang="ru-RU" sz="2400" dirty="0"/>
              <a:t>к </a:t>
            </a:r>
            <a:r>
              <a:rPr lang="ru-RU" sz="2400" dirty="0" smtClean="0"/>
              <a:t>холоду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2400" dirty="0" smtClean="0"/>
              <a:t>редукция </a:t>
            </a:r>
            <a:r>
              <a:rPr lang="ru-RU" sz="2400" dirty="0"/>
              <a:t>роста волос на лице у </a:t>
            </a:r>
            <a:r>
              <a:rPr lang="ru-RU" sz="2400" dirty="0" smtClean="0"/>
              <a:t>мужчин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2400" dirty="0" smtClean="0"/>
              <a:t>потеря веса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2400" dirty="0" smtClean="0"/>
              <a:t>задержка </a:t>
            </a:r>
            <a:r>
              <a:rPr lang="ru-RU" sz="2400" dirty="0"/>
              <a:t>роста (у подростков</a:t>
            </a:r>
            <a:r>
              <a:rPr lang="ru-RU" sz="2400" dirty="0" smtClean="0"/>
              <a:t>) </a:t>
            </a:r>
          </a:p>
        </p:txBody>
      </p:sp>
    </p:spTree>
    <p:extLst>
      <p:ext uri="{BB962C8B-B14F-4D97-AF65-F5344CB8AC3E}">
        <p14:creationId xmlns:p14="http://schemas.microsoft.com/office/powerpoint/2010/main" val="41408921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878" y="2087880"/>
            <a:ext cx="3817620" cy="477012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60" t="22113" b="5650"/>
          <a:stretch/>
        </p:blipFill>
        <p:spPr>
          <a:xfrm>
            <a:off x="-7208" y="1"/>
            <a:ext cx="2013816" cy="260096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832550" y="700316"/>
            <a:ext cx="540827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/>
              <a:t> Симптомы </a:t>
            </a:r>
            <a:endParaRPr lang="ru-RU" sz="3600" b="1" dirty="0" smtClean="0"/>
          </a:p>
          <a:p>
            <a:pPr algn="ctr"/>
            <a:r>
              <a:rPr lang="ru-RU" sz="3600" b="1" dirty="0" smtClean="0"/>
              <a:t>отдельных </a:t>
            </a:r>
            <a:r>
              <a:rPr lang="ru-RU" sz="3600" b="1" dirty="0"/>
              <a:t>подтипов РПП:</a:t>
            </a:r>
            <a:endParaRPr lang="ru-RU" sz="36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" t="11593" r="21549" b="11593"/>
          <a:stretch/>
        </p:blipFill>
        <p:spPr>
          <a:xfrm>
            <a:off x="6554910" y="3796715"/>
            <a:ext cx="2589090" cy="3029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22562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48" t="9031" r="5268" b="8191"/>
          <a:stretch/>
        </p:blipFill>
        <p:spPr>
          <a:xfrm>
            <a:off x="4442792" y="1340768"/>
            <a:ext cx="4701208" cy="437333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878699" y="620688"/>
            <a:ext cx="31683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/>
              <a:t>Нервная анорексия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99592" y="1700808"/>
            <a:ext cx="3888432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buFont typeface="Arial" pitchFamily="34" charset="0"/>
              <a:buChar char="•"/>
            </a:pPr>
            <a:r>
              <a:rPr lang="ru-RU" dirty="0" smtClean="0"/>
              <a:t>Аномально </a:t>
            </a:r>
            <a:r>
              <a:rPr lang="ru-RU" dirty="0"/>
              <a:t>низкая масса тела пациента (дефицит составляет не менее 15% от ожидаемого показателя</a:t>
            </a:r>
            <a:r>
              <a:rPr lang="ru-RU" dirty="0" smtClean="0"/>
              <a:t>);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dirty="0" smtClean="0"/>
              <a:t>аменорея </a:t>
            </a:r>
            <a:r>
              <a:rPr lang="ru-RU" dirty="0"/>
              <a:t>(отсутствие трёх и более менструальных циклов подряд</a:t>
            </a:r>
            <a:r>
              <a:rPr lang="ru-RU" dirty="0" smtClean="0"/>
              <a:t>);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dirty="0" smtClean="0"/>
              <a:t>нарушение </a:t>
            </a:r>
            <a:r>
              <a:rPr lang="ru-RU" dirty="0"/>
              <a:t>восприятия собственной массы тела и фигуры, отсутствие критики к потере веса, отрицание серьёзности этой проблемы, чрезмерная зависимость самооценки от массы тела и фигуры, «зацикленность» мышления  на тему еды.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41238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508104" y="620688"/>
            <a:ext cx="29523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/>
              <a:t>Нервная булимия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508104" y="1412776"/>
            <a:ext cx="2952328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buFont typeface="Arial" pitchFamily="34" charset="0"/>
              <a:buChar char="•"/>
            </a:pPr>
            <a:r>
              <a:rPr lang="ru-RU" dirty="0" smtClean="0"/>
              <a:t>Переедание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dirty="0" smtClean="0"/>
              <a:t>систематическое </a:t>
            </a:r>
            <a:r>
              <a:rPr lang="ru-RU" dirty="0"/>
              <a:t>использование методов, призванных снизить массу тела и «улучшить» фигуру: приём слабительных, произвольная рвота, интенсивные спортивные тренировки, голодание или серьёзное ограничение в приёме </a:t>
            </a:r>
            <a:r>
              <a:rPr lang="ru-RU" dirty="0" smtClean="0"/>
              <a:t>пищи;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dirty="0" smtClean="0"/>
              <a:t>избыточная зависимость </a:t>
            </a:r>
            <a:r>
              <a:rPr lang="ru-RU" dirty="0"/>
              <a:t>самооценки от массы тела.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043534"/>
            <a:ext cx="4770120" cy="477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41200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1919" y="1746447"/>
            <a:ext cx="4725144" cy="472514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57" y="1746447"/>
            <a:ext cx="4725144" cy="4725144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979712" y="908720"/>
            <a:ext cx="52898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/>
              <a:t>Переедание характеризуется</a:t>
            </a:r>
            <a:r>
              <a:rPr lang="ru-RU" sz="2800" b="1" dirty="0" smtClean="0"/>
              <a:t>:</a:t>
            </a:r>
            <a:endParaRPr lang="ru-RU" sz="2800" dirty="0"/>
          </a:p>
        </p:txBody>
      </p:sp>
      <p:sp>
        <p:nvSpPr>
          <p:cNvPr id="3" name="TextBox 2"/>
          <p:cNvSpPr txBox="1"/>
          <p:nvPr/>
        </p:nvSpPr>
        <p:spPr>
          <a:xfrm>
            <a:off x="1331640" y="2770191"/>
            <a:ext cx="255354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избыточное потребление пищи, при этом выраженное компенсаторное поведение не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наблюдается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940152" y="3508854"/>
            <a:ext cx="1800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отсутствие ограничения в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еде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" name="Прямая со стрелкой 8"/>
          <p:cNvCxnSpPr>
            <a:stCxn id="2" idx="2"/>
          </p:cNvCxnSpPr>
          <p:nvPr/>
        </p:nvCxnSpPr>
        <p:spPr>
          <a:xfrm flipH="1">
            <a:off x="2483768" y="1431940"/>
            <a:ext cx="2140869" cy="84493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>
            <a:stCxn id="2" idx="2"/>
          </p:cNvCxnSpPr>
          <p:nvPr/>
        </p:nvCxnSpPr>
        <p:spPr>
          <a:xfrm>
            <a:off x="4624637" y="1431940"/>
            <a:ext cx="2035595" cy="84493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63" t="11015" b="19213"/>
          <a:stretch/>
        </p:blipFill>
        <p:spPr>
          <a:xfrm rot="10800000">
            <a:off x="7156782" y="5477"/>
            <a:ext cx="1979712" cy="217591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63" t="11015" b="19213"/>
          <a:stretch/>
        </p:blipFill>
        <p:spPr>
          <a:xfrm rot="5400000">
            <a:off x="102767" y="-98101"/>
            <a:ext cx="1979712" cy="2175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304309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130</TotalTime>
  <Words>840</Words>
  <Application>Microsoft Office PowerPoint</Application>
  <PresentationFormat>Экран (4:3)</PresentationFormat>
  <Paragraphs>72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 «Расстройство пищевого поведения среди подростков»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ИНДИВИДУАЛЬНЫЙ ИТОГОВЫЙ ПРОЕКТ НА ТЕМУ «Расстройство пищевого поведения среди подростков»</dc:title>
  <dc:creator>Школа</dc:creator>
  <cp:lastModifiedBy>Школа</cp:lastModifiedBy>
  <cp:revision>9</cp:revision>
  <dcterms:created xsi:type="dcterms:W3CDTF">2024-03-12T05:50:36Z</dcterms:created>
  <dcterms:modified xsi:type="dcterms:W3CDTF">2024-03-15T06:57:26Z</dcterms:modified>
</cp:coreProperties>
</file>