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6" r:id="rId6"/>
    <p:sldId id="264" r:id="rId7"/>
    <p:sldId id="265" r:id="rId8"/>
    <p:sldId id="258" r:id="rId9"/>
    <p:sldId id="259" r:id="rId10"/>
    <p:sldId id="260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Конструкционные стали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382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395" y="215900"/>
            <a:ext cx="10353761" cy="1326321"/>
          </a:xfrm>
        </p:spPr>
        <p:txBody>
          <a:bodyPr/>
          <a:lstStyle/>
          <a:p>
            <a:r>
              <a:rPr lang="ru-RU" dirty="0"/>
              <a:t>Стали конструкционные теплоустойчивые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7500" y="1653739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К </a:t>
            </a:r>
            <a:r>
              <a:rPr lang="ru-RU" sz="2000" dirty="0"/>
              <a:t>теплоустойчивым конструкционным относятся стали, используемые в энергетическом машиностроении для изготовления котлов, сосудов, </a:t>
            </a:r>
            <a:r>
              <a:rPr lang="ru-RU" sz="2000" dirty="0" err="1"/>
              <a:t>паронагревателей</a:t>
            </a:r>
            <a:r>
              <a:rPr lang="ru-RU" sz="2000" dirty="0"/>
              <a:t>, паропроводов, а также в других отраслях промышленности для работы при повышенных температурах. Рабочие температуры теплоустойчивых сталей достигают 600—650 °C, причём детали из них должны работать без замены длительное время (до 10000-20000 ч.).</a:t>
            </a:r>
          </a:p>
        </p:txBody>
      </p:sp>
      <p:pic>
        <p:nvPicPr>
          <p:cNvPr id="7170" name="Picture 2" descr="https://avatars.mds.yandex.net/i?id=8bdfe8d7565a72aa458ba4a0d0896bf8184a0538-107187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542221"/>
            <a:ext cx="5448300" cy="414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49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395" y="139700"/>
            <a:ext cx="10353761" cy="1326321"/>
          </a:xfrm>
        </p:spPr>
        <p:txBody>
          <a:bodyPr/>
          <a:lstStyle/>
          <a:p>
            <a:r>
              <a:rPr lang="ru-RU" dirty="0"/>
              <a:t>Стали конструкционные подшипниковые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729939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Особенностью </a:t>
            </a:r>
            <a:r>
              <a:rPr lang="ru-RU" sz="2000" dirty="0"/>
              <a:t>эксплуатации подшипников являются высокие локальные нагрузки. В связи с этим к чистоте стали предъявляются чрезвычайно высокие требования, особенно по неметаллическим включениям карбидной неоднородности. Обеспечение высокой статической грузоподъёмности достигается применением в качестве материала для подшипников </a:t>
            </a:r>
            <a:r>
              <a:rPr lang="ru-RU" sz="2000" dirty="0" err="1"/>
              <a:t>заэвтектоидных</a:t>
            </a:r>
            <a:r>
              <a:rPr lang="ru-RU" sz="2000" dirty="0"/>
              <a:t> легированных хромом сталей, обработанных на высокую твёрдость.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02400" y="172993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                         Маркировка</a:t>
            </a:r>
            <a:endParaRPr lang="ru-RU" sz="2000" dirty="0"/>
          </a:p>
          <a:p>
            <a:r>
              <a:rPr lang="ru-RU" sz="2000" dirty="0"/>
              <a:t>ШХ9, ШХ15.</a:t>
            </a:r>
          </a:p>
          <a:p>
            <a:endParaRPr lang="ru-RU" sz="2000" dirty="0"/>
          </a:p>
          <a:p>
            <a:r>
              <a:rPr lang="ru-RU" sz="2000" dirty="0"/>
              <a:t>Содержание углерода — около 1 %;</a:t>
            </a:r>
          </a:p>
          <a:p>
            <a:r>
              <a:rPr lang="ru-RU" sz="2000" dirty="0"/>
              <a:t>Содержание хрома в десятых долях процента (например: ШХ15 — хром — около 1,5 %)</a:t>
            </a:r>
          </a:p>
        </p:txBody>
      </p:sp>
      <p:pic>
        <p:nvPicPr>
          <p:cNvPr id="8194" name="Picture 2" descr="https://avatars.mds.yandex.net/i?id=539791a0c524d2b143cd3603fa2a34f9114ed0fc-712029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761521"/>
            <a:ext cx="5219700" cy="289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9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995" y="101600"/>
            <a:ext cx="10353761" cy="1326321"/>
          </a:xfrm>
        </p:spPr>
        <p:txBody>
          <a:bodyPr/>
          <a:lstStyle/>
          <a:p>
            <a:r>
              <a:rPr lang="ru-RU" dirty="0"/>
              <a:t>Стали конструкционные рессорно-пружинные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7800" y="1318042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14ХН4А, 38Х2Н5М, 20ХН3А.</a:t>
            </a:r>
          </a:p>
          <a:p>
            <a:endParaRPr lang="ru-RU" sz="2000" dirty="0"/>
          </a:p>
          <a:p>
            <a:r>
              <a:rPr lang="ru-RU" sz="2000" dirty="0" smtClean="0"/>
              <a:t>   Общее </a:t>
            </a:r>
            <a:r>
              <a:rPr lang="ru-RU" sz="2000" dirty="0"/>
              <a:t>требование, предъявляемое к рессорно-пружинным сталям, — обеспечение высокого сопротивления малым пластическим деформациям (предел упругости) и релаксационной стойкости (сопротивление релаксации напряжений). Эти характеристики обеспечивают точность и надёжность работы пружин и постоянство во времени таких эксплуатационных свойств, как крутящий момент, силовые параметры. Пружинные стали в виде проволоки и ленты упрочняют холодной пластической деформацией и закалкой на мартенсит с последующим отпуском. Готовые пружины подвергают стабилизирующему отпуску.</a:t>
            </a:r>
          </a:p>
        </p:txBody>
      </p:sp>
      <p:pic>
        <p:nvPicPr>
          <p:cNvPr id="9218" name="Picture 2" descr="https://avatars.mds.yandex.net/i?id=e91000fcb60dea802e9500f2948e5e5c110bcc27-922993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56" y="4078136"/>
            <a:ext cx="4480444" cy="252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5a0148db1dce346a6defaee3bd7cc7f07a420f16-528388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927" y="1293600"/>
            <a:ext cx="3363902" cy="253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758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595" y="2311400"/>
            <a:ext cx="10353761" cy="1326321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189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86393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</a:t>
            </a:r>
            <a:r>
              <a:rPr lang="ru-RU" sz="2000" dirty="0" err="1" smtClean="0"/>
              <a:t>Конструкцио́нная</a:t>
            </a:r>
            <a:r>
              <a:rPr lang="ru-RU" sz="2000" dirty="0" smtClean="0"/>
              <a:t> </a:t>
            </a:r>
            <a:r>
              <a:rPr lang="ru-RU" sz="2000" dirty="0"/>
              <a:t>сталь — сталь, которая применяется для изготовления различных деталей, механизмов и конструкций в машиностроении и строительстве и обладает определёнными механическими, физическими и химическими свойствами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026" name="Picture 2" descr="https://avatars.mds.yandex.net/i?id=2b5b754d26230efee39831bfa1c630b8_l-510916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1001"/>
            <a:ext cx="5527463" cy="414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.alicdn.com/imgextra/i1/41774996573065199/O1CN01zYsu8a1oHBvAHcOBc_!!41774996573065199-0-tbvide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36107"/>
            <a:ext cx="5850467" cy="329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91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095" y="114300"/>
            <a:ext cx="10353761" cy="1326321"/>
          </a:xfrm>
        </p:spPr>
        <p:txBody>
          <a:bodyPr/>
          <a:lstStyle/>
          <a:p>
            <a:r>
              <a:rPr lang="ru-RU" dirty="0"/>
              <a:t>Качество конструкционных углеродистых сталей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900" y="1631121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Качество </a:t>
            </a:r>
            <a:r>
              <a:rPr lang="ru-RU" sz="2000" dirty="0"/>
              <a:t>конструкционных углеродистых сталей определяется наличием в стали вредных примесей фосфора (P) и серы (S). Фосфор придаёт стали хладноломкость (хрупкость). Сера — самая вредная примесь — придаёт стали красноломкость. Содержание вредных примесей в стали:</a:t>
            </a:r>
          </a:p>
          <a:p>
            <a:endParaRPr lang="ru-RU" sz="2000" dirty="0"/>
          </a:p>
          <a:p>
            <a:r>
              <a:rPr lang="ru-RU" sz="2000" dirty="0"/>
              <a:t>Обыкновенного качества — P и S — до 0,05 % (маркировка </a:t>
            </a:r>
            <a:r>
              <a:rPr lang="ru-RU" sz="2000" dirty="0" err="1"/>
              <a:t>Ст</a:t>
            </a:r>
            <a:r>
              <a:rPr lang="ru-RU" sz="2000" dirty="0"/>
              <a:t>).</a:t>
            </a:r>
          </a:p>
          <a:p>
            <a:r>
              <a:rPr lang="ru-RU" sz="2000" dirty="0"/>
              <a:t>Качественная — P и S — до 0,035 % (маркировка Сталь).</a:t>
            </a:r>
          </a:p>
          <a:p>
            <a:r>
              <a:rPr lang="ru-RU" sz="2000" dirty="0"/>
              <a:t>Высококачественная — P и S — до 0,025 % (маркировка А в конце марки).</a:t>
            </a:r>
          </a:p>
          <a:p>
            <a:r>
              <a:rPr lang="ru-RU" sz="2000" dirty="0"/>
              <a:t>Особовысококачественная — Р и S — до 0,015 % (маркировка Ш в конце марки).</a:t>
            </a:r>
          </a:p>
        </p:txBody>
      </p:sp>
      <p:pic>
        <p:nvPicPr>
          <p:cNvPr id="2050" name="Picture 2" descr="https://avatars.mds.yandex.net/i?id=9e3528247153f172bcf8048e318cdc42a11eb2ea-929056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1440621"/>
            <a:ext cx="5936111" cy="431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823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101600"/>
            <a:ext cx="10353761" cy="1326321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Стали конструкционные углеродистые обыкновенного качества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5600" y="1427921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Широко </a:t>
            </a:r>
            <a:r>
              <a:rPr lang="ru-RU" dirty="0"/>
              <a:t>применяются в строительстве и машиностроении как наиболее дешёвые, технологичные, обладающие необходимыми свойствами при изготовлении конструкций массового назначения. В основном эти стали используют в </a:t>
            </a:r>
            <a:r>
              <a:rPr lang="ru-RU" dirty="0" err="1"/>
              <a:t>горячекатанном</a:t>
            </a:r>
            <a:r>
              <a:rPr lang="ru-RU" dirty="0"/>
              <a:t> состоянии без дополнительной термической обработки с ферритно-перлитной структурой.</a:t>
            </a:r>
          </a:p>
          <a:p>
            <a:endParaRPr lang="ru-RU" dirty="0"/>
          </a:p>
          <a:p>
            <a:r>
              <a:rPr lang="ru-RU" dirty="0" smtClean="0"/>
              <a:t>   В </a:t>
            </a:r>
            <a:r>
              <a:rPr lang="ru-RU" dirty="0"/>
              <a:t>зависимости от последующего назначения конструкционные углеродистые стали обыкновенного качества ранее подразделялись на три группы: А, Б, В. В актуальной версии ГОСТ 380—2005 данная классификация отсутствует.</a:t>
            </a:r>
          </a:p>
        </p:txBody>
      </p:sp>
      <p:pic>
        <p:nvPicPr>
          <p:cNvPr id="3074" name="Picture 2" descr="https://avatars.mds.yandex.net/i?id=834c608ef2456ae4115956403782fa63d4d7f8f1-1014425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1427921"/>
            <a:ext cx="5104749" cy="333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306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37300" y="304800"/>
            <a:ext cx="57277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 По </a:t>
            </a:r>
            <a:r>
              <a:rPr lang="ru-RU" sz="2400" dirty="0"/>
              <a:t>степени </a:t>
            </a:r>
            <a:r>
              <a:rPr lang="ru-RU" sz="2400" dirty="0" err="1"/>
              <a:t>раскисления</a:t>
            </a:r>
            <a:endParaRPr lang="ru-RU" sz="2400" dirty="0"/>
          </a:p>
          <a:p>
            <a:r>
              <a:rPr lang="ru-RU" sz="2000" dirty="0" smtClean="0"/>
              <a:t> Степень </a:t>
            </a:r>
            <a:r>
              <a:rPr lang="ru-RU" sz="2000" dirty="0" err="1"/>
              <a:t>раскисления</a:t>
            </a:r>
            <a:r>
              <a:rPr lang="ru-RU" sz="2000" dirty="0"/>
              <a:t> определяется содержанием кремния (</a:t>
            </a:r>
            <a:r>
              <a:rPr lang="ru-RU" sz="2000" dirty="0" err="1"/>
              <a:t>Si</a:t>
            </a:r>
            <a:r>
              <a:rPr lang="ru-RU" sz="2000" dirty="0"/>
              <a:t>) в этой стали. По степени </a:t>
            </a:r>
            <a:r>
              <a:rPr lang="ru-RU" sz="2000" dirty="0" err="1"/>
              <a:t>раскисления</a:t>
            </a:r>
            <a:r>
              <a:rPr lang="ru-RU" sz="2000" dirty="0"/>
              <a:t> углеродистые стали обыкновенного качества делятся на:</a:t>
            </a:r>
          </a:p>
          <a:p>
            <a:endParaRPr lang="ru-RU" sz="2000" dirty="0"/>
          </a:p>
          <a:p>
            <a:r>
              <a:rPr lang="ru-RU" sz="2000" dirty="0"/>
              <a:t>спокойные (СП) — не менее 0,12 % (</a:t>
            </a:r>
            <a:r>
              <a:rPr lang="ru-RU" sz="2000" dirty="0" err="1"/>
              <a:t>Si</a:t>
            </a:r>
            <a:r>
              <a:rPr lang="ru-RU" sz="2000" dirty="0"/>
              <a:t>)</a:t>
            </a:r>
          </a:p>
          <a:p>
            <a:r>
              <a:rPr lang="ru-RU" sz="2000" dirty="0"/>
              <a:t>полуспокойные (ПС) — 0,07-0,12 % (</a:t>
            </a:r>
            <a:r>
              <a:rPr lang="ru-RU" sz="2000" dirty="0" err="1"/>
              <a:t>Si</a:t>
            </a:r>
            <a:r>
              <a:rPr lang="ru-RU" sz="2000" dirty="0"/>
              <a:t>)</a:t>
            </a:r>
          </a:p>
          <a:p>
            <a:r>
              <a:rPr lang="ru-RU" sz="2000" dirty="0"/>
              <a:t>кипящие (КП) — не более 0,07 % (</a:t>
            </a:r>
            <a:r>
              <a:rPr lang="ru-RU" sz="2000" dirty="0" err="1"/>
              <a:t>Si</a:t>
            </a:r>
            <a:r>
              <a:rPr lang="ru-RU" sz="2000" dirty="0"/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900" y="304800"/>
            <a:ext cx="58293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                       Маркировка</a:t>
            </a:r>
            <a:endParaRPr lang="ru-RU" sz="2000" dirty="0"/>
          </a:p>
          <a:p>
            <a:r>
              <a:rPr lang="ru-RU" dirty="0" smtClean="0"/>
              <a:t>   Основные </a:t>
            </a:r>
            <a:r>
              <a:rPr lang="ru-RU" dirty="0"/>
              <a:t>марки конструкционных углеродистых сталей обыкновенного качества:</a:t>
            </a:r>
          </a:p>
          <a:p>
            <a:endParaRPr lang="ru-RU" dirty="0"/>
          </a:p>
          <a:p>
            <a:r>
              <a:rPr lang="ru-RU" dirty="0"/>
              <a:t>Ст1кп2; Ст2пс; Ст3Гпс; Ст4-2; … Ст6сп3.</a:t>
            </a:r>
          </a:p>
          <a:p>
            <a:endParaRPr lang="ru-RU" dirty="0"/>
          </a:p>
          <a:p>
            <a:r>
              <a:rPr lang="ru-RU" dirty="0" err="1"/>
              <a:t>Ст</a:t>
            </a:r>
            <a:r>
              <a:rPr lang="ru-RU" dirty="0"/>
              <a:t> — показывает, что сталь обыкновенного качества.</a:t>
            </a:r>
          </a:p>
          <a:p>
            <a:r>
              <a:rPr lang="ru-RU" dirty="0"/>
              <a:t>Первая цифра — номер по ГОСТу (от 0 до 6).</a:t>
            </a:r>
          </a:p>
          <a:p>
            <a:r>
              <a:rPr lang="ru-RU" dirty="0"/>
              <a:t>Буква Г после первой цифры — повышенное содержание марганца (</a:t>
            </a:r>
            <a:r>
              <a:rPr lang="ru-RU" dirty="0" err="1"/>
              <a:t>Mn</a:t>
            </a:r>
            <a:r>
              <a:rPr lang="ru-RU" dirty="0"/>
              <a:t>) (служит для повышения </a:t>
            </a:r>
            <a:r>
              <a:rPr lang="ru-RU" dirty="0" err="1"/>
              <a:t>прокаливаемости</a:t>
            </a:r>
            <a:r>
              <a:rPr lang="ru-RU" dirty="0"/>
              <a:t> стали).</a:t>
            </a:r>
          </a:p>
          <a:p>
            <a:r>
              <a:rPr lang="ru-RU" dirty="0" err="1"/>
              <a:t>сп</a:t>
            </a:r>
            <a:r>
              <a:rPr lang="ru-RU" dirty="0"/>
              <a:t>; </a:t>
            </a:r>
            <a:r>
              <a:rPr lang="ru-RU" dirty="0" err="1"/>
              <a:t>пс</a:t>
            </a:r>
            <a:r>
              <a:rPr lang="ru-RU" dirty="0"/>
              <a:t>; </a:t>
            </a:r>
            <a:r>
              <a:rPr lang="ru-RU" dirty="0" err="1"/>
              <a:t>кп</a:t>
            </a:r>
            <a:r>
              <a:rPr lang="ru-RU" dirty="0"/>
              <a:t> — степень </a:t>
            </a:r>
            <a:r>
              <a:rPr lang="ru-RU" dirty="0" err="1"/>
              <a:t>раскисления</a:t>
            </a:r>
            <a:r>
              <a:rPr lang="ru-RU" dirty="0"/>
              <a:t> стали. спокойная, полуспокойная, кипящая. Чем спокойнее сталь, тем более однородной структурой и химическим составом по сечению отливки она обладает.</a:t>
            </a:r>
          </a:p>
          <a:p>
            <a:r>
              <a:rPr lang="ru-RU" dirty="0"/>
              <a:t>Вторая цифра — номер категории стали (от 1 до 6 — чем выше цифра, тем большее количество параметров стали контролируется). Сталь 1-й категории цифрой не обозначается.</a:t>
            </a:r>
          </a:p>
          <a:p>
            <a:r>
              <a:rPr lang="ru-RU" dirty="0"/>
              <a:t>Тире между цифрами указывает, что заказчик не предъявлял требований к степени </a:t>
            </a:r>
            <a:r>
              <a:rPr lang="ru-RU" dirty="0" err="1"/>
              <a:t>раскисления</a:t>
            </a:r>
            <a:r>
              <a:rPr lang="ru-RU" dirty="0"/>
              <a:t> стали.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37300" y="3984537"/>
            <a:ext cx="559435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              Применение</a:t>
            </a:r>
            <a:endParaRPr lang="ru-RU" sz="2400" dirty="0"/>
          </a:p>
          <a:p>
            <a:r>
              <a:rPr lang="ru-RU" sz="2000" dirty="0"/>
              <a:t>Ст1; Ст2 — проволока, гвозди, заклёпки.</a:t>
            </a:r>
          </a:p>
          <a:p>
            <a:r>
              <a:rPr lang="ru-RU" sz="2000" dirty="0"/>
              <a:t>Ст3; Ст4 — крепёжные детали, фасонный прокат.</a:t>
            </a:r>
          </a:p>
          <a:p>
            <a:r>
              <a:rPr lang="ru-RU" sz="2000" dirty="0"/>
              <a:t>Ст5; Ст6 — слабонагруженные валы, оси.</a:t>
            </a:r>
          </a:p>
        </p:txBody>
      </p:sp>
    </p:spTree>
    <p:extLst>
      <p:ext uri="{BB962C8B-B14F-4D97-AF65-F5344CB8AC3E}">
        <p14:creationId xmlns:p14="http://schemas.microsoft.com/office/powerpoint/2010/main" val="1352876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Стали углеродистые качественные (улучшаемые)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0649" y="1712943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Качественными </a:t>
            </a:r>
            <a:r>
              <a:rPr lang="ru-RU" sz="2000" dirty="0"/>
              <a:t>углеродистыми сталями являются стали марок: Сталь08; Сталь10; Сталь15 …; Сталь78; Сталь80; Сталь85,</a:t>
            </a:r>
          </a:p>
          <a:p>
            <a:endParaRPr lang="ru-RU" sz="2000" dirty="0"/>
          </a:p>
          <a:p>
            <a:r>
              <a:rPr lang="ru-RU" sz="2000" dirty="0" smtClean="0"/>
              <a:t>   Также </a:t>
            </a:r>
            <a:r>
              <a:rPr lang="ru-RU" sz="2000" dirty="0"/>
              <a:t>к этому классу относятся с повышенным содержанием марганца (</a:t>
            </a:r>
            <a:r>
              <a:rPr lang="ru-RU" sz="2000" dirty="0" err="1"/>
              <a:t>Mn</a:t>
            </a:r>
            <a:r>
              <a:rPr lang="ru-RU" sz="2000" dirty="0"/>
              <a:t> — 0.7-1.0 %): Сталь 15Г; 20Г … 65Г, имеющие повышенную </a:t>
            </a:r>
            <a:r>
              <a:rPr lang="ru-RU" sz="2000" dirty="0" err="1"/>
              <a:t>прокаливаемость</a:t>
            </a:r>
            <a:r>
              <a:rPr lang="ru-RU" sz="20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85351" y="1731164"/>
            <a:ext cx="609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                                     Применение</a:t>
            </a:r>
            <a:endParaRPr lang="ru-RU" dirty="0"/>
          </a:p>
          <a:p>
            <a:r>
              <a:rPr lang="ru-RU" dirty="0" smtClean="0"/>
              <a:t>    Низкоуглеродистые </a:t>
            </a:r>
            <a:r>
              <a:rPr lang="ru-RU" dirty="0"/>
              <a:t>стали марок Сталь08, Сталь08КП, Сталь08ПС относятся к мягким сталям, применяемым чаще всего в отожжённом состоянии для изготовления деталей методом холодной штамповки - глубокой вытяжки. Стали марок Сталь10, Сталь15, Сталь20, Сталь25 обычно используют как цементируемые, а высокоуглеродистые Сталь60 … Сталь85 — для изготовления пружин, рессор, высокопрочной проволоки и других изделий с высокой упругостью и износостойкостью.</a:t>
            </a:r>
          </a:p>
          <a:p>
            <a:endParaRPr lang="ru-RU" dirty="0"/>
          </a:p>
          <a:p>
            <a:r>
              <a:rPr lang="ru-RU" dirty="0" smtClean="0"/>
              <a:t>   Сталь30 </a:t>
            </a:r>
            <a:r>
              <a:rPr lang="ru-RU" dirty="0"/>
              <a:t>… Сталь50 и аналогичные стали с повышенным содержанием марганца Сталь30Г, Сталь40Г, Сталь50Г применяют для изготовления самых разнообразных деталей машин.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63" y="4267488"/>
            <a:ext cx="5140137" cy="240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26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595" y="114300"/>
            <a:ext cx="10353761" cy="1326321"/>
          </a:xfrm>
        </p:spPr>
        <p:txBody>
          <a:bodyPr/>
          <a:lstStyle/>
          <a:p>
            <a:r>
              <a:rPr lang="ru-RU" dirty="0"/>
              <a:t>Стали повышенной обрабатываемости (автоматные)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900" y="1440621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К </a:t>
            </a:r>
            <a:r>
              <a:rPr lang="ru-RU" sz="2000" dirty="0"/>
              <a:t>сталям с повышенной обрабатываемостью или автоматным сталям относят стали с высоким содержанием серы и фосфора, а также стали, специально легированные селеном (</a:t>
            </a:r>
            <a:r>
              <a:rPr lang="ru-RU" sz="2000" dirty="0" err="1"/>
              <a:t>Se</a:t>
            </a:r>
            <a:r>
              <a:rPr lang="ru-RU" sz="2000" dirty="0"/>
              <a:t>), теллуром (Те) или свинцом (</a:t>
            </a:r>
            <a:r>
              <a:rPr lang="ru-RU" sz="2000" dirty="0" err="1"/>
              <a:t>Pb</a:t>
            </a:r>
            <a:r>
              <a:rPr lang="ru-RU" sz="2000" dirty="0"/>
              <a:t>). Указанные элементы способствуют повышению скорости резания, уменьшают усилие резания и изнашиваемость инструмента, улучшают чистоту и размерную точность обработанной поверхности, облегчают отвод стружки из зоны резания и т. д. 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15900" y="5088230"/>
            <a:ext cx="7391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                       Маркировка</a:t>
            </a:r>
            <a:endParaRPr lang="ru-RU" sz="2000" dirty="0"/>
          </a:p>
          <a:p>
            <a:r>
              <a:rPr lang="ru-RU" sz="2000" dirty="0" smtClean="0"/>
              <a:t>   В </a:t>
            </a:r>
            <a:r>
              <a:rPr lang="ru-RU" sz="2000" dirty="0"/>
              <a:t>начале обозначения марки автоматной стали всегда стоит буква «А», например А12, А20, А35.</a:t>
            </a:r>
          </a:p>
        </p:txBody>
      </p:sp>
      <p:pic>
        <p:nvPicPr>
          <p:cNvPr id="4098" name="Picture 2" descr="https://avatars.mds.yandex.net/i?id=8552473b27f907347096613966e6346f3cb684d2-1084054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31912"/>
            <a:ext cx="4445000" cy="399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581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406400"/>
            <a:ext cx="10353761" cy="1326321"/>
          </a:xfrm>
        </p:spPr>
        <p:txBody>
          <a:bodyPr/>
          <a:lstStyle/>
          <a:p>
            <a:r>
              <a:rPr lang="ru-RU" dirty="0"/>
              <a:t>Легированные конструкционные стали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4075" y="1732721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Легированные </a:t>
            </a:r>
            <a:r>
              <a:rPr lang="ru-RU" sz="2000" dirty="0"/>
              <a:t>конструкционные стали применяются для наиболее ответственных и </a:t>
            </a:r>
            <a:r>
              <a:rPr lang="ru-RU" sz="2000" dirty="0" err="1"/>
              <a:t>тяжелонагруженных</a:t>
            </a:r>
            <a:r>
              <a:rPr lang="ru-RU" sz="2000" dirty="0"/>
              <a:t> деталей машин. Практически всегда эти детали подвергаются окончательной термической обработке — закалке с последующим высоким отпуском в районе 550—680 °C (улучшение), что обеспечивает наиболее высокую конструктивную прочность.</a:t>
            </a:r>
          </a:p>
        </p:txBody>
      </p:sp>
      <p:pic>
        <p:nvPicPr>
          <p:cNvPr id="5122" name="Picture 2" descr="https://avatars.mds.yandex.net/i?id=269134d6eae7f583239f1ad4d6645d2fb1911668-1151120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36" y="1511300"/>
            <a:ext cx="5822014" cy="364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09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8500" y="736600"/>
            <a:ext cx="7315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</a:t>
            </a:r>
            <a:r>
              <a:rPr lang="ru-RU" sz="2400" dirty="0" smtClean="0"/>
              <a:t>Маркировка</a:t>
            </a:r>
            <a:endParaRPr lang="ru-RU" sz="2400" dirty="0"/>
          </a:p>
          <a:p>
            <a:r>
              <a:rPr lang="ru-RU" dirty="0" smtClean="0"/>
              <a:t>  Две </a:t>
            </a:r>
            <a:r>
              <a:rPr lang="ru-RU" dirty="0"/>
              <a:t>цифры в начале маркировки указывают на конструкционные стали. Это содержание в стали углерода в сотых долях процента.</a:t>
            </a:r>
          </a:p>
          <a:p>
            <a:endParaRPr lang="ru-RU" dirty="0"/>
          </a:p>
          <a:p>
            <a:r>
              <a:rPr lang="ru-RU" dirty="0" smtClean="0"/>
              <a:t> Буква </a:t>
            </a:r>
            <a:r>
              <a:rPr lang="ru-RU" dirty="0"/>
              <a:t>без цифры — определённый легирующий элемент с содержанием в стали менее 1 %.(А — азот, Р — бор, Ф — ванадий, Г — марганец, Д — медь, К — кобальт, М — молибден, Н — никель, С — кремний, Х — хром, П — фосфор, Ч — редкоземельные металлы, В — вольфрам, Т — титан, Ю — алюминий, Б — ниобий)</a:t>
            </a:r>
          </a:p>
          <a:p>
            <a:r>
              <a:rPr lang="ru-RU" dirty="0" smtClean="0"/>
              <a:t> Буква </a:t>
            </a:r>
            <a:r>
              <a:rPr lang="ru-RU" dirty="0"/>
              <a:t>и цифра после неё — определённый легирующий элемент с содержанием в процентах (цифра).</a:t>
            </a:r>
          </a:p>
          <a:p>
            <a:r>
              <a:rPr lang="ru-RU" dirty="0" smtClean="0"/>
              <a:t> Буква </a:t>
            </a:r>
            <a:r>
              <a:rPr lang="ru-RU" dirty="0"/>
              <a:t>А в конце маркировки — указывает на высококачественную сталь.</a:t>
            </a:r>
          </a:p>
          <a:p>
            <a:r>
              <a:rPr lang="ru-RU" dirty="0" smtClean="0"/>
              <a:t> Например </a:t>
            </a:r>
            <a:r>
              <a:rPr lang="ru-RU" dirty="0"/>
              <a:t>38Х2Н5МА — это среднелегированная высококачественная хромоникелевая конструкционная сталь. </a:t>
            </a:r>
            <a:r>
              <a:rPr lang="ru-RU" dirty="0" smtClean="0"/>
              <a:t>          Химический </a:t>
            </a:r>
            <a:r>
              <a:rPr lang="ru-RU" dirty="0"/>
              <a:t>состав: углерод — около 0,38 %; хром — около 2 %; никель — около 5 %; молибден — около 1 %.</a:t>
            </a:r>
          </a:p>
        </p:txBody>
      </p:sp>
    </p:spTree>
    <p:extLst>
      <p:ext uri="{BB962C8B-B14F-4D97-AF65-F5344CB8AC3E}">
        <p14:creationId xmlns:p14="http://schemas.microsoft.com/office/powerpoint/2010/main" val="13233369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74</TotalTime>
  <Words>1127</Words>
  <Application>Microsoft Office PowerPoint</Application>
  <PresentationFormat>Широкоэкранный</PresentationFormat>
  <Paragraphs>69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Bookman Old Style</vt:lpstr>
      <vt:lpstr>Rockwell</vt:lpstr>
      <vt:lpstr>Damask</vt:lpstr>
      <vt:lpstr>Конструкционные стали</vt:lpstr>
      <vt:lpstr>Презентация PowerPoint</vt:lpstr>
      <vt:lpstr>Качество конструкционных углеродистых сталей</vt:lpstr>
      <vt:lpstr>Стали конструкционные углеродистые обыкновенного качества</vt:lpstr>
      <vt:lpstr>Презентация PowerPoint</vt:lpstr>
      <vt:lpstr>Стали углеродистые качественные (улучшаемые)</vt:lpstr>
      <vt:lpstr>Стали повышенной обрабатываемости (автоматные)</vt:lpstr>
      <vt:lpstr>Легированные конструкционные стали</vt:lpstr>
      <vt:lpstr>Презентация PowerPoint</vt:lpstr>
      <vt:lpstr>Стали конструкционные теплоустойчивые</vt:lpstr>
      <vt:lpstr>Стали конструкционные подшипниковые</vt:lpstr>
      <vt:lpstr>Стали конструкционные рессорно-пружинные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Конструкционные стали</dc:title>
  <dc:creator>Селезнева А.А.</dc:creator>
  <cp:lastModifiedBy>Rosislav</cp:lastModifiedBy>
  <cp:revision>8</cp:revision>
  <dcterms:created xsi:type="dcterms:W3CDTF">2024-02-29T13:53:08Z</dcterms:created>
  <dcterms:modified xsi:type="dcterms:W3CDTF">2024-02-29T15:07:14Z</dcterms:modified>
</cp:coreProperties>
</file>