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0" r:id="rId3"/>
    <p:sldId id="273" r:id="rId4"/>
    <p:sldId id="274" r:id="rId5"/>
    <p:sldId id="275" r:id="rId6"/>
    <p:sldId id="257" r:id="rId7"/>
    <p:sldId id="258" r:id="rId8"/>
    <p:sldId id="259" r:id="rId9"/>
    <p:sldId id="260" r:id="rId10"/>
    <p:sldId id="261" r:id="rId11"/>
    <p:sldId id="262" r:id="rId12"/>
    <p:sldId id="263" r:id="rId13"/>
    <p:sldId id="264" r:id="rId14"/>
    <p:sldId id="265" r:id="rId15"/>
    <p:sldId id="279" r:id="rId16"/>
    <p:sldId id="281" r:id="rId17"/>
    <p:sldId id="277" r:id="rId18"/>
    <p:sldId id="278" r:id="rId19"/>
    <p:sldId id="269"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8BB06060-D5E7-4FCD-96B2-791ABE897755}" type="datetimeFigureOut">
              <a:rPr lang="ru-RU" smtClean="0"/>
              <a:t>13.03.2024</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FE2B619C-F76D-41EE-BF75-F12578BEA21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8BB06060-D5E7-4FCD-96B2-791ABE897755}" type="datetimeFigureOut">
              <a:rPr lang="ru-RU" smtClean="0"/>
              <a:t>13.03.2024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8BB06060-D5E7-4FCD-96B2-791ABE897755}" type="datetimeFigureOut">
              <a:rPr lang="ru-RU" smtClean="0"/>
              <a:t>13.03.2024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8BB06060-D5E7-4FCD-96B2-791ABE897755}" type="datetimeFigureOut">
              <a:rPr lang="ru-RU" smtClean="0"/>
              <a:t>13.03.2024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BB06060-D5E7-4FCD-96B2-791ABE897755}" type="datetimeFigureOut">
              <a:rPr lang="ru-RU" smtClean="0"/>
              <a:t>13.03.2024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5" name="Date Placeholder 4"/>
          <p:cNvSpPr>
            <a:spLocks noGrp="1"/>
          </p:cNvSpPr>
          <p:nvPr>
            <p:ph type="dt" sz="half" idx="10"/>
          </p:nvPr>
        </p:nvSpPr>
        <p:spPr/>
        <p:txBody>
          <a:bodyPr/>
          <a:lstStyle/>
          <a:p>
            <a:fld id="{8BB06060-D5E7-4FCD-96B2-791ABE897755}" type="datetimeFigureOut">
              <a:rPr lang="ru-RU" smtClean="0"/>
              <a:t>13.03.2024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2B619C-F76D-41EE-BF75-F12578BEA21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7" name="Date Placeholder 6"/>
          <p:cNvSpPr>
            <a:spLocks noGrp="1"/>
          </p:cNvSpPr>
          <p:nvPr>
            <p:ph type="dt" sz="half" idx="10"/>
          </p:nvPr>
        </p:nvSpPr>
        <p:spPr/>
        <p:txBody>
          <a:bodyPr/>
          <a:lstStyle/>
          <a:p>
            <a:fld id="{8BB06060-D5E7-4FCD-96B2-791ABE897755}" type="datetimeFigureOut">
              <a:rPr lang="ru-RU" smtClean="0"/>
              <a:t>13.03.2024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E2B619C-F76D-41EE-BF75-F12578BEA21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8BB06060-D5E7-4FCD-96B2-791ABE897755}" type="datetimeFigureOut">
              <a:rPr lang="ru-RU" smtClean="0"/>
              <a:t>13.03.2024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B06060-D5E7-4FCD-96B2-791ABE897755}" type="datetimeFigureOut">
              <a:rPr lang="ru-RU" smtClean="0"/>
              <a:t>13.03.2024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E2B619C-F76D-41EE-BF75-F12578BEA21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8BB06060-D5E7-4FCD-96B2-791ABE897755}" type="datetimeFigureOut">
              <a:rPr lang="ru-RU" smtClean="0"/>
              <a:t>13.03.2024</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FE2B619C-F76D-41EE-BF75-F12578BEA21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8BB06060-D5E7-4FCD-96B2-791ABE897755}" type="datetimeFigureOut">
              <a:rPr lang="ru-RU" smtClean="0"/>
              <a:t>13.03.2024</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FE2B619C-F76D-41EE-BF75-F12578BEA21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8BB06060-D5E7-4FCD-96B2-791ABE897755}" type="datetimeFigureOut">
              <a:rPr lang="ru-RU" smtClean="0"/>
              <a:t>13.03.2024</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FE2B619C-F76D-41EE-BF75-F12578BEA21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27200" y="1340769"/>
            <a:ext cx="5869135" cy="576064"/>
          </a:xfrm>
        </p:spPr>
        <p:txBody>
          <a:bodyPr>
            <a:normAutofit fontScale="90000"/>
          </a:bodyPr>
          <a:lstStyle/>
          <a:p>
            <a:r>
              <a:rPr lang="en-US" dirty="0"/>
              <a:t>Game for English lesson</a:t>
            </a:r>
            <a:endParaRPr lang="ru-RU" dirty="0"/>
          </a:p>
        </p:txBody>
      </p:sp>
      <p:sp>
        <p:nvSpPr>
          <p:cNvPr id="3" name="Подзаголовок 2">
            <a:extLst>
              <a:ext uri="{FF2B5EF4-FFF2-40B4-BE49-F238E27FC236}">
                <a16:creationId xmlns:a16="http://schemas.microsoft.com/office/drawing/2014/main" xmlns="" id="{D576F195-C68A-46EA-ADED-4AEE1C88B731}"/>
              </a:ext>
            </a:extLst>
          </p:cNvPr>
          <p:cNvSpPr>
            <a:spLocks noGrp="1"/>
          </p:cNvSpPr>
          <p:nvPr>
            <p:ph type="subTitle" idx="1"/>
          </p:nvPr>
        </p:nvSpPr>
        <p:spPr/>
        <p:txBody>
          <a:bodyPr/>
          <a:lstStyle/>
          <a:p>
            <a:endParaRPr lang="ru-RU" dirty="0"/>
          </a:p>
        </p:txBody>
      </p:sp>
      <p:pic>
        <p:nvPicPr>
          <p:cNvPr id="6" name="Рисунок 5">
            <a:extLst>
              <a:ext uri="{FF2B5EF4-FFF2-40B4-BE49-F238E27FC236}">
                <a16:creationId xmlns:a16="http://schemas.microsoft.com/office/drawing/2014/main" xmlns="" id="{0DF1E22D-989B-48C8-BFED-D9E1700FEC2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204864"/>
            <a:ext cx="7200800" cy="3960440"/>
          </a:xfrm>
          <a:prstGeom prst="rect">
            <a:avLst/>
          </a:prstGeom>
          <a:noFill/>
          <a:ln>
            <a:noFill/>
          </a:ln>
        </p:spPr>
      </p:pic>
    </p:spTree>
    <p:extLst>
      <p:ext uri="{BB962C8B-B14F-4D97-AF65-F5344CB8AC3E}">
        <p14:creationId xmlns:p14="http://schemas.microsoft.com/office/powerpoint/2010/main" val="34253455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3" y="817582"/>
            <a:ext cx="7416824" cy="5131698"/>
          </a:xfrm>
        </p:spPr>
        <p:txBody>
          <a:bodyPr>
            <a:normAutofit fontScale="90000"/>
          </a:bodyPr>
          <a:lstStyle/>
          <a:p>
            <a:pPr algn="l">
              <a:spcAft>
                <a:spcPts val="1500"/>
              </a:spcAft>
            </a:pPr>
            <a:r>
              <a:rPr lang="ru-RU"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Key:</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
            </a:r>
            <a:br>
              <a:rPr lang="ru-RU" sz="2400" dirty="0">
                <a:effectLst/>
                <a:latin typeface="Times New Roman" panose="02020603050405020304" pitchFamily="18" charset="0"/>
                <a:ea typeface="Calibri" panose="020F0502020204030204" pitchFamily="34" charset="0"/>
                <a:cs typeface="Times New Roman" panose="02020603050405020304" pitchFamily="18" charset="0"/>
              </a:rPr>
            </a:br>
            <a:r>
              <a:rPr lang="en-US" sz="27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Type of </a:t>
            </a:r>
            <a:r>
              <a:rPr lang="en-US" sz="27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accomodation</a:t>
            </a:r>
            <a:r>
              <a:rPr lang="en-US" sz="27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apartments, motels, guest houses, hostels, bed and breakfasts, villas.</a:t>
            </a:r>
            <a:b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700" dirty="0">
                <a:effectLst/>
                <a:latin typeface="Times New Roman" panose="02020603050405020304" pitchFamily="18" charset="0"/>
                <a:ea typeface="Calibri" panose="020F0502020204030204" pitchFamily="34" charset="0"/>
                <a:cs typeface="Times New Roman" panose="02020603050405020304" pitchFamily="18" charset="0"/>
              </a:rPr>
              <a:t/>
            </a:r>
            <a:br>
              <a:rPr lang="ru-RU" sz="2700" dirty="0">
                <a:effectLst/>
                <a:latin typeface="Times New Roman" panose="02020603050405020304" pitchFamily="18" charset="0"/>
                <a:ea typeface="Calibri" panose="020F0502020204030204" pitchFamily="34" charset="0"/>
                <a:cs typeface="Times New Roman" panose="02020603050405020304" pitchFamily="18" charset="0"/>
              </a:rPr>
            </a:br>
            <a:r>
              <a:rPr lang="en-US" sz="27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Facilities and services:</a:t>
            </a:r>
            <a: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Free </a:t>
            </a:r>
            <a:r>
              <a:rPr lang="en-US" sz="27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WiFi</a:t>
            </a:r>
            <a: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private parking, airport shuttle, fitness center, swimming pool, spa and wellness </a:t>
            </a:r>
            <a:r>
              <a:rPr lang="en-US" sz="27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centre</a:t>
            </a:r>
            <a: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facilities for disabled guests, pet allowed, restaurant, 24-hour reception (front desk), breakfast included, safety deposit box,  laundry, dry cleaning.</a:t>
            </a:r>
            <a:r>
              <a:rPr lang="ru-RU" sz="2700" dirty="0">
                <a:effectLst/>
                <a:latin typeface="Times New Roman" panose="02020603050405020304" pitchFamily="18" charset="0"/>
                <a:ea typeface="Calibri" panose="020F0502020204030204" pitchFamily="34" charset="0"/>
                <a:cs typeface="Times New Roman" panose="02020603050405020304" pitchFamily="18" charset="0"/>
              </a:rPr>
              <a:t/>
            </a:r>
            <a:br>
              <a:rPr lang="ru-RU" sz="2700" dirty="0">
                <a:effectLst/>
                <a:latin typeface="Times New Roman" panose="02020603050405020304" pitchFamily="18" charset="0"/>
                <a:ea typeface="Calibri" panose="020F0502020204030204" pitchFamily="34" charset="0"/>
                <a:cs typeface="Times New Roman" panose="02020603050405020304" pitchFamily="18" charset="0"/>
              </a:rPr>
            </a:br>
            <a:r>
              <a:rPr lang="en-US" sz="27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700" dirty="0">
                <a:effectLst/>
                <a:latin typeface="Times New Roman" panose="02020603050405020304" pitchFamily="18" charset="0"/>
                <a:ea typeface="Calibri" panose="020F0502020204030204" pitchFamily="34" charset="0"/>
                <a:cs typeface="Times New Roman" panose="02020603050405020304" pitchFamily="18" charset="0"/>
              </a:rPr>
            </a:br>
            <a:r>
              <a:rPr lang="en-US" sz="27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Room facilities:</a:t>
            </a:r>
            <a:r>
              <a:rPr lang="en-US" sz="2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private bathroom, shared bathroom, balcony, bath, electric kettle, flat-screen TV, coffee/tea maker, washing machine, sea view, air conditioning, </a:t>
            </a:r>
            <a:endParaRPr lang="ru-RU"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64473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28A436A-5FB1-485F-B2F5-5F5F93230530}"/>
              </a:ext>
            </a:extLst>
          </p:cNvPr>
          <p:cNvSpPr>
            <a:spLocks noGrp="1"/>
          </p:cNvSpPr>
          <p:nvPr>
            <p:ph type="title"/>
          </p:nvPr>
        </p:nvSpPr>
        <p:spPr>
          <a:xfrm>
            <a:off x="1095023" y="817583"/>
            <a:ext cx="7077377" cy="1027241"/>
          </a:xfrm>
        </p:spPr>
        <p:txBody>
          <a:bodyPr/>
          <a:lstStyle/>
          <a:p>
            <a:r>
              <a:rPr lang="ru-RU" sz="4400" b="1" dirty="0" err="1">
                <a:latin typeface="Times New Roman" pitchFamily="18" charset="0"/>
                <a:cs typeface="Times New Roman" pitchFamily="18" charset="0"/>
              </a:rPr>
              <a:t>Activity</a:t>
            </a:r>
            <a:r>
              <a:rPr lang="ru-RU" sz="4400" b="1" dirty="0">
                <a:latin typeface="Times New Roman" pitchFamily="18" charset="0"/>
                <a:cs typeface="Times New Roman" pitchFamily="18" charset="0"/>
              </a:rPr>
              <a:t> </a:t>
            </a:r>
            <a:r>
              <a:rPr lang="en-US" sz="4400" b="1" dirty="0">
                <a:latin typeface="Times New Roman" pitchFamily="18" charset="0"/>
                <a:cs typeface="Times New Roman" pitchFamily="18" charset="0"/>
              </a:rPr>
              <a:t>4</a:t>
            </a:r>
            <a:endParaRPr lang="ru-RU" dirty="0"/>
          </a:p>
        </p:txBody>
      </p:sp>
      <p:sp>
        <p:nvSpPr>
          <p:cNvPr id="4" name="TextBox 3">
            <a:extLst>
              <a:ext uri="{FF2B5EF4-FFF2-40B4-BE49-F238E27FC236}">
                <a16:creationId xmlns:a16="http://schemas.microsoft.com/office/drawing/2014/main" xmlns="" id="{4EE0E3B4-8DC3-4CB2-85D0-74D73EB37759}"/>
              </a:ext>
            </a:extLst>
          </p:cNvPr>
          <p:cNvSpPr txBox="1"/>
          <p:nvPr/>
        </p:nvSpPr>
        <p:spPr>
          <a:xfrm>
            <a:off x="1187624" y="3240817"/>
            <a:ext cx="6624736" cy="646331"/>
          </a:xfrm>
          <a:prstGeom prst="rect">
            <a:avLst/>
          </a:prstGeom>
          <a:noFill/>
        </p:spPr>
        <p:txBody>
          <a:bodyPr wrap="square">
            <a:spAutoFit/>
          </a:bodyPr>
          <a:lstStyle/>
          <a:p>
            <a:pPr algn="ctr"/>
            <a:r>
              <a:rPr lang="ru-RU" sz="36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What’s</a:t>
            </a:r>
            <a:r>
              <a:rPr lang="ru-RU" sz="3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36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ru-RU" sz="3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36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problem</a:t>
            </a:r>
            <a:r>
              <a:rPr lang="en-US" sz="3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8087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0DBB58F-C2CF-4061-9D4D-1386365B00B8}"/>
              </a:ext>
            </a:extLst>
          </p:cNvPr>
          <p:cNvSpPr>
            <a:spLocks noGrp="1"/>
          </p:cNvSpPr>
          <p:nvPr>
            <p:ph type="title"/>
          </p:nvPr>
        </p:nvSpPr>
        <p:spPr/>
        <p:txBody>
          <a:bodyPr/>
          <a:lstStyle/>
          <a:p>
            <a:endParaRPr lang="ru-RU"/>
          </a:p>
        </p:txBody>
      </p:sp>
      <p:pic>
        <p:nvPicPr>
          <p:cNvPr id="3" name="Рисунок 2" descr="plan uroka at the hotel 5 Skyteach">
            <a:extLst>
              <a:ext uri="{FF2B5EF4-FFF2-40B4-BE49-F238E27FC236}">
                <a16:creationId xmlns:a16="http://schemas.microsoft.com/office/drawing/2014/main" xmlns="" id="{992DBBFE-F4C7-47C4-972B-553518EBAE6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39552" y="476672"/>
            <a:ext cx="8136904" cy="5832648"/>
          </a:xfrm>
          <a:prstGeom prst="rect">
            <a:avLst/>
          </a:prstGeom>
          <a:noFill/>
          <a:ln>
            <a:noFill/>
          </a:ln>
        </p:spPr>
      </p:pic>
    </p:spTree>
    <p:extLst>
      <p:ext uri="{BB962C8B-B14F-4D97-AF65-F5344CB8AC3E}">
        <p14:creationId xmlns:p14="http://schemas.microsoft.com/office/powerpoint/2010/main" val="2810747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799F501-A4B1-4964-BA1E-3CAE99FBB6DA}"/>
              </a:ext>
            </a:extLst>
          </p:cNvPr>
          <p:cNvSpPr txBox="1"/>
          <p:nvPr/>
        </p:nvSpPr>
        <p:spPr>
          <a:xfrm>
            <a:off x="755576" y="2020067"/>
            <a:ext cx="7704856" cy="2878480"/>
          </a:xfrm>
          <a:prstGeom prst="rect">
            <a:avLst/>
          </a:prstGeom>
          <a:noFill/>
        </p:spPr>
        <p:txBody>
          <a:bodyPr wrap="square">
            <a:spAutoFit/>
          </a:bodyPr>
          <a:lstStyle/>
          <a:p>
            <a:pPr>
              <a:lnSpc>
                <a:spcPct val="115000"/>
              </a:lnSpc>
              <a:spcAft>
                <a:spcPts val="1000"/>
              </a:spcAft>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noisy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neighbours</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room heating or air conditioning is not working, rude or unpleasant staff, no hot water, dirty room, no towels or pillows, the booking is not in the system</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8084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EF65A04-18B1-4732-BC3B-E7F67812B952}"/>
              </a:ext>
            </a:extLst>
          </p:cNvPr>
          <p:cNvSpPr txBox="1"/>
          <p:nvPr/>
        </p:nvSpPr>
        <p:spPr>
          <a:xfrm>
            <a:off x="971600" y="1196752"/>
            <a:ext cx="7272808" cy="4200894"/>
          </a:xfrm>
          <a:prstGeom prst="rect">
            <a:avLst/>
          </a:prstGeom>
          <a:noFill/>
        </p:spPr>
        <p:txBody>
          <a:bodyPr wrap="square">
            <a:spAutoFit/>
          </a:bodyPr>
          <a:lstStyle/>
          <a:p>
            <a:pPr>
              <a:lnSpc>
                <a:spcPts val="1755"/>
              </a:lnSpc>
              <a:spcAft>
                <a:spcPts val="1500"/>
              </a:spcAft>
            </a:pPr>
            <a:r>
              <a:rPr lang="ru-RU"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Key:</a:t>
            </a:r>
            <a:r>
              <a:rPr lang="ru-RU"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375"/>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hot</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water</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375"/>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rude</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unpleasant</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staff</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375"/>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dirty</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rooms</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375"/>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noisy</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neighbours</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375"/>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room heating or air conditioning is not working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1000"/>
              </a:spcAft>
              <a:tabLst>
                <a:tab pos="45720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towels</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pillows</a:t>
            </a: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17249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6752716-9370-4A7B-A570-2363BC4CB9DB}"/>
              </a:ext>
            </a:extLst>
          </p:cNvPr>
          <p:cNvSpPr>
            <a:spLocks noGrp="1"/>
          </p:cNvSpPr>
          <p:nvPr>
            <p:ph type="ctrTitle"/>
          </p:nvPr>
        </p:nvSpPr>
        <p:spPr>
          <a:xfrm>
            <a:off x="1547664" y="1196753"/>
            <a:ext cx="6264696" cy="1008111"/>
          </a:xfrm>
        </p:spPr>
        <p:txBody>
          <a:bodyPr>
            <a:normAutofit/>
          </a:bodyPr>
          <a:lstStyle/>
          <a:p>
            <a:r>
              <a:rPr lang="en-US" sz="3600" b="1" dirty="0">
                <a:latin typeface="Times New Roman" panose="02020603050405020304" pitchFamily="18" charset="0"/>
                <a:cs typeface="Times New Roman" panose="02020603050405020304" pitchFamily="18" charset="0"/>
              </a:rPr>
              <a:t>Activity 5</a:t>
            </a:r>
            <a:endParaRPr lang="ru-RU" sz="3600" b="1" dirty="0">
              <a:latin typeface="Times New Roman" panose="02020603050405020304" pitchFamily="18" charset="0"/>
              <a:cs typeface="Times New Roman" panose="02020603050405020304" pitchFamily="18" charset="0"/>
            </a:endParaRPr>
          </a:p>
        </p:txBody>
      </p:sp>
      <p:sp>
        <p:nvSpPr>
          <p:cNvPr id="3" name="Подзаголовок 2">
            <a:extLst>
              <a:ext uri="{FF2B5EF4-FFF2-40B4-BE49-F238E27FC236}">
                <a16:creationId xmlns:a16="http://schemas.microsoft.com/office/drawing/2014/main" xmlns="" id="{FB852573-C8E0-4694-8CCF-80398EB94E5D}"/>
              </a:ext>
            </a:extLst>
          </p:cNvPr>
          <p:cNvSpPr>
            <a:spLocks noGrp="1"/>
          </p:cNvSpPr>
          <p:nvPr>
            <p:ph type="subTitle" idx="1"/>
          </p:nvPr>
        </p:nvSpPr>
        <p:spPr>
          <a:xfrm>
            <a:off x="1187624" y="2996952"/>
            <a:ext cx="6624736" cy="2263670"/>
          </a:xfrm>
        </p:spPr>
        <p:txBody>
          <a:bodyPr>
            <a:normAutofit/>
          </a:bodyPr>
          <a:lstStyle/>
          <a:p>
            <a:r>
              <a:rPr lang="en-US" sz="3600" b="0" i="0" dirty="0">
                <a:solidFill>
                  <a:srgbClr val="000000"/>
                </a:solidFill>
                <a:effectLst/>
                <a:latin typeface="Times New Roman" panose="02020603050405020304" pitchFamily="18" charset="0"/>
              </a:rPr>
              <a:t>To define the words concerning their definitions.</a:t>
            </a:r>
            <a:endParaRPr lang="ru-RU" sz="3600" dirty="0"/>
          </a:p>
        </p:txBody>
      </p:sp>
    </p:spTree>
    <p:extLst>
      <p:ext uri="{BB962C8B-B14F-4D97-AF65-F5344CB8AC3E}">
        <p14:creationId xmlns:p14="http://schemas.microsoft.com/office/powerpoint/2010/main" val="21334188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755576" y="1124743"/>
            <a:ext cx="7632848" cy="4598195"/>
          </a:xfrm>
        </p:spPr>
        <p:txBody>
          <a:bodyPr>
            <a:normAutofit fontScale="92500" lnSpcReduction="10000"/>
          </a:bodyPr>
          <a:lstStyle/>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 car trunk;</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 heated pool;</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3)baggage;</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4)fitness;</a:t>
            </a: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5)to surf the web;</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 stroller;</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7)to babysit;</a:t>
            </a:r>
            <a:endParaRPr lang="ru-RU"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 a childcare specialist</a:t>
            </a:r>
            <a:endParaRPr lang="ru-RU" sz="36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7176520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19FCB7EF-E8AB-48ED-A9F9-C90AF39C823D}"/>
              </a:ext>
            </a:extLst>
          </p:cNvPr>
          <p:cNvSpPr txBox="1"/>
          <p:nvPr/>
        </p:nvSpPr>
        <p:spPr>
          <a:xfrm>
            <a:off x="611560" y="1124744"/>
            <a:ext cx="7992888" cy="369332"/>
          </a:xfrm>
          <a:prstGeom prst="rect">
            <a:avLst/>
          </a:prstGeom>
          <a:noFill/>
        </p:spPr>
        <p:txBody>
          <a:bodyPr wrap="square">
            <a:spAutoFit/>
          </a:bodyPr>
          <a:lstStyle/>
          <a:p>
            <a:r>
              <a:rPr lang="ru-RU" sz="1800" dirty="0">
                <a:solidFill>
                  <a:srgbClr val="000000"/>
                </a:solidFill>
                <a:effectLst/>
                <a:latin typeface="Times New Roman" panose="02020603050405020304" pitchFamily="18" charset="0"/>
                <a:ea typeface="Times New Roman" panose="02020603050405020304" pitchFamily="18" charset="0"/>
              </a:rPr>
              <a:t> </a:t>
            </a:r>
            <a:r>
              <a:rPr lang="ru-RU" sz="1600" dirty="0">
                <a:effectLst/>
                <a:latin typeface="Times New Roman" panose="02020603050405020304" pitchFamily="18" charset="0"/>
                <a:ea typeface="Times New Roman" panose="02020603050405020304" pitchFamily="18" charset="0"/>
              </a:rPr>
              <a:t> </a:t>
            </a:r>
            <a:endParaRPr lang="ru-RU" dirty="0"/>
          </a:p>
        </p:txBody>
      </p:sp>
      <p:sp>
        <p:nvSpPr>
          <p:cNvPr id="4" name="Заголовок 3">
            <a:extLst>
              <a:ext uri="{FF2B5EF4-FFF2-40B4-BE49-F238E27FC236}">
                <a16:creationId xmlns:a16="http://schemas.microsoft.com/office/drawing/2014/main" xmlns="" id="{2D065759-FC4E-4840-9FBA-CB453A6D2D99}"/>
              </a:ext>
            </a:extLst>
          </p:cNvPr>
          <p:cNvSpPr>
            <a:spLocks noGrp="1"/>
          </p:cNvSpPr>
          <p:nvPr>
            <p:ph type="ctrTitle" idx="4294967295"/>
          </p:nvPr>
        </p:nvSpPr>
        <p:spPr>
          <a:xfrm>
            <a:off x="790575" y="1196752"/>
            <a:ext cx="8353425" cy="4824536"/>
          </a:xfrm>
        </p:spPr>
        <p:txBody>
          <a:bodyPr>
            <a:noAutofit/>
          </a:bodyPr>
          <a:lstStyle/>
          <a:p>
            <a:pPr algn="l"/>
            <a:r>
              <a:rPr lang="en-US" sz="2400" dirty="0">
                <a:solidFill>
                  <a:srgbClr val="000000"/>
                </a:solidFill>
                <a:effectLst/>
                <a:latin typeface="Times New Roman" panose="02020603050405020304" pitchFamily="18" charset="0"/>
                <a:ea typeface="Times New Roman" panose="02020603050405020304" pitchFamily="18" charset="0"/>
              </a:rPr>
              <a:t>1)a person` s bags that contain personal belongings.                          </a:t>
            </a:r>
            <a:r>
              <a:rPr lang="ru-RU" sz="2400" dirty="0">
                <a:effectLst/>
                <a:latin typeface="Times New Roman" panose="02020603050405020304" pitchFamily="18" charset="0"/>
                <a:ea typeface="Times New Roman" panose="02020603050405020304" pitchFamily="18" charset="0"/>
              </a:rPr>
              <a:t/>
            </a:r>
            <a:br>
              <a:rPr lang="ru-RU" sz="2400" dirty="0">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2)a place that has exercise equipment.                                              </a:t>
            </a:r>
            <a:br>
              <a:rPr lang="en-US" sz="2400" dirty="0">
                <a:solidFill>
                  <a:srgbClr val="000000"/>
                </a:solidFill>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3)a person that knows how to take care of kids.                                </a:t>
            </a:r>
            <a:r>
              <a:rPr lang="ru-RU" sz="2400" dirty="0">
                <a:effectLst/>
                <a:latin typeface="Times New Roman" panose="02020603050405020304" pitchFamily="18" charset="0"/>
                <a:ea typeface="Times New Roman" panose="02020603050405020304" pitchFamily="18" charset="0"/>
              </a:rPr>
              <a:t> </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4)a special seat with wheels used to move small </a:t>
            </a:r>
            <a:r>
              <a:rPr lang="en-US" sz="2400" dirty="0" smtClean="0">
                <a:solidFill>
                  <a:srgbClr val="000000"/>
                </a:solidFill>
                <a:effectLst/>
                <a:latin typeface="Times New Roman" panose="02020603050405020304" pitchFamily="18" charset="0"/>
                <a:ea typeface="Times New Roman" panose="02020603050405020304" pitchFamily="18" charset="0"/>
              </a:rPr>
              <a:t>children</a:t>
            </a:r>
            <a:r>
              <a:rPr lang="ru-RU" sz="2400" dirty="0" smtClean="0">
                <a:solidFill>
                  <a:srgbClr val="000000"/>
                </a:solidFill>
                <a:effectLst/>
                <a:latin typeface="Times New Roman" panose="02020603050405020304" pitchFamily="18" charset="0"/>
                <a:ea typeface="Times New Roman" panose="02020603050405020304" pitchFamily="18" charset="0"/>
              </a:rPr>
              <a:t/>
            </a:r>
            <a:br>
              <a:rPr lang="ru-RU" sz="2400" dirty="0" smtClean="0">
                <a:solidFill>
                  <a:srgbClr val="000000"/>
                </a:solidFill>
                <a:effectLst/>
                <a:latin typeface="Times New Roman" panose="02020603050405020304" pitchFamily="18" charset="0"/>
                <a:ea typeface="Times New Roman" panose="02020603050405020304" pitchFamily="18" charset="0"/>
              </a:rPr>
            </a:br>
            <a:r>
              <a:rPr lang="en-US" sz="2400" dirty="0" smtClean="0">
                <a:solidFill>
                  <a:srgbClr val="000000"/>
                </a:solidFill>
                <a:effectLst/>
                <a:latin typeface="Times New Roman" panose="02020603050405020304" pitchFamily="18" charset="0"/>
                <a:ea typeface="Times New Roman" panose="02020603050405020304" pitchFamily="18" charset="0"/>
              </a:rPr>
              <a:t> </a:t>
            </a:r>
            <a:r>
              <a:rPr lang="en-US" sz="2400" dirty="0">
                <a:solidFill>
                  <a:srgbClr val="000000"/>
                </a:solidFill>
                <a:effectLst/>
                <a:latin typeface="Times New Roman" panose="02020603050405020304" pitchFamily="18" charset="0"/>
                <a:ea typeface="Times New Roman" panose="02020603050405020304" pitchFamily="18" charset="0"/>
              </a:rPr>
              <a:t>babies in             </a:t>
            </a:r>
            <a:r>
              <a:rPr lang="ru-RU" sz="2400" dirty="0">
                <a:effectLst/>
                <a:latin typeface="Times New Roman" panose="02020603050405020304" pitchFamily="18" charset="0"/>
                <a:ea typeface="Times New Roman" panose="02020603050405020304" pitchFamily="18" charset="0"/>
              </a:rPr>
              <a:t/>
            </a:r>
            <a:br>
              <a:rPr lang="ru-RU" sz="2400" dirty="0">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5)to take care of him / her because their parents are busy.             </a:t>
            </a:r>
            <a:br>
              <a:rPr lang="en-US" sz="2400" dirty="0">
                <a:solidFill>
                  <a:srgbClr val="000000"/>
                </a:solidFill>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6)a space in the back of a car used to store baggage                                                                                             </a:t>
            </a:r>
            <a:r>
              <a:rPr lang="en-US" sz="2400" dirty="0" smtClean="0">
                <a:solidFill>
                  <a:srgbClr val="000000"/>
                </a:solidFill>
                <a:effectLst/>
                <a:latin typeface="Times New Roman" panose="02020603050405020304" pitchFamily="18" charset="0"/>
                <a:ea typeface="Times New Roman" panose="02020603050405020304" pitchFamily="18" charset="0"/>
              </a:rPr>
              <a:t>7)to </a:t>
            </a:r>
            <a:r>
              <a:rPr lang="en-US" sz="2400" dirty="0">
                <a:solidFill>
                  <a:srgbClr val="000000"/>
                </a:solidFill>
                <a:effectLst/>
                <a:latin typeface="Times New Roman" panose="02020603050405020304" pitchFamily="18" charset="0"/>
                <a:ea typeface="Times New Roman" panose="02020603050405020304" pitchFamily="18" charset="0"/>
              </a:rPr>
              <a:t>look up different subject on the I-net.                                      </a:t>
            </a:r>
            <a:r>
              <a:rPr lang="ru-RU" sz="2400" dirty="0">
                <a:effectLst/>
                <a:latin typeface="Times New Roman" panose="02020603050405020304" pitchFamily="18" charset="0"/>
                <a:ea typeface="Times New Roman" panose="02020603050405020304" pitchFamily="18" charset="0"/>
              </a:rPr>
              <a:t> </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rPr>
              <a:t>8)a large hole filled with warm water that you can swim.      </a:t>
            </a:r>
            <a:r>
              <a:rPr lang="ru-RU" sz="2400" dirty="0">
                <a:effectLst/>
                <a:latin typeface="Times New Roman" panose="02020603050405020304" pitchFamily="18" charset="0"/>
                <a:ea typeface="Times New Roman" panose="02020603050405020304" pitchFamily="18" charset="0"/>
              </a:rPr>
              <a:t> </a:t>
            </a:r>
            <a:endParaRPr lang="ru-RU" sz="2400" dirty="0"/>
          </a:p>
        </p:txBody>
      </p:sp>
    </p:spTree>
    <p:extLst>
      <p:ext uri="{BB962C8B-B14F-4D97-AF65-F5344CB8AC3E}">
        <p14:creationId xmlns:p14="http://schemas.microsoft.com/office/powerpoint/2010/main" val="8708112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0CE1698-4ABD-49E1-82C5-CBED0F654F4C}"/>
              </a:ext>
            </a:extLst>
          </p:cNvPr>
          <p:cNvSpPr>
            <a:spLocks noGrp="1"/>
          </p:cNvSpPr>
          <p:nvPr>
            <p:ph idx="4294967295"/>
          </p:nvPr>
        </p:nvSpPr>
        <p:spPr>
          <a:xfrm>
            <a:off x="899592" y="1484785"/>
            <a:ext cx="7272808" cy="4238154"/>
          </a:xfrm>
        </p:spPr>
        <p:txBody>
          <a:bodyPr/>
          <a:lstStyle/>
          <a:p>
            <a:r>
              <a:rPr lang="ru-RU" sz="3600" dirty="0">
                <a:solidFill>
                  <a:srgbClr val="000000"/>
                </a:solidFill>
                <a:effectLst/>
                <a:latin typeface="Times New Roman" panose="02020603050405020304" pitchFamily="18" charset="0"/>
                <a:ea typeface="Times New Roman" panose="02020603050405020304" pitchFamily="18" charset="0"/>
              </a:rPr>
              <a:t>KEYS: [1-6; 2-8; 3-1; 4-2; 5-7; 6-4; 7-5; 8-3]</a:t>
            </a:r>
            <a:endParaRPr lang="ru-RU" sz="3600" dirty="0">
              <a:effectLst/>
              <a:latin typeface="Times New Roman" panose="02020603050405020304" pitchFamily="18" charset="0"/>
              <a:ea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xmlns="" id="{DF520EB6-4CF3-4973-B98B-39F87A34341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0" y="4059084"/>
            <a:ext cx="5490492" cy="2797995"/>
          </a:xfrm>
          <a:prstGeom prst="rect">
            <a:avLst/>
          </a:prstGeom>
          <a:noFill/>
          <a:ln>
            <a:noFill/>
          </a:ln>
        </p:spPr>
      </p:pic>
      <p:pic>
        <p:nvPicPr>
          <p:cNvPr id="5" name="Рисунок 4">
            <a:extLst>
              <a:ext uri="{FF2B5EF4-FFF2-40B4-BE49-F238E27FC236}">
                <a16:creationId xmlns:a16="http://schemas.microsoft.com/office/drawing/2014/main" xmlns="" id="{A7849030-CAE4-45F7-8BCF-167D422E5F7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9652" y="2420888"/>
            <a:ext cx="4194348" cy="2772335"/>
          </a:xfrm>
          <a:prstGeom prst="rect">
            <a:avLst/>
          </a:prstGeom>
          <a:noFill/>
          <a:ln>
            <a:noFill/>
          </a:ln>
        </p:spPr>
      </p:pic>
    </p:spTree>
    <p:extLst>
      <p:ext uri="{BB962C8B-B14F-4D97-AF65-F5344CB8AC3E}">
        <p14:creationId xmlns:p14="http://schemas.microsoft.com/office/powerpoint/2010/main" val="37565634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F93498B-8A7B-409C-AD57-DA2B410E1E25}"/>
              </a:ext>
            </a:extLst>
          </p:cNvPr>
          <p:cNvSpPr>
            <a:spLocks noGrp="1"/>
          </p:cNvSpPr>
          <p:nvPr>
            <p:ph type="ctrTitle"/>
          </p:nvPr>
        </p:nvSpPr>
        <p:spPr>
          <a:xfrm>
            <a:off x="1727201" y="1268761"/>
            <a:ext cx="5723468" cy="1152128"/>
          </a:xfrm>
        </p:spPr>
        <p:txBody>
          <a:bodyPr/>
          <a:lstStyle/>
          <a:p>
            <a:r>
              <a:rPr lang="en-US" dirty="0"/>
              <a:t>The End</a:t>
            </a:r>
            <a:endParaRPr lang="ru-RU" dirty="0"/>
          </a:p>
        </p:txBody>
      </p:sp>
      <p:sp>
        <p:nvSpPr>
          <p:cNvPr id="3" name="Подзаголовок 2">
            <a:extLst>
              <a:ext uri="{FF2B5EF4-FFF2-40B4-BE49-F238E27FC236}">
                <a16:creationId xmlns:a16="http://schemas.microsoft.com/office/drawing/2014/main" xmlns="" id="{782695C1-CA68-42AB-A8ED-58BD0D9FC054}"/>
              </a:ext>
            </a:extLst>
          </p:cNvPr>
          <p:cNvSpPr>
            <a:spLocks noGrp="1"/>
          </p:cNvSpPr>
          <p:nvPr>
            <p:ph type="subTitle" idx="1"/>
          </p:nvPr>
        </p:nvSpPr>
        <p:spPr/>
        <p:txBody>
          <a:bodyPr/>
          <a:lstStyle/>
          <a:p>
            <a:endParaRPr lang="ru-RU" dirty="0"/>
          </a:p>
        </p:txBody>
      </p:sp>
      <p:pic>
        <p:nvPicPr>
          <p:cNvPr id="4" name="Рисунок 3">
            <a:extLst>
              <a:ext uri="{FF2B5EF4-FFF2-40B4-BE49-F238E27FC236}">
                <a16:creationId xmlns:a16="http://schemas.microsoft.com/office/drawing/2014/main" xmlns="" id="{D362029F-E744-4ECE-A88F-6B107827356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601787" y="2468214"/>
            <a:ext cx="5940425" cy="3121025"/>
          </a:xfrm>
          <a:prstGeom prst="rect">
            <a:avLst/>
          </a:prstGeom>
          <a:noFill/>
          <a:ln>
            <a:noFill/>
          </a:ln>
        </p:spPr>
      </p:pic>
    </p:spTree>
    <p:extLst>
      <p:ext uri="{BB962C8B-B14F-4D97-AF65-F5344CB8AC3E}">
        <p14:creationId xmlns:p14="http://schemas.microsoft.com/office/powerpoint/2010/main" val="1133156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F9DC280-AEBD-495A-B18B-A63A7A58A66E}"/>
              </a:ext>
            </a:extLst>
          </p:cNvPr>
          <p:cNvSpPr>
            <a:spLocks noGrp="1"/>
          </p:cNvSpPr>
          <p:nvPr>
            <p:ph type="title"/>
          </p:nvPr>
        </p:nvSpPr>
        <p:spPr/>
        <p:txBody>
          <a:bodyPr/>
          <a:lstStyle/>
          <a:p>
            <a:r>
              <a:rPr lang="en-US" dirty="0"/>
              <a:t>BE OUR GUEST!</a:t>
            </a:r>
            <a:endParaRPr lang="ru-RU" dirty="0"/>
          </a:p>
        </p:txBody>
      </p:sp>
      <p:pic>
        <p:nvPicPr>
          <p:cNvPr id="4" name="Объект 3">
            <a:extLst>
              <a:ext uri="{FF2B5EF4-FFF2-40B4-BE49-F238E27FC236}">
                <a16:creationId xmlns:a16="http://schemas.microsoft.com/office/drawing/2014/main" xmlns="" id="{5DE637B6-1EEA-4B1F-B913-11CCBDCBD0D5}"/>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2420888"/>
            <a:ext cx="6624735" cy="3619530"/>
          </a:xfrm>
          <a:prstGeom prst="rect">
            <a:avLst/>
          </a:prstGeom>
          <a:noFill/>
          <a:ln>
            <a:noFill/>
          </a:ln>
        </p:spPr>
      </p:pic>
    </p:spTree>
    <p:extLst>
      <p:ext uri="{BB962C8B-B14F-4D97-AF65-F5344CB8AC3E}">
        <p14:creationId xmlns:p14="http://schemas.microsoft.com/office/powerpoint/2010/main" val="1288604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1FE68FF-50B4-4F59-85FD-C5384344F761}"/>
              </a:ext>
            </a:extLst>
          </p:cNvPr>
          <p:cNvSpPr>
            <a:spLocks noGrp="1"/>
          </p:cNvSpPr>
          <p:nvPr>
            <p:ph type="title"/>
          </p:nvPr>
        </p:nvSpPr>
        <p:spPr>
          <a:xfrm>
            <a:off x="899592" y="764704"/>
            <a:ext cx="7344815" cy="1255363"/>
          </a:xfrm>
        </p:spPr>
        <p:txBody>
          <a:bodyPr>
            <a:normAutofit fontScale="90000"/>
          </a:bodyPr>
          <a:lstStyle/>
          <a:p>
            <a:r>
              <a:rPr lang="en-US" sz="4400" b="1" dirty="0">
                <a:effectLst/>
                <a:latin typeface="Times New Roman" panose="02020603050405020304" pitchFamily="18" charset="0"/>
                <a:ea typeface="Calibri" panose="020F0502020204030204" pitchFamily="34" charset="0"/>
                <a:cs typeface="Times New Roman" panose="02020603050405020304" pitchFamily="18" charset="0"/>
              </a:rPr>
              <a:t/>
            </a:r>
            <a:br>
              <a:rPr lang="en-US" sz="4400" b="1" dirty="0">
                <a:effectLst/>
                <a:latin typeface="Times New Roman" panose="02020603050405020304" pitchFamily="18" charset="0"/>
                <a:ea typeface="Calibri" panose="020F0502020204030204" pitchFamily="34" charset="0"/>
                <a:cs typeface="Times New Roman" panose="02020603050405020304" pitchFamily="18" charset="0"/>
              </a:rPr>
            </a:b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Activity</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1.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At</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reception</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Complete</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sz="4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4000" b="1" dirty="0" err="1">
                <a:effectLst/>
                <a:latin typeface="Times New Roman" panose="02020603050405020304" pitchFamily="18" charset="0"/>
                <a:ea typeface="Calibri" panose="020F0502020204030204" pitchFamily="34" charset="0"/>
                <a:cs typeface="Times New Roman" panose="02020603050405020304" pitchFamily="18" charset="0"/>
              </a:rPr>
              <a:t>phrases</a:t>
            </a:r>
            <a:r>
              <a:rPr lang="ru-RU" sz="4400" dirty="0">
                <a:effectLst/>
                <a:latin typeface="Calibri" panose="020F0502020204030204" pitchFamily="34" charset="0"/>
                <a:ea typeface="Calibri" panose="020F0502020204030204" pitchFamily="34" charset="0"/>
                <a:cs typeface="Times New Roman" panose="02020603050405020304" pitchFamily="18" charset="0"/>
              </a:rPr>
              <a:t/>
            </a:r>
            <a:br>
              <a:rPr lang="ru-RU" sz="4400" dirty="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Объект 3">
            <a:extLst>
              <a:ext uri="{FF2B5EF4-FFF2-40B4-BE49-F238E27FC236}">
                <a16:creationId xmlns:a16="http://schemas.microsoft.com/office/drawing/2014/main" xmlns="" id="{9DFFB432-BD50-4A1B-9790-F70437EEC232}"/>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528" y="2204864"/>
            <a:ext cx="5402799" cy="3603625"/>
          </a:xfrm>
          <a:prstGeom prst="rect">
            <a:avLst/>
          </a:prstGeom>
          <a:noFill/>
          <a:ln>
            <a:noFill/>
          </a:ln>
        </p:spPr>
      </p:pic>
      <p:pic>
        <p:nvPicPr>
          <p:cNvPr id="5" name="Рисунок 4">
            <a:extLst>
              <a:ext uri="{FF2B5EF4-FFF2-40B4-BE49-F238E27FC236}">
                <a16:creationId xmlns:a16="http://schemas.microsoft.com/office/drawing/2014/main" xmlns="" id="{62FF4A7B-6BDB-41E3-99D7-64F9107A757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9195" y="3688696"/>
            <a:ext cx="5040560" cy="3169304"/>
          </a:xfrm>
          <a:prstGeom prst="rect">
            <a:avLst/>
          </a:prstGeom>
          <a:noFill/>
          <a:ln>
            <a:noFill/>
          </a:ln>
        </p:spPr>
      </p:pic>
    </p:spTree>
    <p:extLst>
      <p:ext uri="{BB962C8B-B14F-4D97-AF65-F5344CB8AC3E}">
        <p14:creationId xmlns:p14="http://schemas.microsoft.com/office/powerpoint/2010/main" val="17968981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2FD9086C-B0AB-4068-9082-7D4D714D96DD}"/>
              </a:ext>
            </a:extLst>
          </p:cNvPr>
          <p:cNvSpPr txBox="1"/>
          <p:nvPr/>
        </p:nvSpPr>
        <p:spPr>
          <a:xfrm>
            <a:off x="683568" y="548680"/>
            <a:ext cx="8136904" cy="5546518"/>
          </a:xfrm>
          <a:prstGeom prst="rect">
            <a:avLst/>
          </a:prstGeom>
          <a:noFill/>
        </p:spPr>
        <p:txBody>
          <a:bodyPr wrap="square">
            <a:spAutoFit/>
          </a:bodyPr>
          <a:lstStyle/>
          <a:p>
            <a:pPr>
              <a:lnSpc>
                <a:spcPct val="115000"/>
              </a:lnSpc>
              <a:spcAft>
                <a:spcPts val="1000"/>
              </a:spcAft>
            </a:pP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1.</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My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name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_____ . I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have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 _____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2.</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you</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_____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name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3.</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I _____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passport</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4.</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you</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_____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here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5.</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_____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room</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key</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B.</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1.</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_____ _____ a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shop</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in</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hotel</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2.</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_____ _____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effectLst/>
                <a:latin typeface="Times New Roman" panose="02020603050405020304" pitchFamily="18" charset="0"/>
                <a:ea typeface="Calibri" panose="020F0502020204030204" pitchFamily="34" charset="0"/>
                <a:cs typeface="Times New Roman" panose="02020603050405020304" pitchFamily="18" charset="0"/>
              </a:rPr>
              <a:t>breakfast</a:t>
            </a:r>
            <a:r>
              <a:rPr lang="ru-RU"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0891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A36EE7B4-5C61-42AC-9664-2ADE7FD50A53}"/>
              </a:ext>
            </a:extLst>
          </p:cNvPr>
          <p:cNvSpPr>
            <a:spLocks noGrp="1"/>
          </p:cNvSpPr>
          <p:nvPr>
            <p:ph idx="4294967295"/>
          </p:nvPr>
        </p:nvSpPr>
        <p:spPr>
          <a:xfrm>
            <a:off x="755576" y="476672"/>
            <a:ext cx="7560840" cy="5904656"/>
          </a:xfrm>
        </p:spPr>
        <p:txBody>
          <a:bodyPr>
            <a:noAutofit/>
          </a:bodyPr>
          <a:lstStyle/>
          <a:p>
            <a:pPr>
              <a:lnSpc>
                <a:spcPct val="115000"/>
              </a:lnSpc>
              <a:spcAft>
                <a:spcPts val="1000"/>
              </a:spcAft>
            </a:pPr>
            <a:r>
              <a:rPr lang="ru-RU" b="1" dirty="0">
                <a:effectLst/>
                <a:latin typeface="Times New Roman" panose="02020603050405020304" pitchFamily="18" charset="0"/>
                <a:ea typeface="Calibri" panose="020F0502020204030204" pitchFamily="34" charset="0"/>
                <a:cs typeface="Times New Roman" panose="02020603050405020304" pitchFamily="18" charset="0"/>
              </a:rPr>
              <a:t>Key:</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A.</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1.</a:t>
            </a:r>
            <a:r>
              <a:rPr lang="ru-RU" dirty="0">
                <a:effectLst/>
                <a:latin typeface="Times New Roman" panose="02020603050405020304" pitchFamily="18" charset="0"/>
                <a:ea typeface="Calibri" panose="020F0502020204030204" pitchFamily="34" charset="0"/>
                <a:cs typeface="Times New Roman" panose="02020603050405020304" pitchFamily="18" charset="0"/>
              </a:rPr>
              <a:t>My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name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dirty="0">
                <a:effectLst/>
                <a:latin typeface="Times New Roman" panose="02020603050405020304" pitchFamily="18" charset="0"/>
                <a:ea typeface="Calibri" panose="020F0502020204030204" pitchFamily="34" charset="0"/>
                <a:cs typeface="Times New Roman" panose="02020603050405020304" pitchFamily="18" charset="0"/>
              </a:rPr>
              <a:t> _____ . I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have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reservation</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2.</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you</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spell</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name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3.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dirty="0">
                <a:effectLst/>
                <a:latin typeface="Times New Roman" panose="02020603050405020304" pitchFamily="18" charset="0"/>
                <a:ea typeface="Calibri" panose="020F0502020204030204" pitchFamily="34" charset="0"/>
                <a:cs typeface="Times New Roman" panose="02020603050405020304" pitchFamily="18" charset="0"/>
              </a:rPr>
              <a:t> I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have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passport</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4.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Can</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you</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sign</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here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please</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5.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Here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your</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room</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key</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B.</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6.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there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shop</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in</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hotel</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7. </a:t>
            </a:r>
            <a:r>
              <a:rPr lang="ru-RU" dirty="0">
                <a:effectLst/>
                <a:latin typeface="Times New Roman" panose="02020603050405020304" pitchFamily="18" charset="0"/>
                <a:ea typeface="Calibri" panose="020F0502020204030204" pitchFamily="34" charset="0"/>
                <a:cs typeface="Times New Roman" panose="02020603050405020304" pitchFamily="18" charset="0"/>
              </a:rPr>
              <a:t>What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time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the</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err="1">
                <a:effectLst/>
                <a:latin typeface="Times New Roman" panose="02020603050405020304" pitchFamily="18" charset="0"/>
                <a:ea typeface="Calibri" panose="020F0502020204030204" pitchFamily="34" charset="0"/>
                <a:cs typeface="Times New Roman" panose="02020603050405020304" pitchFamily="18" charset="0"/>
              </a:rPr>
              <a:t>breakfast</a:t>
            </a:r>
            <a:r>
              <a:rPr lang="ru-RU"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p>
        </p:txBody>
      </p:sp>
    </p:spTree>
    <p:extLst>
      <p:ext uri="{BB962C8B-B14F-4D97-AF65-F5344CB8AC3E}">
        <p14:creationId xmlns:p14="http://schemas.microsoft.com/office/powerpoint/2010/main" val="1216395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plan uroka at the hotel 1 Skyteach"/>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74286"/>
            <a:ext cx="7056784" cy="5309428"/>
          </a:xfrm>
          <a:prstGeom prst="rect">
            <a:avLst/>
          </a:prstGeom>
          <a:noFill/>
          <a:ln>
            <a:noFill/>
          </a:ln>
        </p:spPr>
      </p:pic>
      <p:sp>
        <p:nvSpPr>
          <p:cNvPr id="4" name="Заголовок 3"/>
          <p:cNvSpPr>
            <a:spLocks noGrp="1"/>
          </p:cNvSpPr>
          <p:nvPr>
            <p:ph type="title" idx="4294967295"/>
          </p:nvPr>
        </p:nvSpPr>
        <p:spPr>
          <a:xfrm>
            <a:off x="0" y="5589588"/>
            <a:ext cx="8460432" cy="576262"/>
          </a:xfrm>
        </p:spPr>
        <p:txBody>
          <a:bodyPr>
            <a:normAutofit fontScale="90000"/>
          </a:bodyPr>
          <a:lstStyle/>
          <a:p>
            <a:pPr algn="just"/>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a:latin typeface="Times New Roman" pitchFamily="18" charset="0"/>
                <a:cs typeface="Times New Roman" pitchFamily="18" charset="0"/>
              </a:rPr>
              <a:t>        What can you see in these pictures?</a:t>
            </a:r>
            <a:r>
              <a:rPr lang="ru-RU" dirty="0"/>
              <a:t/>
            </a:r>
            <a:br>
              <a:rPr lang="ru-RU" dirty="0"/>
            </a:br>
            <a:endParaRPr lang="ru-RU" dirty="0"/>
          </a:p>
        </p:txBody>
      </p:sp>
      <p:sp>
        <p:nvSpPr>
          <p:cNvPr id="5" name="Прямоугольник 4"/>
          <p:cNvSpPr/>
          <p:nvPr/>
        </p:nvSpPr>
        <p:spPr>
          <a:xfrm>
            <a:off x="2627784" y="116632"/>
            <a:ext cx="2880320" cy="584775"/>
          </a:xfrm>
          <a:prstGeom prst="rect">
            <a:avLst/>
          </a:prstGeom>
        </p:spPr>
        <p:txBody>
          <a:bodyPr wrap="square">
            <a:spAutoFit/>
          </a:bodyPr>
          <a:lstStyle/>
          <a:p>
            <a:r>
              <a:rPr lang="en-US" sz="3200" b="1" dirty="0">
                <a:latin typeface="Times New Roman" pitchFamily="18" charset="0"/>
                <a:cs typeface="Times New Roman" pitchFamily="18" charset="0"/>
              </a:rPr>
              <a:t>       Activity 2</a:t>
            </a:r>
            <a:endParaRPr lang="ru-RU" sz="3200" dirty="0"/>
          </a:p>
        </p:txBody>
      </p:sp>
    </p:spTree>
    <p:extLst>
      <p:ext uri="{BB962C8B-B14F-4D97-AF65-F5344CB8AC3E}">
        <p14:creationId xmlns:p14="http://schemas.microsoft.com/office/powerpoint/2010/main" val="30354266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817582"/>
            <a:ext cx="6965245" cy="5347722"/>
          </a:xfrm>
        </p:spPr>
        <p:txBody>
          <a:bodyPr>
            <a:normAutofit fontScale="90000"/>
          </a:bodyPr>
          <a:lstStyle/>
          <a:p>
            <a:pPr algn="l"/>
            <a:r>
              <a:rPr lang="ru-RU" sz="2700" b="1" dirty="0" err="1"/>
              <a:t>Key</a:t>
            </a:r>
            <a:r>
              <a:rPr lang="ru-RU" sz="2700" b="1" dirty="0"/>
              <a:t>:</a:t>
            </a:r>
            <a:r>
              <a:rPr lang="ru-RU" sz="2700" dirty="0"/>
              <a:t/>
            </a:r>
            <a:br>
              <a:rPr lang="ru-RU" sz="2700" dirty="0"/>
            </a:br>
            <a:r>
              <a:rPr lang="en-US" sz="2700" dirty="0"/>
              <a:t>1. </a:t>
            </a:r>
            <a:r>
              <a:rPr lang="en-US" sz="2700" dirty="0">
                <a:latin typeface="Times New Roman" pitchFamily="18" charset="0"/>
                <a:cs typeface="Times New Roman" pitchFamily="18" charset="0"/>
              </a:rPr>
              <a:t>check in</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2. </a:t>
            </a:r>
            <a:r>
              <a:rPr lang="ru-RU" sz="2700" dirty="0" err="1">
                <a:latin typeface="Times New Roman" pitchFamily="18" charset="0"/>
                <a:cs typeface="Times New Roman" pitchFamily="18" charset="0"/>
              </a:rPr>
              <a:t>tips</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3. </a:t>
            </a:r>
            <a:r>
              <a:rPr lang="ru-RU" sz="2700" dirty="0" err="1">
                <a:latin typeface="Times New Roman" pitchFamily="18" charset="0"/>
                <a:cs typeface="Times New Roman" pitchFamily="18" charset="0"/>
              </a:rPr>
              <a:t>deposit</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4. </a:t>
            </a:r>
            <a:r>
              <a:rPr lang="ru-RU" sz="2700" dirty="0">
                <a:latin typeface="Times New Roman" pitchFamily="18" charset="0"/>
                <a:cs typeface="Times New Roman" pitchFamily="18" charset="0"/>
              </a:rPr>
              <a:t>a </a:t>
            </a:r>
            <a:r>
              <a:rPr lang="ru-RU" sz="2700" dirty="0" err="1">
                <a:latin typeface="Times New Roman" pitchFamily="18" charset="0"/>
                <a:cs typeface="Times New Roman" pitchFamily="18" charset="0"/>
              </a:rPr>
              <a:t>double</a:t>
            </a:r>
            <a:r>
              <a:rPr lang="ru-RU" sz="2700" dirty="0">
                <a:latin typeface="Times New Roman" pitchFamily="18" charset="0"/>
                <a:cs typeface="Times New Roman" pitchFamily="18" charset="0"/>
              </a:rPr>
              <a:t> </a:t>
            </a:r>
            <a:r>
              <a:rPr lang="ru-RU" sz="2700" dirty="0" err="1">
                <a:latin typeface="Times New Roman" pitchFamily="18" charset="0"/>
                <a:cs typeface="Times New Roman" pitchFamily="18" charset="0"/>
              </a:rPr>
              <a:t>bed</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5. </a:t>
            </a:r>
            <a:r>
              <a:rPr lang="ru-RU" sz="2700" dirty="0">
                <a:latin typeface="Times New Roman" pitchFamily="18" charset="0"/>
                <a:cs typeface="Times New Roman" pitchFamily="18" charset="0"/>
              </a:rPr>
              <a:t>a </a:t>
            </a:r>
            <a:r>
              <a:rPr lang="ru-RU" sz="2700" dirty="0" err="1">
                <a:latin typeface="Times New Roman" pitchFamily="18" charset="0"/>
                <a:cs typeface="Times New Roman" pitchFamily="18" charset="0"/>
              </a:rPr>
              <a:t>single</a:t>
            </a:r>
            <a:r>
              <a:rPr lang="ru-RU" sz="2700" dirty="0">
                <a:latin typeface="Times New Roman" pitchFamily="18" charset="0"/>
                <a:cs typeface="Times New Roman" pitchFamily="18" charset="0"/>
              </a:rPr>
              <a:t> </a:t>
            </a:r>
            <a:r>
              <a:rPr lang="ru-RU" sz="2700" dirty="0" err="1">
                <a:latin typeface="Times New Roman" pitchFamily="18" charset="0"/>
                <a:cs typeface="Times New Roman" pitchFamily="18" charset="0"/>
              </a:rPr>
              <a:t>bed</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6. </a:t>
            </a:r>
            <a:r>
              <a:rPr lang="ru-RU" sz="2700" dirty="0" err="1">
                <a:latin typeface="Times New Roman" pitchFamily="18" charset="0"/>
                <a:cs typeface="Times New Roman" pitchFamily="18" charset="0"/>
              </a:rPr>
              <a:t>twin</a:t>
            </a:r>
            <a:r>
              <a:rPr lang="ru-RU" sz="2700" dirty="0">
                <a:latin typeface="Times New Roman" pitchFamily="18" charset="0"/>
                <a:cs typeface="Times New Roman" pitchFamily="18" charset="0"/>
              </a:rPr>
              <a:t> </a:t>
            </a:r>
            <a:r>
              <a:rPr lang="ru-RU" sz="2700" dirty="0" err="1">
                <a:latin typeface="Times New Roman" pitchFamily="18" charset="0"/>
                <a:cs typeface="Times New Roman" pitchFamily="18" charset="0"/>
              </a:rPr>
              <a:t>beds</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7. </a:t>
            </a:r>
            <a:r>
              <a:rPr lang="ru-RU" sz="2700" dirty="0">
                <a:latin typeface="Times New Roman" pitchFamily="18" charset="0"/>
                <a:cs typeface="Times New Roman" pitchFamily="18" charset="0"/>
              </a:rPr>
              <a:t>a </a:t>
            </a:r>
            <a:r>
              <a:rPr lang="ru-RU" sz="2700" dirty="0" err="1">
                <a:latin typeface="Times New Roman" pitchFamily="18" charset="0"/>
                <a:cs typeface="Times New Roman" pitchFamily="18" charset="0"/>
              </a:rPr>
              <a:t>towel</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a:latin typeface="Times New Roman" pitchFamily="18" charset="0"/>
                <a:cs typeface="Times New Roman" pitchFamily="18" charset="0"/>
              </a:rPr>
              <a:t>8. </a:t>
            </a:r>
            <a:r>
              <a:rPr lang="ru-RU" sz="2700">
                <a:latin typeface="Times New Roman" pitchFamily="18" charset="0"/>
                <a:cs typeface="Times New Roman" pitchFamily="18" charset="0"/>
              </a:rPr>
              <a:t>a </a:t>
            </a:r>
            <a:r>
              <a:rPr lang="ru-RU" sz="2700" dirty="0" err="1">
                <a:latin typeface="Times New Roman" pitchFamily="18" charset="0"/>
                <a:cs typeface="Times New Roman" pitchFamily="18" charset="0"/>
              </a:rPr>
              <a:t>pillow</a:t>
            </a:r>
            <a:r>
              <a:rPr lang="ru-RU" sz="2700" dirty="0">
                <a:latin typeface="Times New Roman" pitchFamily="18" charset="0"/>
                <a:cs typeface="Times New Roman" pitchFamily="18" charset="0"/>
              </a:rPr>
              <a:t/>
            </a:r>
            <a:br>
              <a:rPr lang="ru-RU" sz="2700" dirty="0">
                <a:latin typeface="Times New Roman" pitchFamily="18" charset="0"/>
                <a:cs typeface="Times New Roman" pitchFamily="18" charset="0"/>
              </a:rPr>
            </a:br>
            <a:r>
              <a:rPr lang="en-US" sz="2700" dirty="0">
                <a:latin typeface="Times New Roman" pitchFamily="18" charset="0"/>
                <a:cs typeface="Times New Roman" pitchFamily="18" charset="0"/>
              </a:rPr>
              <a:t>9.continental breakfast (a standard breakfast, usually consisting of cereal and toast with jam. Elicit other types of breakfast: a buffet breakfast, an English breakfast, an American breakfast)</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2834194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err="1">
                <a:latin typeface="Times New Roman" pitchFamily="18" charset="0"/>
                <a:cs typeface="Times New Roman" pitchFamily="18" charset="0"/>
              </a:rPr>
              <a:t>Activity</a:t>
            </a:r>
            <a:r>
              <a:rPr lang="ru-RU" sz="3600" b="1" dirty="0">
                <a:latin typeface="Times New Roman" pitchFamily="18" charset="0"/>
                <a:cs typeface="Times New Roman" pitchFamily="18" charset="0"/>
              </a:rPr>
              <a:t> </a:t>
            </a:r>
            <a:r>
              <a:rPr lang="en-US" sz="3600" b="1" dirty="0">
                <a:latin typeface="Times New Roman" pitchFamily="18" charset="0"/>
                <a:cs typeface="Times New Roman" pitchFamily="18" charset="0"/>
              </a:rPr>
              <a:t>3</a:t>
            </a:r>
            <a:endParaRPr lang="ru-RU" sz="3600" b="1" dirty="0">
              <a:latin typeface="Times New Roman" pitchFamily="18" charset="0"/>
              <a:cs typeface="Times New Roman" pitchFamily="18" charset="0"/>
            </a:endParaRPr>
          </a:p>
        </p:txBody>
      </p:sp>
      <p:sp>
        <p:nvSpPr>
          <p:cNvPr id="4" name="TextBox 3">
            <a:extLst>
              <a:ext uri="{FF2B5EF4-FFF2-40B4-BE49-F238E27FC236}">
                <a16:creationId xmlns:a16="http://schemas.microsoft.com/office/drawing/2014/main" xmlns="" id="{5FA73D68-5A4F-462D-A3D4-945889221567}"/>
              </a:ext>
            </a:extLst>
          </p:cNvPr>
          <p:cNvSpPr txBox="1"/>
          <p:nvPr/>
        </p:nvSpPr>
        <p:spPr>
          <a:xfrm>
            <a:off x="1331640" y="1844825"/>
            <a:ext cx="6728628" cy="357918"/>
          </a:xfrm>
          <a:prstGeom prst="rect">
            <a:avLst/>
          </a:prstGeom>
          <a:noFill/>
        </p:spPr>
        <p:txBody>
          <a:bodyPr wrap="square">
            <a:spAutoFit/>
          </a:bodyPr>
          <a:lstStyle/>
          <a:p>
            <a:pPr algn="ctr">
              <a:lnSpc>
                <a:spcPts val="1755"/>
              </a:lnSpc>
              <a:spcAft>
                <a:spcPts val="1500"/>
              </a:spcAft>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Divide the words into categories:</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xmlns="" id="{FDB47CF5-23F9-45E1-9A63-22FB07A676DC}"/>
              </a:ext>
            </a:extLst>
          </p:cNvPr>
          <p:cNvGraphicFramePr>
            <a:graphicFrameLocks noGrp="1"/>
          </p:cNvGraphicFramePr>
          <p:nvPr>
            <p:extLst>
              <p:ext uri="{D42A27DB-BD31-4B8C-83A1-F6EECF244321}">
                <p14:modId xmlns:p14="http://schemas.microsoft.com/office/powerpoint/2010/main" val="726088456"/>
              </p:ext>
            </p:extLst>
          </p:nvPr>
        </p:nvGraphicFramePr>
        <p:xfrm>
          <a:off x="683568" y="2348880"/>
          <a:ext cx="7776863" cy="2016224"/>
        </p:xfrm>
        <a:graphic>
          <a:graphicData uri="http://schemas.openxmlformats.org/drawingml/2006/table">
            <a:tbl>
              <a:tblPr firstRow="1" firstCol="1" bandRow="1">
                <a:tableStyleId>{5C22544A-7EE6-4342-B048-85BDC9FD1C3A}</a:tableStyleId>
              </a:tblPr>
              <a:tblGrid>
                <a:gridCol w="2834558">
                  <a:extLst>
                    <a:ext uri="{9D8B030D-6E8A-4147-A177-3AD203B41FA5}">
                      <a16:colId xmlns:a16="http://schemas.microsoft.com/office/drawing/2014/main" xmlns="" val="29045462"/>
                    </a:ext>
                  </a:extLst>
                </a:gridCol>
                <a:gridCol w="2616515">
                  <a:extLst>
                    <a:ext uri="{9D8B030D-6E8A-4147-A177-3AD203B41FA5}">
                      <a16:colId xmlns:a16="http://schemas.microsoft.com/office/drawing/2014/main" xmlns="" val="1456797431"/>
                    </a:ext>
                  </a:extLst>
                </a:gridCol>
                <a:gridCol w="2325790">
                  <a:extLst>
                    <a:ext uri="{9D8B030D-6E8A-4147-A177-3AD203B41FA5}">
                      <a16:colId xmlns:a16="http://schemas.microsoft.com/office/drawing/2014/main" xmlns="" val="3623601768"/>
                    </a:ext>
                  </a:extLst>
                </a:gridCol>
              </a:tblGrid>
              <a:tr h="2016224">
                <a:tc>
                  <a:txBody>
                    <a:bodyPr/>
                    <a:lstStyle/>
                    <a:p>
                      <a:pPr algn="ctr">
                        <a:lnSpc>
                          <a:spcPct val="115000"/>
                        </a:lnSpc>
                        <a:spcAft>
                          <a:spcPts val="1000"/>
                        </a:spcAft>
                      </a:pPr>
                      <a:r>
                        <a:rPr lang="ru-RU" sz="2800" dirty="0">
                          <a:solidFill>
                            <a:schemeClr val="tx1"/>
                          </a:solidFill>
                          <a:effectLst/>
                          <a:latin typeface="Times New Roman" panose="02020603050405020304" pitchFamily="18" charset="0"/>
                          <a:cs typeface="Times New Roman" panose="02020603050405020304" pitchFamily="18" charset="0"/>
                        </a:rPr>
                        <a:t>Type </a:t>
                      </a:r>
                      <a:r>
                        <a:rPr lang="ru-RU" sz="2800" dirty="0" err="1">
                          <a:solidFill>
                            <a:schemeClr val="tx1"/>
                          </a:solidFill>
                          <a:effectLst/>
                          <a:latin typeface="Times New Roman" panose="02020603050405020304" pitchFamily="18" charset="0"/>
                          <a:cs typeface="Times New Roman" panose="02020603050405020304" pitchFamily="18" charset="0"/>
                        </a:rPr>
                        <a:t>of</a:t>
                      </a:r>
                      <a:r>
                        <a:rPr lang="ru-RU" sz="2800" dirty="0">
                          <a:solidFill>
                            <a:schemeClr val="tx1"/>
                          </a:solidFill>
                          <a:effectLst/>
                          <a:latin typeface="Times New Roman" panose="02020603050405020304" pitchFamily="18" charset="0"/>
                          <a:cs typeface="Times New Roman" panose="02020603050405020304" pitchFamily="18" charset="0"/>
                        </a:rPr>
                        <a:t> </a:t>
                      </a:r>
                      <a:r>
                        <a:rPr lang="ru-RU" sz="2800" dirty="0" err="1">
                          <a:solidFill>
                            <a:schemeClr val="tx1"/>
                          </a:solidFill>
                          <a:effectLst/>
                          <a:latin typeface="Times New Roman" panose="02020603050405020304" pitchFamily="18" charset="0"/>
                          <a:cs typeface="Times New Roman" panose="02020603050405020304" pitchFamily="18" charset="0"/>
                        </a:rPr>
                        <a:t>accomodation</a:t>
                      </a:r>
                      <a:endParaRPr lang="ru-RU"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352" marR="9352" marT="9352" marB="9352" anchor="ctr"/>
                </a:tc>
                <a:tc>
                  <a:txBody>
                    <a:bodyPr/>
                    <a:lstStyle/>
                    <a:p>
                      <a:pPr algn="ctr">
                        <a:lnSpc>
                          <a:spcPct val="115000"/>
                        </a:lnSpc>
                        <a:spcAft>
                          <a:spcPts val="1000"/>
                        </a:spcAft>
                      </a:pPr>
                      <a:r>
                        <a:rPr lang="ru-RU" sz="2800" dirty="0" err="1">
                          <a:solidFill>
                            <a:schemeClr val="tx1"/>
                          </a:solidFill>
                          <a:effectLst/>
                          <a:latin typeface="Times New Roman" panose="02020603050405020304" pitchFamily="18" charset="0"/>
                          <a:cs typeface="Times New Roman" panose="02020603050405020304" pitchFamily="18" charset="0"/>
                        </a:rPr>
                        <a:t>Facilities</a:t>
                      </a:r>
                      <a:r>
                        <a:rPr lang="ru-RU" sz="2800" dirty="0">
                          <a:solidFill>
                            <a:schemeClr val="tx1"/>
                          </a:solidFill>
                          <a:effectLst/>
                          <a:latin typeface="Times New Roman" panose="02020603050405020304" pitchFamily="18" charset="0"/>
                          <a:cs typeface="Times New Roman" panose="02020603050405020304" pitchFamily="18" charset="0"/>
                        </a:rPr>
                        <a:t> </a:t>
                      </a:r>
                      <a:r>
                        <a:rPr lang="ru-RU" sz="2800" dirty="0" err="1">
                          <a:solidFill>
                            <a:schemeClr val="tx1"/>
                          </a:solidFill>
                          <a:effectLst/>
                          <a:latin typeface="Times New Roman" panose="02020603050405020304" pitchFamily="18" charset="0"/>
                          <a:cs typeface="Times New Roman" panose="02020603050405020304" pitchFamily="18" charset="0"/>
                        </a:rPr>
                        <a:t>and</a:t>
                      </a:r>
                      <a:r>
                        <a:rPr lang="ru-RU" sz="2800" dirty="0">
                          <a:solidFill>
                            <a:schemeClr val="tx1"/>
                          </a:solidFill>
                          <a:effectLst/>
                          <a:latin typeface="Times New Roman" panose="02020603050405020304" pitchFamily="18" charset="0"/>
                          <a:cs typeface="Times New Roman" panose="02020603050405020304" pitchFamily="18" charset="0"/>
                        </a:rPr>
                        <a:t> </a:t>
                      </a:r>
                      <a:r>
                        <a:rPr lang="ru-RU" sz="2800" dirty="0" err="1">
                          <a:solidFill>
                            <a:schemeClr val="tx1"/>
                          </a:solidFill>
                          <a:effectLst/>
                          <a:latin typeface="Times New Roman" panose="02020603050405020304" pitchFamily="18" charset="0"/>
                          <a:cs typeface="Times New Roman" panose="02020603050405020304" pitchFamily="18" charset="0"/>
                        </a:rPr>
                        <a:t>services</a:t>
                      </a:r>
                      <a:endParaRPr lang="ru-RU"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352" marR="9352" marT="9352" marB="9352" anchor="ctr"/>
                </a:tc>
                <a:tc>
                  <a:txBody>
                    <a:bodyPr/>
                    <a:lstStyle/>
                    <a:p>
                      <a:pPr algn="ctr">
                        <a:lnSpc>
                          <a:spcPct val="115000"/>
                        </a:lnSpc>
                        <a:spcAft>
                          <a:spcPts val="1000"/>
                        </a:spcAft>
                      </a:pPr>
                      <a:r>
                        <a:rPr lang="ru-RU" sz="2800" dirty="0" err="1">
                          <a:solidFill>
                            <a:schemeClr val="tx1"/>
                          </a:solidFill>
                          <a:effectLst/>
                          <a:latin typeface="Times New Roman" panose="02020603050405020304" pitchFamily="18" charset="0"/>
                          <a:cs typeface="Times New Roman" panose="02020603050405020304" pitchFamily="18" charset="0"/>
                        </a:rPr>
                        <a:t>Room</a:t>
                      </a:r>
                      <a:r>
                        <a:rPr lang="ru-RU" sz="2800" dirty="0">
                          <a:solidFill>
                            <a:schemeClr val="tx1"/>
                          </a:solidFill>
                          <a:effectLst/>
                          <a:latin typeface="Times New Roman" panose="02020603050405020304" pitchFamily="18" charset="0"/>
                          <a:cs typeface="Times New Roman" panose="02020603050405020304" pitchFamily="18" charset="0"/>
                        </a:rPr>
                        <a:t> </a:t>
                      </a:r>
                      <a:r>
                        <a:rPr lang="ru-RU" sz="2800" dirty="0" err="1">
                          <a:solidFill>
                            <a:schemeClr val="tx1"/>
                          </a:solidFill>
                          <a:effectLst/>
                          <a:latin typeface="Times New Roman" panose="02020603050405020304" pitchFamily="18" charset="0"/>
                          <a:cs typeface="Times New Roman" panose="02020603050405020304" pitchFamily="18" charset="0"/>
                        </a:rPr>
                        <a:t>facilities</a:t>
                      </a:r>
                      <a:endParaRPr lang="ru-RU"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352" marR="9352" marT="9352" marB="9352" anchor="ctr"/>
                </a:tc>
                <a:extLst>
                  <a:ext uri="{0D108BD9-81ED-4DB2-BD59-A6C34878D82A}">
                    <a16:rowId xmlns:a16="http://schemas.microsoft.com/office/drawing/2014/main" xmlns="" val="72482005"/>
                  </a:ext>
                </a:extLst>
              </a:tr>
            </a:tbl>
          </a:graphicData>
        </a:graphic>
      </p:graphicFrame>
    </p:spTree>
    <p:extLst>
      <p:ext uri="{BB962C8B-B14F-4D97-AF65-F5344CB8AC3E}">
        <p14:creationId xmlns:p14="http://schemas.microsoft.com/office/powerpoint/2010/main" val="5272910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a:extLst>
              <a:ext uri="{FF2B5EF4-FFF2-40B4-BE49-F238E27FC236}">
                <a16:creationId xmlns:a16="http://schemas.microsoft.com/office/drawing/2014/main" xmlns="" id="{BFF67C95-DA05-47B3-A796-7D9F3D23BC38}"/>
              </a:ext>
            </a:extLst>
          </p:cNvPr>
          <p:cNvGraphicFramePr>
            <a:graphicFrameLocks noGrp="1"/>
          </p:cNvGraphicFramePr>
          <p:nvPr>
            <p:extLst>
              <p:ext uri="{D42A27DB-BD31-4B8C-83A1-F6EECF244321}">
                <p14:modId xmlns:p14="http://schemas.microsoft.com/office/powerpoint/2010/main" val="1967699801"/>
              </p:ext>
            </p:extLst>
          </p:nvPr>
        </p:nvGraphicFramePr>
        <p:xfrm>
          <a:off x="611560" y="404664"/>
          <a:ext cx="7848872" cy="6137706"/>
        </p:xfrm>
        <a:graphic>
          <a:graphicData uri="http://schemas.openxmlformats.org/drawingml/2006/table">
            <a:tbl>
              <a:tblPr firstRow="1" firstCol="1" bandRow="1">
                <a:tableStyleId>{5C22544A-7EE6-4342-B048-85BDC9FD1C3A}</a:tableStyleId>
              </a:tblPr>
              <a:tblGrid>
                <a:gridCol w="3741051">
                  <a:extLst>
                    <a:ext uri="{9D8B030D-6E8A-4147-A177-3AD203B41FA5}">
                      <a16:colId xmlns:a16="http://schemas.microsoft.com/office/drawing/2014/main" xmlns="" val="2385705502"/>
                    </a:ext>
                  </a:extLst>
                </a:gridCol>
                <a:gridCol w="4107821">
                  <a:extLst>
                    <a:ext uri="{9D8B030D-6E8A-4147-A177-3AD203B41FA5}">
                      <a16:colId xmlns:a16="http://schemas.microsoft.com/office/drawing/2014/main" xmlns="" val="3481285034"/>
                    </a:ext>
                  </a:extLst>
                </a:gridCol>
              </a:tblGrid>
              <a:tr h="5976664">
                <a:tc>
                  <a:txBody>
                    <a:bodyPr/>
                    <a:lstStyle/>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swimming pool</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dry cleaning</a:t>
                      </a: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
                      </a:r>
                      <a:br>
                        <a:rPr lang="ru-RU" sz="2400" dirty="0">
                          <a:effectLst/>
                          <a:latin typeface="Times New Roman" panose="02020603050405020304" pitchFamily="18" charset="0"/>
                          <a:ea typeface="Calibri" panose="020F0502020204030204" pitchFamily="34" charset="0"/>
                          <a:cs typeface="Times New Roman" panose="02020603050405020304" pitchFamily="18" charset="0"/>
                        </a:rPr>
                      </a:b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washing machine</a:t>
                      </a:r>
                    </a:p>
                    <a:p>
                      <a:pPr algn="ctr">
                        <a:lnSpc>
                          <a:spcPct val="100000"/>
                        </a:lnSpc>
                        <a:spcAft>
                          <a:spcPts val="1000"/>
                        </a:spcAft>
                      </a:pPr>
                      <a:r>
                        <a:rPr lang="en-US" sz="2400" dirty="0">
                          <a:solidFill>
                            <a:schemeClr val="tx1"/>
                          </a:solidFill>
                          <a:effectLst/>
                          <a:latin typeface="Times New Roman" panose="02020603050405020304" pitchFamily="18" charset="0"/>
                          <a:cs typeface="Times New Roman" panose="02020603050405020304" pitchFamily="18" charset="0"/>
                        </a:rPr>
                        <a:t>sea view</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flat-screen TV</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coffee/tea maker</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air conditioning</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free Wi-Fi</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private parking</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apartments</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airport shuttle</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fitness center</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spa and wellness </a:t>
                      </a:r>
                      <a:r>
                        <a:rPr lang="en-US" sz="2400" dirty="0" err="1">
                          <a:solidFill>
                            <a:schemeClr val="tx1"/>
                          </a:solidFill>
                          <a:effectLst/>
                          <a:latin typeface="Times New Roman" panose="02020603050405020304" pitchFamily="18" charset="0"/>
                          <a:cs typeface="Times New Roman" panose="02020603050405020304" pitchFamily="18" charset="0"/>
                        </a:rPr>
                        <a:t>centre</a:t>
                      </a:r>
                      <a:endParaRPr lang="en-US" sz="2400" dirty="0">
                        <a:solidFill>
                          <a:schemeClr val="tx1"/>
                        </a:solidFill>
                        <a:effectLst/>
                        <a:latin typeface="Times New Roman" panose="02020603050405020304" pitchFamily="18" charset="0"/>
                        <a:cs typeface="Times New Roman" panose="02020603050405020304" pitchFamily="18" charset="0"/>
                      </a:endParaRP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facilities for disabled guests</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electric kettle</a:t>
                      </a:r>
                      <a:endParaRPr lang="ru-RU"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153" marR="8153" marT="8153" marB="8153" anchor="ctr"/>
                </a:tc>
                <a:tc>
                  <a:txBody>
                    <a:bodyPr/>
                    <a:lstStyle/>
                    <a:p>
                      <a:pPr algn="ctr">
                        <a:lnSpc>
                          <a:spcPct val="100000"/>
                        </a:lnSpc>
                        <a:spcAft>
                          <a:spcPts val="1000"/>
                        </a:spcAft>
                      </a:pPr>
                      <a:r>
                        <a:rPr lang="en-US" sz="2400" dirty="0">
                          <a:solidFill>
                            <a:schemeClr val="tx1"/>
                          </a:solidFill>
                          <a:effectLst/>
                          <a:latin typeface="Times New Roman" panose="02020603050405020304" pitchFamily="18" charset="0"/>
                          <a:cs typeface="Times New Roman" panose="02020603050405020304" pitchFamily="18" charset="0"/>
                        </a:rPr>
                        <a:t>private bathroom</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shared bathroom</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motels</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24-hour reception (front desk)</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breakfast included</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guest houses</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hostels</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laundry</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bed and breakfasts</a:t>
                      </a:r>
                      <a:br>
                        <a:rPr lang="en-US" sz="2400" dirty="0">
                          <a:solidFill>
                            <a:schemeClr val="tx1"/>
                          </a:solidFill>
                          <a:effectLst/>
                          <a:latin typeface="Times New Roman" panose="02020603050405020304" pitchFamily="18" charset="0"/>
                          <a:cs typeface="Times New Roman" panose="02020603050405020304" pitchFamily="18" charset="0"/>
                        </a:rPr>
                      </a:br>
                      <a:r>
                        <a:rPr lang="en-US" sz="2400" dirty="0">
                          <a:solidFill>
                            <a:schemeClr val="tx1"/>
                          </a:solidFill>
                          <a:effectLst/>
                          <a:latin typeface="Times New Roman" panose="02020603050405020304" pitchFamily="18" charset="0"/>
                          <a:cs typeface="Times New Roman" panose="02020603050405020304" pitchFamily="18" charset="0"/>
                        </a:rPr>
                        <a:t>villas</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balcony</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bath</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facilities for disabled guests</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safety deposit box </a:t>
                      </a:r>
                    </a:p>
                    <a:p>
                      <a:pPr algn="ctr">
                        <a:lnSpc>
                          <a:spcPct val="100000"/>
                        </a:lnSpc>
                        <a:spcAft>
                          <a:spcPts val="10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pet allowed</a:t>
                      </a:r>
                      <a:endParaRPr lang="ru-RU"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153" marR="8153" marT="8153" marB="8153" anchor="ctr"/>
                </a:tc>
                <a:extLst>
                  <a:ext uri="{0D108BD9-81ED-4DB2-BD59-A6C34878D82A}">
                    <a16:rowId xmlns:a16="http://schemas.microsoft.com/office/drawing/2014/main" xmlns="" val="3358505003"/>
                  </a:ext>
                </a:extLst>
              </a:tr>
            </a:tbl>
          </a:graphicData>
        </a:graphic>
      </p:graphicFrame>
    </p:spTree>
    <p:extLst>
      <p:ext uri="{BB962C8B-B14F-4D97-AF65-F5344CB8AC3E}">
        <p14:creationId xmlns:p14="http://schemas.microsoft.com/office/powerpoint/2010/main" val="11696165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185</TotalTime>
  <Words>164</Words>
  <Application>Microsoft Office PowerPoint</Application>
  <PresentationFormat>Экран (4:3)</PresentationFormat>
  <Paragraphs>66</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Кнопка</vt:lpstr>
      <vt:lpstr>Game for English lesson</vt:lpstr>
      <vt:lpstr>BE OUR GUEST!</vt:lpstr>
      <vt:lpstr> Activity 1.  At the reception. Complete the phrases </vt:lpstr>
      <vt:lpstr>Презентация PowerPoint</vt:lpstr>
      <vt:lpstr>Презентация PowerPoint</vt:lpstr>
      <vt:lpstr>            What can you see in these pictures? </vt:lpstr>
      <vt:lpstr>Key: 1. check in 2. tips 3. deposit 4. a double bed 5. a single bed 6. twin beds 7. a towel 8. a pillow 9.continental breakfast (a standard breakfast, usually consisting of cereal and toast with jam. Elicit other types of breakfast: a buffet breakfast, an English breakfast, an American breakfast) </vt:lpstr>
      <vt:lpstr>Activity 3</vt:lpstr>
      <vt:lpstr>Презентация PowerPoint</vt:lpstr>
      <vt:lpstr>Key:  Type of accomodation: apartments, motels, guest houses, hostels, bed and breakfasts, villas.  Facilities and services: Free WiFi, private parking, airport shuttle, fitness center, swimming pool, spa and wellness centre, facilities for disabled guests, pet allowed, restaurant, 24-hour reception (front desk), breakfast included, safety deposit box,  laundry, dry cleaning.  Room facilities: private bathroom, shared bathroom, balcony, bath, electric kettle, flat-screen TV, coffee/tea maker, washing machine, sea view, air conditioning, </vt:lpstr>
      <vt:lpstr>Activity 4</vt:lpstr>
      <vt:lpstr>Презентация PowerPoint</vt:lpstr>
      <vt:lpstr>Презентация PowerPoint</vt:lpstr>
      <vt:lpstr>Презентация PowerPoint</vt:lpstr>
      <vt:lpstr>Activity 5</vt:lpstr>
      <vt:lpstr>Презентация PowerPoint</vt:lpstr>
      <vt:lpstr>1)a person` s bags that contain personal belongings.                           2)a place that has exercise equipment.                                               3)a person that knows how to take care of kids.                                  4)a special seat with wheels used to move small children  babies in              5)to take care of him / her because their parents are busy.              6)a space in the back of a car used to store baggage                                                                                             7)to look up different subject on the I-net.                                        8)a large hole filled with warm water that you can swim.       </vt:lpstr>
      <vt:lpstr>Презентация PowerPoint</vt:lpstr>
      <vt:lpstr>The End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Рудзей</dc:creator>
  <cp:lastModifiedBy>Рудзей</cp:lastModifiedBy>
  <cp:revision>24</cp:revision>
  <dcterms:created xsi:type="dcterms:W3CDTF">2024-03-11T13:47:33Z</dcterms:created>
  <dcterms:modified xsi:type="dcterms:W3CDTF">2024-03-13T07:41:54Z</dcterms:modified>
</cp:coreProperties>
</file>