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5" r:id="rId3"/>
    <p:sldId id="263" r:id="rId4"/>
    <p:sldId id="264" r:id="rId5"/>
    <p:sldId id="267" r:id="rId6"/>
    <p:sldId id="266" r:id="rId7"/>
    <p:sldId id="268" r:id="rId8"/>
    <p:sldId id="269" r:id="rId9"/>
  </p:sldIdLst>
  <p:sldSz cx="9144000" cy="6858000" type="screen4x3"/>
  <p:notesSz cx="6858000" cy="9144000"/>
  <p:custDataLst>
    <p:tags r:id="rId1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84583" autoAdjust="0"/>
  </p:normalViewPr>
  <p:slideViewPr>
    <p:cSldViewPr>
      <p:cViewPr varScale="1">
        <p:scale>
          <a:sx n="74" d="100"/>
          <a:sy n="74" d="100"/>
        </p:scale>
        <p:origin x="1157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355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9-06T18:18:33.262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84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420888"/>
            <a:ext cx="7020272" cy="1368152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520259"/>
            <a:ext cx="2895600" cy="3651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Текст 2"/>
          <p:cNvSpPr>
            <a:spLocks noGrp="1"/>
          </p:cNvSpPr>
          <p:nvPr>
            <p:ph idx="1"/>
          </p:nvPr>
        </p:nvSpPr>
        <p:spPr>
          <a:xfrm>
            <a:off x="1763688" y="1988840"/>
            <a:ext cx="7200800" cy="4032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07504" y="228168"/>
            <a:ext cx="8928992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9"/>
            <a:ext cx="4320480" cy="2448272"/>
          </a:xfrm>
        </p:spPr>
        <p:txBody>
          <a:bodyPr/>
          <a:lstStyle>
            <a:lvl1pPr>
              <a:defRPr sz="2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28168"/>
            <a:ext cx="8928992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988840"/>
            <a:ext cx="8784976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520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20000"/>
              <a:lumOff val="8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492896"/>
            <a:ext cx="9046066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anose="02040602050305030304" pitchFamily="18" charset="0"/>
              </a:rPr>
              <a:t>Урок английского языка</a:t>
            </a:r>
          </a:p>
          <a:p>
            <a:pPr algn="ctr"/>
            <a:r>
              <a:rPr lang="ru-RU" sz="4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anose="02040602050305030304" pitchFamily="18" charset="0"/>
              </a:rPr>
              <a:t> для 3 класса</a:t>
            </a:r>
            <a:br>
              <a:rPr lang="ru-RU" sz="4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anose="02040602050305030304" pitchFamily="18" charset="0"/>
              </a:rPr>
            </a:br>
            <a:r>
              <a:rPr lang="en-US" sz="4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anose="02040602050305030304" pitchFamily="18" charset="0"/>
              </a:rPr>
              <a:t>Lesson 2</a:t>
            </a:r>
            <a:endParaRPr lang="ru-RU" sz="4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9492" y="68098"/>
            <a:ext cx="4745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anose="02040602050305030304" pitchFamily="18" charset="0"/>
              </a:rPr>
              <a:t>РАЗГОВОРНАЯ </a:t>
            </a:r>
          </a:p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anose="02040602050305030304" pitchFamily="18" charset="0"/>
              </a:rPr>
              <a:t>ПРАКТИКА</a:t>
            </a:r>
            <a:endParaRPr lang="ru-RU" sz="4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96218"/>
            <a:ext cx="8597146" cy="53732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2420888"/>
            <a:ext cx="471795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  <a:latin typeface="Baskerville Old Face" panose="02020602080505020303" pitchFamily="18" charset="0"/>
              </a:rPr>
              <a:t> How old are you</a:t>
            </a:r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  <a:latin typeface="Baskerville Old Face" panose="02020602080505020303" pitchFamily="18" charset="0"/>
              </a:rPr>
              <a:t>I am…..</a:t>
            </a:r>
          </a:p>
          <a:p>
            <a:endParaRPr lang="en-US" sz="3200" dirty="0">
              <a:solidFill>
                <a:schemeClr val="tx2">
                  <a:lumMod val="75000"/>
                </a:schemeClr>
              </a:solidFill>
              <a:latin typeface="Baskerville Old Face" panose="02020602080505020303" pitchFamily="18" charset="0"/>
            </a:endParaRPr>
          </a:p>
          <a:p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What are you from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?</a:t>
            </a:r>
          </a:p>
          <a:p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I am from….</a:t>
            </a:r>
            <a:endParaRPr lang="ru-RU" sz="4000" dirty="0" smtClean="0">
              <a:solidFill>
                <a:schemeClr val="accent6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54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НОВЫЕ ФРАЗЫ</a:t>
            </a:r>
            <a:endParaRPr lang="ru-RU" dirty="0"/>
          </a:p>
        </p:txBody>
      </p:sp>
      <p:sp>
        <p:nvSpPr>
          <p:cNvPr id="25" name="Rectangle 254"/>
          <p:cNvSpPr>
            <a:spLocks noChangeArrowheads="1"/>
          </p:cNvSpPr>
          <p:nvPr/>
        </p:nvSpPr>
        <p:spPr bwMode="gray">
          <a:xfrm rot="3419336">
            <a:off x="1596199" y="4279261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6" name="Text Box 255"/>
          <p:cNvSpPr txBox="1">
            <a:spLocks noChangeArrowheads="1"/>
          </p:cNvSpPr>
          <p:nvPr/>
        </p:nvSpPr>
        <p:spPr bwMode="gray">
          <a:xfrm>
            <a:off x="1666056" y="427424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4</a:t>
            </a:r>
          </a:p>
        </p:txBody>
      </p:sp>
      <p:sp>
        <p:nvSpPr>
          <p:cNvPr id="28" name="Rectangle 257"/>
          <p:cNvSpPr>
            <a:spLocks noChangeArrowheads="1"/>
          </p:cNvSpPr>
          <p:nvPr/>
        </p:nvSpPr>
        <p:spPr bwMode="gray">
          <a:xfrm rot="3419336">
            <a:off x="1556966" y="1639296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29" name="Text Box 258"/>
          <p:cNvSpPr txBox="1">
            <a:spLocks noChangeArrowheads="1"/>
          </p:cNvSpPr>
          <p:nvPr/>
        </p:nvSpPr>
        <p:spPr bwMode="gray">
          <a:xfrm>
            <a:off x="2411760" y="1494289"/>
            <a:ext cx="6624736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How 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old are 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you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?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( Хау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олд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 а ю) </a:t>
            </a:r>
          </a:p>
          <a:p>
            <a:pPr eaLnBrk="0" hangingPunct="0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Сколько тебе лет?</a:t>
            </a:r>
            <a:endParaRPr lang="en-US" sz="28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0" name="Text Box 259"/>
          <p:cNvSpPr txBox="1">
            <a:spLocks noChangeArrowheads="1"/>
          </p:cNvSpPr>
          <p:nvPr/>
        </p:nvSpPr>
        <p:spPr bwMode="gray">
          <a:xfrm>
            <a:off x="1619672" y="1671046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2" name="Rectangle 261"/>
          <p:cNvSpPr>
            <a:spLocks noChangeArrowheads="1"/>
          </p:cNvSpPr>
          <p:nvPr/>
        </p:nvSpPr>
        <p:spPr bwMode="gray">
          <a:xfrm rot="3419336">
            <a:off x="1556964" y="2508639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3" name="Text Box 262"/>
          <p:cNvSpPr txBox="1">
            <a:spLocks noChangeArrowheads="1"/>
          </p:cNvSpPr>
          <p:nvPr/>
        </p:nvSpPr>
        <p:spPr bwMode="gray">
          <a:xfrm>
            <a:off x="1658906" y="252035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35" name="Rectangle 264"/>
          <p:cNvSpPr>
            <a:spLocks noChangeArrowheads="1"/>
          </p:cNvSpPr>
          <p:nvPr/>
        </p:nvSpPr>
        <p:spPr bwMode="gray">
          <a:xfrm rot="3419336">
            <a:off x="1556967" y="3398890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6" name="Text Box 265"/>
          <p:cNvSpPr txBox="1">
            <a:spLocks noChangeArrowheads="1"/>
          </p:cNvSpPr>
          <p:nvPr/>
        </p:nvSpPr>
        <p:spPr bwMode="gray">
          <a:xfrm>
            <a:off x="1619672" y="342840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3</a:t>
            </a:r>
          </a:p>
        </p:txBody>
      </p:sp>
      <p:sp>
        <p:nvSpPr>
          <p:cNvPr id="38" name="Rectangle 267"/>
          <p:cNvSpPr>
            <a:spLocks noChangeArrowheads="1"/>
          </p:cNvSpPr>
          <p:nvPr/>
        </p:nvSpPr>
        <p:spPr bwMode="ltGray">
          <a:xfrm rot="3419336">
            <a:off x="1486618" y="5236661"/>
            <a:ext cx="479425" cy="520700"/>
          </a:xfrm>
          <a:prstGeom prst="rect">
            <a:avLst/>
          </a:prstGeom>
          <a:gradFill rotWithShape="1">
            <a:gsLst>
              <a:gs pos="0">
                <a:srgbClr val="990099"/>
              </a:gs>
              <a:gs pos="100000">
                <a:srgbClr val="9900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9" name="Text Box 268"/>
          <p:cNvSpPr txBox="1">
            <a:spLocks noChangeArrowheads="1"/>
          </p:cNvSpPr>
          <p:nvPr/>
        </p:nvSpPr>
        <p:spPr bwMode="gray">
          <a:xfrm>
            <a:off x="1666056" y="5261414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5</a:t>
            </a:r>
          </a:p>
        </p:txBody>
      </p:sp>
      <p:sp>
        <p:nvSpPr>
          <p:cNvPr id="40" name="Text Box 269"/>
          <p:cNvSpPr txBox="1">
            <a:spLocks noChangeArrowheads="1"/>
          </p:cNvSpPr>
          <p:nvPr/>
        </p:nvSpPr>
        <p:spPr bwMode="gray">
          <a:xfrm>
            <a:off x="2490829" y="2436782"/>
            <a:ext cx="6466597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I'm nine years old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(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Айм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найн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еаз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олд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) </a:t>
            </a:r>
          </a:p>
          <a:p>
            <a:pPr eaLnBrk="0" hangingPunct="0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Мне 9 лет</a:t>
            </a:r>
            <a:endParaRPr lang="en-US" sz="28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1" name="Text Box 270"/>
          <p:cNvSpPr txBox="1">
            <a:spLocks noChangeArrowheads="1"/>
          </p:cNvSpPr>
          <p:nvPr/>
        </p:nvSpPr>
        <p:spPr bwMode="gray">
          <a:xfrm>
            <a:off x="2449145" y="3380188"/>
            <a:ext cx="4748416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Where are you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from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?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(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В</a:t>
            </a:r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еа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 ю </a:t>
            </a:r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фром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) </a:t>
            </a:r>
          </a:p>
          <a:p>
            <a:pPr eaLnBrk="0" hangingPunct="0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Откуда ты?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2" name="Text Box 271"/>
          <p:cNvSpPr txBox="1">
            <a:spLocks noChangeArrowheads="1"/>
          </p:cNvSpPr>
          <p:nvPr/>
        </p:nvSpPr>
        <p:spPr bwMode="gray">
          <a:xfrm>
            <a:off x="2497891" y="4256150"/>
            <a:ext cx="5447325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I am from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Gorlovka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(</a:t>
            </a:r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Айм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фром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 Горловка) </a:t>
            </a:r>
          </a:p>
          <a:p>
            <a:pPr eaLnBrk="0" hangingPunct="0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Я из Горловки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3" name="Text Box 272"/>
          <p:cNvSpPr txBox="1">
            <a:spLocks noChangeArrowheads="1"/>
          </p:cNvSpPr>
          <p:nvPr/>
        </p:nvSpPr>
        <p:spPr bwMode="gray">
          <a:xfrm>
            <a:off x="2529295" y="5132113"/>
            <a:ext cx="4588115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I'm from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Russia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(</a:t>
            </a:r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Айм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фром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 Раша)  </a:t>
            </a:r>
          </a:p>
          <a:p>
            <a:pPr eaLnBrk="0" hangingPunct="0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                 Я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из России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836712"/>
            <a:ext cx="4133399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0499" y="1781000"/>
            <a:ext cx="392748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РАБОТА </a:t>
            </a:r>
          </a:p>
          <a:p>
            <a:pPr algn="ctr"/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 УЧЕБНИКУ</a:t>
            </a:r>
            <a:endParaRPr lang="ru-RU" sz="4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210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80704" y="260648"/>
            <a:ext cx="50486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Это любопытно</a:t>
            </a:r>
            <a:endParaRPr lang="ru-RU" sz="4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340768"/>
            <a:ext cx="3672408" cy="51938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2132856"/>
            <a:ext cx="52982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Holliday (</a:t>
            </a:r>
            <a:r>
              <a:rPr lang="ru-RU" sz="2000" dirty="0" err="1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холидей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) – каникулы, выходные.</a:t>
            </a:r>
          </a:p>
          <a:p>
            <a:endParaRPr lang="ru-RU" sz="2000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</a:endParaRPr>
          </a:p>
          <a:p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Holy (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святой) +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day (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день) - праздник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70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16632"/>
            <a:ext cx="392748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РАБОТА </a:t>
            </a:r>
          </a:p>
          <a:p>
            <a:pPr algn="ctr"/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 УЧЕБНИКУ</a:t>
            </a:r>
            <a:endParaRPr lang="ru-RU" sz="4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44" y="116632"/>
            <a:ext cx="4651958" cy="65678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504" y="2060848"/>
            <a:ext cx="407060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  НОВЫЕ СЛОВА ДЛЯ СЛОВАРЯ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Desk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(деск) письменный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стол,парта</a:t>
            </a:r>
            <a:endParaRPr lang="en-US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Chair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чиа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) стул</a:t>
            </a:r>
            <a:endParaRPr lang="en-US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Armchair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(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амчиа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) кресло</a:t>
            </a:r>
            <a:endParaRPr lang="en-US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Sofa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соуфа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) диван, софа</a:t>
            </a:r>
            <a:endParaRPr lang="en-US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Bed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бэд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) кровать</a:t>
            </a:r>
            <a:endParaRPr lang="en-US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Bookshelf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букшелф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) книжный шкаф,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стеллаж, книжная полка</a:t>
            </a:r>
            <a:endParaRPr lang="en-US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312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188640"/>
            <a:ext cx="41519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НОВАЯ ТЕМА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412776"/>
            <a:ext cx="65662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u="sng" cap="none" spc="0" dirty="0" smtClean="0">
                <a:ln/>
                <a:solidFill>
                  <a:schemeClr val="accent6">
                    <a:lumMod val="75000"/>
                  </a:schemeClr>
                </a:solidFill>
                <a:effectLst/>
                <a:latin typeface="Book Antiqua" panose="02040602050305030304" pitchFamily="18" charset="0"/>
              </a:rPr>
              <a:t>УКАЗАТЕЛЬНЫЕ МЕСТОИМЕНИЯ</a:t>
            </a:r>
            <a:endParaRPr lang="ru-RU" sz="2800" b="1" u="sng" cap="none" spc="0" dirty="0">
              <a:ln/>
              <a:solidFill>
                <a:schemeClr val="accent6">
                  <a:lumMod val="75000"/>
                </a:schemeClr>
              </a:solidFill>
              <a:effectLst/>
              <a:latin typeface="Book Antiqua" panose="0204060205030503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329230"/>
              </p:ext>
            </p:extLst>
          </p:nvPr>
        </p:nvGraphicFramePr>
        <p:xfrm>
          <a:off x="323528" y="2060848"/>
          <a:ext cx="8424937" cy="4464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080415371"/>
                    </a:ext>
                  </a:extLst>
                </a:gridCol>
                <a:gridCol w="3240360">
                  <a:extLst>
                    <a:ext uri="{9D8B030D-6E8A-4147-A177-3AD203B41FA5}">
                      <a16:colId xmlns:a16="http://schemas.microsoft.com/office/drawing/2014/main" val="3329744654"/>
                    </a:ext>
                  </a:extLst>
                </a:gridCol>
                <a:gridCol w="3384377">
                  <a:extLst>
                    <a:ext uri="{9D8B030D-6E8A-4147-A177-3AD203B41FA5}">
                      <a16:colId xmlns:a16="http://schemas.microsoft.com/office/drawing/2014/main" val="3803230911"/>
                    </a:ext>
                  </a:extLst>
                </a:gridCol>
              </a:tblGrid>
              <a:tr h="388217">
                <a:tc>
                  <a:txBody>
                    <a:bodyPr/>
                    <a:lstStyle/>
                    <a:p>
                      <a:r>
                        <a:rPr lang="ru-RU" dirty="0" smtClean="0"/>
                        <a:t>ОПРЕДЕЛЕНИЕ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ЕДИНСТВЕННОЕ ЧИСЛО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МНОЖЕСТВЕННОЕ ЧИСЛО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2337910"/>
                  </a:ext>
                </a:extLst>
              </a:tr>
              <a:tr h="2038139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50"/>
                          </a:solidFill>
                        </a:rPr>
                        <a:t>БЛИЗКО </a:t>
                      </a:r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z="2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This (</a:t>
                      </a:r>
                      <a:r>
                        <a:rPr lang="ru-RU" sz="24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зис</a:t>
                      </a:r>
                      <a:r>
                        <a:rPr lang="ru-RU" sz="2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)</a:t>
                      </a:r>
                      <a:r>
                        <a:rPr lang="ru-RU" sz="24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 Это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z="24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This is a bookshelf (</a:t>
                      </a:r>
                      <a:r>
                        <a:rPr lang="ru-RU" sz="2400" baseline="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Зис</a:t>
                      </a:r>
                      <a:r>
                        <a:rPr lang="ru-RU" sz="24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 из э </a:t>
                      </a:r>
                      <a:r>
                        <a:rPr lang="ru-RU" sz="2400" baseline="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букшелф</a:t>
                      </a:r>
                      <a:r>
                        <a:rPr lang="ru-RU" sz="24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)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24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 Это книжный шкаф.</a:t>
                      </a:r>
                      <a:endParaRPr lang="ru-RU" sz="2400" dirty="0">
                        <a:solidFill>
                          <a:schemeClr val="bg2">
                            <a:lumMod val="25000"/>
                          </a:schemeClr>
                        </a:solidFill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z="2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These</a:t>
                      </a:r>
                      <a:r>
                        <a:rPr lang="ru-RU" sz="2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 (</a:t>
                      </a:r>
                      <a:r>
                        <a:rPr lang="ru-RU" sz="24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зиз</a:t>
                      </a:r>
                      <a:r>
                        <a:rPr lang="ru-RU" sz="2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) Эти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z="2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These chairs are red</a:t>
                      </a:r>
                      <a:r>
                        <a:rPr lang="ru-RU" sz="2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en-US" sz="2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(</a:t>
                      </a:r>
                      <a:r>
                        <a:rPr lang="ru-RU" sz="24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зис</a:t>
                      </a:r>
                      <a:r>
                        <a:rPr lang="ru-RU" sz="24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sz="2400" baseline="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чиас</a:t>
                      </a:r>
                      <a:r>
                        <a:rPr lang="ru-RU" sz="24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 а </a:t>
                      </a:r>
                      <a:r>
                        <a:rPr lang="ru-RU" sz="2400" baseline="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ред</a:t>
                      </a:r>
                      <a:r>
                        <a:rPr lang="ru-RU" sz="24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24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 Эти стулья красные</a:t>
                      </a:r>
                      <a:endParaRPr lang="ru-RU" sz="2400" dirty="0">
                        <a:solidFill>
                          <a:schemeClr val="bg2">
                            <a:lumMod val="25000"/>
                          </a:schemeClr>
                        </a:solidFill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7705743"/>
                  </a:ext>
                </a:extLst>
              </a:tr>
              <a:tr h="2038139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50"/>
                          </a:solidFill>
                        </a:rPr>
                        <a:t>ДАЛЕКО</a:t>
                      </a:r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z="2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That (</a:t>
                      </a:r>
                      <a:r>
                        <a:rPr lang="ru-RU" sz="24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зэт</a:t>
                      </a:r>
                      <a:r>
                        <a:rPr lang="ru-RU" sz="2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)</a:t>
                      </a:r>
                      <a:r>
                        <a:rPr lang="ru-RU" sz="24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 – То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z="24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That armchair is blue ( </a:t>
                      </a:r>
                      <a:r>
                        <a:rPr lang="ru-RU" sz="2400" baseline="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Зэт</a:t>
                      </a:r>
                      <a:r>
                        <a:rPr lang="ru-RU" sz="24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sz="2400" baseline="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амчиа</a:t>
                      </a:r>
                      <a:r>
                        <a:rPr lang="ru-RU" sz="24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 из </a:t>
                      </a:r>
                      <a:r>
                        <a:rPr lang="ru-RU" sz="2400" baseline="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блу</a:t>
                      </a:r>
                      <a:r>
                        <a:rPr lang="ru-RU" sz="24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)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24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 То кресло синее.</a:t>
                      </a:r>
                      <a:endParaRPr lang="ru-RU" sz="2400" dirty="0">
                        <a:solidFill>
                          <a:schemeClr val="bg2">
                            <a:lumMod val="25000"/>
                          </a:schemeClr>
                        </a:solidFill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z="2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Those </a:t>
                      </a:r>
                      <a:r>
                        <a:rPr lang="ru-RU" sz="2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(</a:t>
                      </a:r>
                      <a:r>
                        <a:rPr lang="ru-RU" sz="24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зоз</a:t>
                      </a:r>
                      <a:r>
                        <a:rPr lang="ru-RU" sz="2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) Те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z="2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Those sofas are yellow</a:t>
                      </a:r>
                      <a:r>
                        <a:rPr lang="ru-RU" sz="2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 (</a:t>
                      </a:r>
                      <a:r>
                        <a:rPr lang="ru-RU" sz="24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зоз</a:t>
                      </a:r>
                      <a:r>
                        <a:rPr lang="ru-RU" sz="2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соуфаз</a:t>
                      </a:r>
                      <a:r>
                        <a:rPr lang="ru-RU" sz="2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 а </a:t>
                      </a:r>
                      <a:r>
                        <a:rPr lang="ru-RU" sz="24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елоу</a:t>
                      </a:r>
                      <a:r>
                        <a:rPr lang="ru-RU" sz="2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2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Book Antiqua" panose="02040602050305030304" pitchFamily="18" charset="0"/>
                        </a:rPr>
                        <a:t>Те диваны желтые</a:t>
                      </a:r>
                      <a:endParaRPr lang="ru-RU" sz="2400" dirty="0">
                        <a:solidFill>
                          <a:schemeClr val="bg2">
                            <a:lumMod val="25000"/>
                          </a:schemeClr>
                        </a:solidFill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06714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380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6478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РАБОТАЕМ ПО НОВОЙ ТЕМЕ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8" y="1412776"/>
            <a:ext cx="2582772" cy="17276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292" y="1412777"/>
            <a:ext cx="2239845" cy="17276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892" y="1390450"/>
            <a:ext cx="2130318" cy="17728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-18450" y="3517232"/>
            <a:ext cx="3102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Переведите предложения. </a:t>
            </a:r>
            <a:endParaRPr lang="ru-RU" u="sng" dirty="0"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0462" y="4095844"/>
            <a:ext cx="4281538" cy="18158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rgbClr val="04374A"/>
                </a:solidFill>
                <a:latin typeface="Book Antiqua" panose="02040602050305030304" pitchFamily="18" charset="0"/>
              </a:rPr>
              <a:t>Этот кот - черный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rgbClr val="04374A"/>
                </a:solidFill>
                <a:latin typeface="Book Antiqua" panose="02040602050305030304" pitchFamily="18" charset="0"/>
              </a:rPr>
              <a:t>Тот диван - синий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rgbClr val="04374A"/>
                </a:solidFill>
                <a:latin typeface="Book Antiqua" panose="02040602050305030304" pitchFamily="18" charset="0"/>
              </a:rPr>
              <a:t>Эти цветы - розовые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rgbClr val="04374A"/>
                </a:solidFill>
                <a:latin typeface="Book Antiqua" panose="02040602050305030304" pitchFamily="18" charset="0"/>
              </a:rPr>
              <a:t>Те стулья - желтые</a:t>
            </a:r>
            <a:endParaRPr lang="ru-RU" sz="2800" dirty="0">
              <a:solidFill>
                <a:srgbClr val="04374A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0031" y="4095844"/>
            <a:ext cx="4111313" cy="280076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Book Antiqua" panose="02040602050305030304" pitchFamily="18" charset="0"/>
              </a:rPr>
              <a:t>T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Book Antiqua" panose="02040602050305030304" pitchFamily="18" charset="0"/>
              </a:rPr>
              <a:t>his</a:t>
            </a:r>
            <a:r>
              <a:rPr lang="en-US" sz="2800" dirty="0" smtClean="0">
                <a:latin typeface="Book Antiqua" panose="02040602050305030304" pitchFamily="18" charset="0"/>
              </a:rPr>
              <a:t> </a:t>
            </a:r>
            <a:r>
              <a:rPr lang="en-US" sz="2800" dirty="0">
                <a:latin typeface="Book Antiqua" panose="02040602050305030304" pitchFamily="18" charset="0"/>
              </a:rPr>
              <a:t>cat is </a:t>
            </a:r>
            <a:r>
              <a:rPr lang="en-US" sz="2800" dirty="0" smtClean="0">
                <a:latin typeface="Book Antiqua" panose="02040602050305030304" pitchFamily="18" charset="0"/>
              </a:rPr>
              <a:t>black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Book Antiqua" panose="02040602050305030304" pitchFamily="18" charset="0"/>
              </a:rPr>
              <a:t>That</a:t>
            </a:r>
            <a:r>
              <a:rPr lang="en-US" sz="2800" dirty="0" smtClean="0">
                <a:latin typeface="Book Antiqua" panose="02040602050305030304" pitchFamily="18" charset="0"/>
              </a:rPr>
              <a:t> </a:t>
            </a:r>
            <a:r>
              <a:rPr lang="en-US" sz="2800" dirty="0">
                <a:latin typeface="Book Antiqua" panose="02040602050305030304" pitchFamily="18" charset="0"/>
              </a:rPr>
              <a:t>sofa is </a:t>
            </a:r>
            <a:r>
              <a:rPr lang="en-US" sz="2800" dirty="0" smtClean="0">
                <a:latin typeface="Book Antiqua" panose="02040602050305030304" pitchFamily="18" charset="0"/>
              </a:rPr>
              <a:t>blue</a:t>
            </a:r>
            <a:endParaRPr lang="ru-RU" sz="2800" dirty="0" smtClean="0">
              <a:latin typeface="Book Antiqua" panose="0204060205030503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Book Antiqua" panose="02040602050305030304" pitchFamily="18" charset="0"/>
              </a:rPr>
              <a:t>These</a:t>
            </a:r>
            <a:r>
              <a:rPr lang="en-US" sz="2800" dirty="0">
                <a:latin typeface="Book Antiqua" panose="02040602050305030304" pitchFamily="18" charset="0"/>
              </a:rPr>
              <a:t> flowers are </a:t>
            </a:r>
            <a:r>
              <a:rPr lang="en-US" sz="2800" dirty="0" smtClean="0">
                <a:latin typeface="Book Antiqua" panose="02040602050305030304" pitchFamily="18" charset="0"/>
              </a:rPr>
              <a:t>pink</a:t>
            </a:r>
            <a:endParaRPr lang="ru-RU" sz="2800" dirty="0" smtClean="0">
              <a:latin typeface="Book Antiqua" panose="0204060205030503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Book Antiqua" panose="02040602050305030304" pitchFamily="18" charset="0"/>
              </a:rPr>
              <a:t>Those</a:t>
            </a:r>
            <a:r>
              <a:rPr lang="en-US" sz="2800" dirty="0">
                <a:latin typeface="Book Antiqua" panose="02040602050305030304" pitchFamily="18" charset="0"/>
              </a:rPr>
              <a:t> chairs are yellow</a:t>
            </a:r>
            <a:endParaRPr lang="ru-RU" sz="2800" dirty="0" smtClean="0">
              <a:latin typeface="Book Antiqua" panose="0204060205030503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520" y="1413312"/>
            <a:ext cx="2637577" cy="17270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9631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fb4da563ae64d6e9c41d9c6445b11c997e54a"/>
</p:tagLst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2970</TotalTime>
  <Words>331</Words>
  <Application>Microsoft Office PowerPoint</Application>
  <PresentationFormat>Экран (4:3)</PresentationFormat>
  <Paragraphs>78</Paragraphs>
  <Slides>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Baskerville Old Face</vt:lpstr>
      <vt:lpstr>Book Antiqua</vt:lpstr>
      <vt:lpstr>Calibri</vt:lpstr>
      <vt:lpstr>Monotype Corsiva</vt:lpstr>
      <vt:lpstr>Wingdings</vt:lpstr>
      <vt:lpstr>Тема Office</vt:lpstr>
      <vt:lpstr>Презентация PowerPoint</vt:lpstr>
      <vt:lpstr>Презентация PowerPoint</vt:lpstr>
      <vt:lpstr>НОВЫЕ ФРАЗЫ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 снова в школу</dc:title>
  <dc:creator>obstinate</dc:creator>
  <dc:description>Шаблон презентации с сайта https://presentation-creation.ru/</dc:description>
  <cp:lastModifiedBy>User</cp:lastModifiedBy>
  <cp:revision>1336</cp:revision>
  <dcterms:created xsi:type="dcterms:W3CDTF">2018-02-25T09:09:03Z</dcterms:created>
  <dcterms:modified xsi:type="dcterms:W3CDTF">2022-09-07T15:52:00Z</dcterms:modified>
</cp:coreProperties>
</file>