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85" r:id="rId2"/>
    <p:sldId id="265" r:id="rId3"/>
    <p:sldId id="263" r:id="rId4"/>
    <p:sldId id="270" r:id="rId5"/>
    <p:sldId id="271" r:id="rId6"/>
    <p:sldId id="264" r:id="rId7"/>
    <p:sldId id="279" r:id="rId8"/>
    <p:sldId id="277" r:id="rId9"/>
    <p:sldId id="280" r:id="rId10"/>
    <p:sldId id="281" r:id="rId11"/>
    <p:sldId id="284" r:id="rId12"/>
    <p:sldId id="282" r:id="rId13"/>
    <p:sldId id="283" r:id="rId14"/>
  </p:sldIdLst>
  <p:sldSz cx="9144000" cy="6858000" type="screen4x3"/>
  <p:notesSz cx="6858000" cy="9144000"/>
  <p:custDataLst>
    <p:tags r:id="rId1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99"/>
    <a:srgbClr val="04374A"/>
    <a:srgbClr val="3399FF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96262" autoAdjust="0"/>
  </p:normalViewPr>
  <p:slideViewPr>
    <p:cSldViewPr>
      <p:cViewPr varScale="1">
        <p:scale>
          <a:sx n="83" d="100"/>
          <a:sy n="83" d="100"/>
        </p:scale>
        <p:origin x="893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355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9-06T18:18:33.262" idx="1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846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8461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846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420888"/>
            <a:ext cx="7020272" cy="1368152"/>
          </a:xfrm>
        </p:spPr>
        <p:txBody>
          <a:bodyPr/>
          <a:lstStyle>
            <a:lvl1pPr>
              <a:defRPr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</a:t>
            </a:r>
            <a:r>
              <a:rPr lang="en-US" dirty="0" smtClean="0"/>
              <a:t> </a:t>
            </a:r>
            <a:r>
              <a:rPr lang="ru-RU" dirty="0" smtClean="0"/>
              <a:t>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520259"/>
            <a:ext cx="2133600" cy="365125"/>
          </a:xfr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520259"/>
            <a:ext cx="2895600" cy="365125"/>
          </a:xfr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Текст 2"/>
          <p:cNvSpPr>
            <a:spLocks noGrp="1"/>
          </p:cNvSpPr>
          <p:nvPr>
            <p:ph idx="1"/>
          </p:nvPr>
        </p:nvSpPr>
        <p:spPr>
          <a:xfrm>
            <a:off x="1763688" y="1988840"/>
            <a:ext cx="7200800" cy="4032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07504" y="228168"/>
            <a:ext cx="8928992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9"/>
            <a:ext cx="4320480" cy="2448272"/>
          </a:xfrm>
        </p:spPr>
        <p:txBody>
          <a:bodyPr/>
          <a:lstStyle>
            <a:lvl1pPr>
              <a:defRPr sz="28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28168"/>
            <a:ext cx="8928992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988840"/>
            <a:ext cx="8784976" cy="4176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52025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2">
              <a:lumMod val="20000"/>
              <a:lumOff val="8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АНГЛИЙСКИЙ ЯЗЫК УРОК № 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962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1640" y="116632"/>
            <a:ext cx="623856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РАБОТА </a:t>
            </a:r>
            <a:r>
              <a:rPr lang="en-US" sz="4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 </a:t>
            </a:r>
            <a:r>
              <a:rPr lang="ru-RU" sz="4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учебником</a:t>
            </a:r>
            <a:endParaRPr lang="ru-RU" sz="48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8" y="1916832"/>
            <a:ext cx="8115495" cy="43204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626150" y="980243"/>
            <a:ext cx="33776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Ex.</a:t>
            </a:r>
            <a:r>
              <a:rPr lang="ru-RU" sz="48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2</a:t>
            </a:r>
            <a:r>
              <a:rPr lang="en-US" sz="48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page </a:t>
            </a:r>
            <a:r>
              <a:rPr lang="ru-RU" sz="48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12</a:t>
            </a:r>
            <a:endParaRPr lang="ru-RU" sz="48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62048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96752"/>
            <a:ext cx="7020272" cy="1368152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Пояснения к видео</a:t>
            </a:r>
            <a:endParaRPr lang="ru-RU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2348880"/>
            <a:ext cx="6360074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514350" indent="-514350" algn="ctr">
              <a:buAutoNum type="arabicParenR"/>
            </a:pPr>
            <a:r>
              <a:rPr lang="en-US" sz="2800" b="1" cap="none" spc="0" dirty="0" smtClean="0">
                <a:ln/>
                <a:solidFill>
                  <a:srgbClr val="7030A0"/>
                </a:solidFill>
                <a:effectLst/>
              </a:rPr>
              <a:t>Look</a:t>
            </a:r>
            <a:r>
              <a:rPr lang="ru-RU" sz="2800" b="1" cap="none" spc="0" dirty="0" smtClean="0">
                <a:ln/>
                <a:solidFill>
                  <a:srgbClr val="7030A0"/>
                </a:solidFill>
                <a:effectLst/>
              </a:rPr>
              <a:t>!  Посмотри!</a:t>
            </a:r>
          </a:p>
          <a:p>
            <a:pPr algn="ctr"/>
            <a:r>
              <a:rPr lang="ru-RU" sz="2800" b="1" dirty="0" smtClean="0">
                <a:ln/>
                <a:solidFill>
                  <a:srgbClr val="7030A0"/>
                </a:solidFill>
              </a:rPr>
              <a:t>2)</a:t>
            </a:r>
            <a:r>
              <a:rPr lang="en-US" sz="2800" b="1" dirty="0" smtClean="0">
                <a:ln/>
                <a:solidFill>
                  <a:srgbClr val="7030A0"/>
                </a:solidFill>
              </a:rPr>
              <a:t>There </a:t>
            </a:r>
            <a:r>
              <a:rPr lang="en-US" sz="2800" b="1" dirty="0">
                <a:ln/>
                <a:solidFill>
                  <a:srgbClr val="7030A0"/>
                </a:solidFill>
              </a:rPr>
              <a:t>are so many children in the class</a:t>
            </a:r>
            <a:r>
              <a:rPr lang="en-US" sz="2800" b="1" dirty="0" smtClean="0">
                <a:ln/>
                <a:solidFill>
                  <a:srgbClr val="7030A0"/>
                </a:solidFill>
              </a:rPr>
              <a:t>!</a:t>
            </a:r>
            <a:endParaRPr lang="ru-RU" sz="2800" b="1" dirty="0" smtClean="0">
              <a:ln/>
              <a:solidFill>
                <a:srgbClr val="7030A0"/>
              </a:solidFill>
            </a:endParaRPr>
          </a:p>
          <a:p>
            <a:pPr algn="ctr"/>
            <a:r>
              <a:rPr lang="ru-RU" sz="2800" b="1" dirty="0">
                <a:ln/>
                <a:solidFill>
                  <a:srgbClr val="7030A0"/>
                </a:solidFill>
              </a:rPr>
              <a:t>Как много детей в классе</a:t>
            </a:r>
            <a:r>
              <a:rPr lang="ru-RU" sz="2800" b="1" dirty="0" smtClean="0">
                <a:ln/>
                <a:solidFill>
                  <a:srgbClr val="7030A0"/>
                </a:solidFill>
              </a:rPr>
              <a:t>!</a:t>
            </a:r>
          </a:p>
          <a:p>
            <a:pPr algn="ctr"/>
            <a:r>
              <a:rPr lang="ru-RU" sz="2800" b="1" cap="none" spc="0" dirty="0" smtClean="0">
                <a:ln/>
                <a:solidFill>
                  <a:srgbClr val="7030A0"/>
                </a:solidFill>
                <a:effectLst/>
              </a:rPr>
              <a:t>3)</a:t>
            </a:r>
            <a:r>
              <a:rPr lang="en-US" sz="2800" b="1" dirty="0">
                <a:ln/>
                <a:solidFill>
                  <a:srgbClr val="7030A0"/>
                </a:solidFill>
              </a:rPr>
              <a:t> H</a:t>
            </a:r>
            <a:r>
              <a:rPr lang="en-US" sz="2800" b="1" dirty="0" smtClean="0">
                <a:ln/>
                <a:solidFill>
                  <a:srgbClr val="7030A0"/>
                </a:solidFill>
              </a:rPr>
              <a:t>ow </a:t>
            </a:r>
            <a:r>
              <a:rPr lang="en-US" sz="2800" b="1" dirty="0">
                <a:ln/>
                <a:solidFill>
                  <a:srgbClr val="7030A0"/>
                </a:solidFill>
              </a:rPr>
              <a:t>many children are there</a:t>
            </a:r>
            <a:r>
              <a:rPr lang="en-US" sz="2800" b="1" dirty="0" smtClean="0">
                <a:ln/>
                <a:solidFill>
                  <a:srgbClr val="7030A0"/>
                </a:solidFill>
              </a:rPr>
              <a:t>?</a:t>
            </a:r>
          </a:p>
          <a:p>
            <a:pPr algn="ctr"/>
            <a:r>
              <a:rPr lang="en-US" sz="2800" b="1" dirty="0" smtClean="0">
                <a:ln/>
                <a:solidFill>
                  <a:srgbClr val="7030A0"/>
                </a:solidFill>
              </a:rPr>
              <a:t>C</a:t>
            </a:r>
            <a:r>
              <a:rPr lang="ru-RU" sz="2800" b="1" dirty="0" smtClean="0">
                <a:ln/>
                <a:solidFill>
                  <a:srgbClr val="7030A0"/>
                </a:solidFill>
              </a:rPr>
              <a:t>колько </a:t>
            </a:r>
            <a:r>
              <a:rPr lang="ru-RU" sz="2800" b="1" dirty="0">
                <a:ln/>
                <a:solidFill>
                  <a:srgbClr val="7030A0"/>
                </a:solidFill>
              </a:rPr>
              <a:t>там детей?</a:t>
            </a:r>
            <a:endParaRPr lang="ru-RU" sz="2800" b="1" cap="none" spc="0" dirty="0">
              <a:ln/>
              <a:solidFill>
                <a:srgbClr val="7030A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725367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1640" y="116632"/>
            <a:ext cx="623856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РАБОТА </a:t>
            </a:r>
            <a:r>
              <a:rPr lang="en-US" sz="4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 </a:t>
            </a:r>
            <a:r>
              <a:rPr lang="ru-RU" sz="4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учебником</a:t>
            </a:r>
            <a:endParaRPr lang="ru-RU" sz="48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71455"/>
            <a:ext cx="8723437" cy="3365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626150" y="980243"/>
            <a:ext cx="33776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Ex.</a:t>
            </a:r>
            <a:r>
              <a:rPr lang="ru-RU" sz="48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4</a:t>
            </a:r>
            <a:r>
              <a:rPr lang="en-US" sz="48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page </a:t>
            </a:r>
            <a:r>
              <a:rPr lang="ru-RU" sz="48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13</a:t>
            </a:r>
            <a:endParaRPr lang="ru-RU" sz="48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35723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700808"/>
            <a:ext cx="4447601" cy="34563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15616" y="1340768"/>
            <a:ext cx="258205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Ex.4 page 7</a:t>
            </a:r>
            <a:endParaRPr lang="ru-RU" sz="40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26075" y="-99392"/>
            <a:ext cx="309212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Домашнее</a:t>
            </a:r>
          </a:p>
          <a:p>
            <a:pPr algn="ctr"/>
            <a:r>
              <a:rPr lang="ru-RU" sz="4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задание</a:t>
            </a:r>
            <a:endParaRPr lang="ru-RU" sz="4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3823" y="260648"/>
            <a:ext cx="4330571" cy="622823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703352" y="5445224"/>
            <a:ext cx="297479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Ex.4</a:t>
            </a:r>
            <a:r>
              <a:rPr lang="ru-RU" sz="40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,5</a:t>
            </a:r>
            <a:r>
              <a:rPr lang="en-US" sz="40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page </a:t>
            </a:r>
            <a:r>
              <a:rPr lang="ru-RU" sz="40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9</a:t>
            </a:r>
            <a:endParaRPr lang="ru-RU" sz="40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206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9492" y="68098"/>
            <a:ext cx="47452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anose="02040602050305030304" pitchFamily="18" charset="0"/>
              </a:rPr>
              <a:t>РАЗГОВОРНАЯ </a:t>
            </a:r>
          </a:p>
          <a:p>
            <a:pPr algn="ctr"/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anose="02040602050305030304" pitchFamily="18" charset="0"/>
              </a:rPr>
              <a:t>ПРАКТИКА</a:t>
            </a:r>
            <a:endParaRPr lang="ru-RU" sz="4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492" y="1628800"/>
            <a:ext cx="9034508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tx2">
                    <a:lumMod val="75000"/>
                  </a:schemeClr>
                </a:solidFill>
                <a:latin typeface="Baskerville Old Face" panose="02020602080505020303" pitchFamily="18" charset="0"/>
              </a:rPr>
              <a:t> </a:t>
            </a:r>
            <a:r>
              <a:rPr lang="en-US" sz="4400" dirty="0" smtClean="0">
                <a:solidFill>
                  <a:schemeClr val="accent6">
                    <a:lumMod val="50000"/>
                  </a:schemeClr>
                </a:solidFill>
                <a:latin typeface="Baskerville Old Face" panose="02020602080505020303" pitchFamily="18" charset="0"/>
              </a:rPr>
              <a:t>How</a:t>
            </a:r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  <a:latin typeface="Baskerville Old Face" panose="02020602080505020303" pitchFamily="18" charset="0"/>
              </a:rPr>
              <a:t> </a:t>
            </a:r>
            <a:r>
              <a:rPr lang="en-US" sz="4400" dirty="0" smtClean="0">
                <a:solidFill>
                  <a:schemeClr val="accent6">
                    <a:lumMod val="50000"/>
                  </a:schemeClr>
                </a:solidFill>
                <a:latin typeface="Baskerville Old Face" panose="02020602080505020303" pitchFamily="18" charset="0"/>
              </a:rPr>
              <a:t>do you do</a:t>
            </a:r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</a:p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Baskerville Old Face" panose="02020602080505020303" pitchFamily="18" charset="0"/>
              </a:rPr>
              <a:t>«Как дела»? – риторический вопрос при знакомстве с </a:t>
            </a:r>
            <a:endParaRPr lang="en-US" sz="2800" dirty="0" smtClean="0">
              <a:solidFill>
                <a:schemeClr val="accent6">
                  <a:lumMod val="50000"/>
                </a:schemeClr>
              </a:solidFill>
              <a:latin typeface="Baskerville Old Face" panose="02020602080505020303" pitchFamily="18" charset="0"/>
            </a:endParaRPr>
          </a:p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Baskerville Old Face" panose="02020602080505020303" pitchFamily="18" charset="0"/>
              </a:rPr>
              <a:t>кем-то в более формальной</a:t>
            </a:r>
            <a:r>
              <a:rPr lang="en-US" sz="2800" dirty="0" smtClean="0">
                <a:solidFill>
                  <a:schemeClr val="accent6">
                    <a:lumMod val="50000"/>
                  </a:schemeClr>
                </a:solidFill>
                <a:latin typeface="Baskerville Old Face" panose="02020602080505020303" pitchFamily="18" charset="0"/>
              </a:rPr>
              <a:t> (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Baskerville Old Face" panose="02020602080505020303" pitchFamily="18" charset="0"/>
              </a:rPr>
              <a:t>официальной)</a:t>
            </a:r>
            <a:r>
              <a:rPr lang="en-US" sz="2800" dirty="0" smtClean="0">
                <a:solidFill>
                  <a:schemeClr val="accent6">
                    <a:lumMod val="50000"/>
                  </a:schemeClr>
                </a:solidFill>
                <a:latin typeface="Baskerville Old Face" panose="02020602080505020303" pitchFamily="18" charset="0"/>
              </a:rPr>
              <a:t>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Baskerville Old Face" panose="02020602080505020303" pitchFamily="18" charset="0"/>
              </a:rPr>
              <a:t>обстановке.  </a:t>
            </a:r>
          </a:p>
          <a:p>
            <a:r>
              <a:rPr lang="en-US" sz="3200" dirty="0" smtClean="0">
                <a:solidFill>
                  <a:schemeClr val="accent6">
                    <a:lumMod val="50000"/>
                  </a:schemeClr>
                </a:solidFill>
                <a:latin typeface="Baskerville Old Face" panose="02020602080505020303" pitchFamily="18" charset="0"/>
              </a:rPr>
              <a:t>            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Baskerville Old Face" panose="02020602080505020303" pitchFamily="18" charset="0"/>
              </a:rPr>
              <a:t>Пример : 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Baskerville Old Face" panose="02020602080505020303" pitchFamily="18" charset="0"/>
              </a:rPr>
              <a:t>How do you do</a:t>
            </a:r>
            <a:r>
              <a:rPr lang="en-US" sz="3200" dirty="0" smtClean="0">
                <a:solidFill>
                  <a:schemeClr val="accent6">
                    <a:lumMod val="50000"/>
                  </a:schemeClr>
                </a:solidFill>
                <a:latin typeface="Baskerville Old Face" panose="02020602080505020303" pitchFamily="18" charset="0"/>
              </a:rPr>
              <a:t>?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Baskerville Old Face" panose="02020602080505020303" pitchFamily="18" charset="0"/>
              </a:rPr>
              <a:t> </a:t>
            </a:r>
            <a:r>
              <a:rPr lang="en-US" sz="3200" dirty="0" smtClean="0">
                <a:solidFill>
                  <a:schemeClr val="accent6">
                    <a:lumMod val="50000"/>
                  </a:schemeClr>
                </a:solidFill>
                <a:latin typeface="Baskerville Old Face" panose="02020602080505020303" pitchFamily="18" charset="0"/>
              </a:rPr>
              <a:t>I*m …..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Baskerville Old Face" panose="02020602080505020303" pitchFamily="18" charset="0"/>
            </a:endParaRPr>
          </a:p>
          <a:p>
            <a:endParaRPr lang="en-US" sz="3200" dirty="0">
              <a:solidFill>
                <a:schemeClr val="tx2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226" y="4111992"/>
            <a:ext cx="3450230" cy="2688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544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ПОВТОРЯЕМ ФРАЗЫ С ПРОШЛЫХ ЗАНЯТИЙ</a:t>
            </a:r>
            <a:endParaRPr lang="ru-RU" sz="3600" dirty="0"/>
          </a:p>
        </p:txBody>
      </p:sp>
      <p:sp>
        <p:nvSpPr>
          <p:cNvPr id="18" name="Заголовок 2"/>
          <p:cNvSpPr txBox="1">
            <a:spLocks/>
          </p:cNvSpPr>
          <p:nvPr/>
        </p:nvSpPr>
        <p:spPr>
          <a:xfrm>
            <a:off x="3779912" y="3421473"/>
            <a:ext cx="5655425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endParaRPr lang="ru-RU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370968"/>
            <a:ext cx="708886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3600" b="1" dirty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skerville Old Face" panose="02020602080505020303" pitchFamily="18" charset="0"/>
              </a:rPr>
              <a:t>N</a:t>
            </a:r>
            <a:r>
              <a:rPr lang="en-US" sz="36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skerville Old Face" panose="02020602080505020303" pitchFamily="18" charset="0"/>
              </a:rPr>
              <a:t>ice </a:t>
            </a:r>
            <a:r>
              <a:rPr lang="en-US" sz="3600" b="1" dirty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skerville Old Face" panose="02020602080505020303" pitchFamily="18" charset="0"/>
              </a:rPr>
              <a:t>to see </a:t>
            </a:r>
            <a:r>
              <a:rPr lang="en-US" sz="36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skerville Old Face" panose="02020602080505020303" pitchFamily="18" charset="0"/>
              </a:rPr>
              <a:t>you </a:t>
            </a:r>
            <a:r>
              <a:rPr lang="ru-RU" sz="36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- рад</a:t>
            </a:r>
            <a:r>
              <a:rPr lang="en-US" sz="36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skerville Old Face" panose="02020602080505020303" pitchFamily="18" charset="0"/>
              </a:rPr>
              <a:t>(</a:t>
            </a:r>
            <a:r>
              <a:rPr lang="ru-RU" sz="36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  <a:r>
              <a:rPr lang="en-US" sz="36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skerville Old Face" panose="02020602080505020303" pitchFamily="18" charset="0"/>
              </a:rPr>
              <a:t>)</a:t>
            </a:r>
            <a:r>
              <a:rPr lang="ru-RU" sz="36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600" b="1" dirty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тебя </a:t>
            </a:r>
            <a:r>
              <a:rPr lang="ru-RU" sz="36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видеть</a:t>
            </a:r>
            <a:endParaRPr lang="en-US" sz="3600" b="1" dirty="0" smtClean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skerville Old Face" panose="02020602080505020303" pitchFamily="18" charset="0"/>
            </a:endParaRPr>
          </a:p>
          <a:p>
            <a:pPr algn="ctr"/>
            <a:r>
              <a:rPr lang="en-US" sz="36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skerville Old Face" panose="02020602080505020303" pitchFamily="18" charset="0"/>
              </a:rPr>
              <a:t>Nice </a:t>
            </a:r>
            <a:r>
              <a:rPr lang="en-US" sz="3600" b="1" dirty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skerville Old Face" panose="02020602080505020303" pitchFamily="18" charset="0"/>
              </a:rPr>
              <a:t>to meet </a:t>
            </a:r>
            <a:r>
              <a:rPr lang="en-US" sz="36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skerville Old Face" panose="02020602080505020303" pitchFamily="18" charset="0"/>
              </a:rPr>
              <a:t>you –</a:t>
            </a:r>
            <a:endParaRPr lang="ru-RU" sz="3600" b="1" dirty="0" smtClean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en-US" sz="36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skerville Old Face" panose="02020602080505020303" pitchFamily="18" charset="0"/>
              </a:rPr>
              <a:t> </a:t>
            </a:r>
            <a:r>
              <a:rPr lang="ru-RU" sz="36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приятно познакомиться</a:t>
            </a:r>
            <a:endParaRPr lang="ru-RU" sz="3600" b="1" cap="none" spc="0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4683542"/>
            <a:ext cx="812054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</a:rPr>
              <a:t>Where are you </a:t>
            </a:r>
            <a:r>
              <a:rPr lang="en-US" sz="3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</a:rPr>
              <a:t>from</a:t>
            </a:r>
            <a:r>
              <a:rPr lang="ru-RU" sz="3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charset="0"/>
              </a:rPr>
              <a:t>?</a:t>
            </a:r>
            <a:r>
              <a:rPr lang="en-US" sz="32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</a:rPr>
              <a:t> </a:t>
            </a:r>
            <a:endParaRPr lang="ru-RU" sz="3200" b="1" cap="all" spc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Baskerville Old Face" panose="02020602080505020303" pitchFamily="18" charset="0"/>
            </a:endParaRPr>
          </a:p>
          <a:p>
            <a:pPr algn="ctr"/>
            <a:r>
              <a:rPr lang="ru-RU" sz="3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charset="0"/>
              </a:rPr>
              <a:t> </a:t>
            </a:r>
            <a:r>
              <a:rPr 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</a:rPr>
              <a:t>I'm </a:t>
            </a:r>
            <a:r>
              <a:rPr lang="en-US" sz="32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</a:rPr>
              <a:t>from ….</a:t>
            </a:r>
            <a:r>
              <a:rPr lang="ru-RU" sz="3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charset="0"/>
              </a:rPr>
              <a:t> </a:t>
            </a:r>
            <a:endParaRPr lang="ru-RU" sz="32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6302" y="3213768"/>
            <a:ext cx="553068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0" hangingPunct="0"/>
            <a:r>
              <a:rPr lang="en-US" sz="3200" b="1" cap="all" spc="0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</a:rPr>
              <a:t>How </a:t>
            </a:r>
            <a:r>
              <a:rPr lang="en-US" sz="3200" b="1" cap="all" spc="0" dirty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</a:rPr>
              <a:t>old are </a:t>
            </a:r>
            <a:r>
              <a:rPr lang="en-US" sz="3200" b="1" cap="all" spc="0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</a:rPr>
              <a:t>you</a:t>
            </a:r>
            <a:r>
              <a:rPr lang="ru-RU" sz="3200" b="1" cap="all" spc="0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?</a:t>
            </a:r>
            <a:r>
              <a:rPr lang="en-US" sz="3200" b="1" cap="all" spc="0" dirty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</a:rPr>
              <a:t> </a:t>
            </a:r>
            <a:endParaRPr lang="ru-RU" sz="3200" b="1" cap="all" spc="0" dirty="0" smtClean="0">
              <a:ln w="0"/>
              <a:solidFill>
                <a:schemeClr val="accent3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 eaLnBrk="0" hangingPunct="0"/>
            <a:r>
              <a:rPr lang="ru-RU" sz="3200" b="1" cap="all" spc="0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                   </a:t>
            </a:r>
            <a:r>
              <a:rPr lang="en-US" sz="3200" b="1" cap="all" spc="0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</a:rPr>
              <a:t>I'm </a:t>
            </a:r>
            <a:r>
              <a:rPr lang="ru-RU" sz="3200" b="1" cap="all" spc="0" dirty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…..</a:t>
            </a:r>
            <a:r>
              <a:rPr lang="en-US" sz="3200" b="1" cap="all" spc="0" dirty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</a:rPr>
              <a:t> years old</a:t>
            </a:r>
          </a:p>
          <a:p>
            <a:pPr algn="ctr" eaLnBrk="0" hangingPunct="0"/>
            <a:r>
              <a:rPr lang="ru-RU" sz="3200" b="1" cap="all" spc="0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 </a:t>
            </a:r>
            <a:endParaRPr lang="ru-RU" sz="3200" b="1" cap="all" spc="0" dirty="0">
              <a:ln w="0"/>
              <a:solidFill>
                <a:schemeClr val="accent3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4302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3139" y="74633"/>
            <a:ext cx="8928992" cy="1150897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ПОВТОРЕНИЕ</a:t>
            </a:r>
            <a:endParaRPr lang="ru-RU" sz="3600" dirty="0"/>
          </a:p>
        </p:txBody>
      </p:sp>
      <p:sp>
        <p:nvSpPr>
          <p:cNvPr id="29" name="Text Box 258"/>
          <p:cNvSpPr txBox="1">
            <a:spLocks noChangeArrowheads="1"/>
          </p:cNvSpPr>
          <p:nvPr/>
        </p:nvSpPr>
        <p:spPr bwMode="gray">
          <a:xfrm>
            <a:off x="345803" y="4676238"/>
            <a:ext cx="2736304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800" dirty="0" smtClean="0">
                <a:solidFill>
                  <a:srgbClr val="FF0000"/>
                </a:solidFill>
                <a:latin typeface="Baskerville Old Face" panose="02020602080505020303" pitchFamily="18" charset="0"/>
              </a:rPr>
              <a:t>I</a:t>
            </a:r>
            <a:r>
              <a:rPr lang="ru-RU" sz="2800" dirty="0" smtClean="0">
                <a:solidFill>
                  <a:srgbClr val="FF0000"/>
                </a:solidFill>
                <a:latin typeface="Baskerville Old Face" panose="02020602080505020303" pitchFamily="18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Baskerville Old Face" panose="02020602080505020303" pitchFamily="18" charset="0"/>
              </a:rPr>
              <a:t>am from Russia</a:t>
            </a:r>
            <a:endParaRPr lang="en-US" sz="2800" dirty="0">
              <a:solidFill>
                <a:srgbClr val="FF0000"/>
              </a:solidFill>
              <a:latin typeface="Baskerville Old Face" panose="02020602080505020303" pitchFamily="18" charset="0"/>
            </a:endParaRPr>
          </a:p>
          <a:p>
            <a:pPr eaLnBrk="0" hangingPunct="0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 </a:t>
            </a:r>
            <a:endParaRPr lang="en-US" sz="2800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1" name="Text Box 270"/>
          <p:cNvSpPr txBox="1">
            <a:spLocks noChangeArrowheads="1"/>
          </p:cNvSpPr>
          <p:nvPr/>
        </p:nvSpPr>
        <p:spPr bwMode="gray">
          <a:xfrm>
            <a:off x="3542022" y="5152446"/>
            <a:ext cx="2847254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rPr>
              <a:t>She is from China 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16" name="Text Box 270"/>
          <p:cNvSpPr txBox="1">
            <a:spLocks noChangeArrowheads="1"/>
          </p:cNvSpPr>
          <p:nvPr/>
        </p:nvSpPr>
        <p:spPr bwMode="gray">
          <a:xfrm>
            <a:off x="6059501" y="4630072"/>
            <a:ext cx="3084499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>
                <a:solidFill>
                  <a:schemeClr val="accent5">
                    <a:lumMod val="75000"/>
                  </a:schemeClr>
                </a:solidFill>
                <a:latin typeface="Baskerville Old Face" panose="02020602080505020303" pitchFamily="18" charset="0"/>
              </a:rPr>
              <a:t>H</a:t>
            </a:r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latin typeface="Baskerville Old Face" panose="02020602080505020303" pitchFamily="18" charset="0"/>
              </a:rPr>
              <a:t>e is from England </a:t>
            </a:r>
            <a:endParaRPr lang="en-US" sz="2800" dirty="0">
              <a:solidFill>
                <a:schemeClr val="accent5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02" y="1225529"/>
            <a:ext cx="2470522" cy="29903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225" y="1225529"/>
            <a:ext cx="2228406" cy="32344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9554" y="1225529"/>
            <a:ext cx="2438400" cy="3371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90891" y="4271625"/>
            <a:ext cx="224612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2800" b="1" dirty="0" smtClean="0">
                <a:ln/>
                <a:solidFill>
                  <a:srgbClr val="FF0000"/>
                </a:solidFill>
                <a:latin typeface="Baskerville Old Face" panose="02020602080505020303" pitchFamily="18" charset="0"/>
              </a:rPr>
              <a:t>Hi! I`m Elena</a:t>
            </a:r>
            <a:endParaRPr lang="ru-RU" sz="28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77618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270"/>
          <p:cNvSpPr txBox="1">
            <a:spLocks noChangeArrowheads="1"/>
          </p:cNvSpPr>
          <p:nvPr/>
        </p:nvSpPr>
        <p:spPr bwMode="gray">
          <a:xfrm>
            <a:off x="344755" y="1367271"/>
            <a:ext cx="4285147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3600" dirty="0" smtClean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They are from Nigeria</a:t>
            </a:r>
            <a:endParaRPr lang="en-US" sz="3600" dirty="0">
              <a:solidFill>
                <a:schemeClr val="accent6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19" name="Text Box 270"/>
          <p:cNvSpPr txBox="1">
            <a:spLocks noChangeArrowheads="1"/>
          </p:cNvSpPr>
          <p:nvPr/>
        </p:nvSpPr>
        <p:spPr bwMode="gray">
          <a:xfrm>
            <a:off x="4622460" y="1444337"/>
            <a:ext cx="4403770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3600" dirty="0" smtClean="0">
                <a:solidFill>
                  <a:srgbClr val="666699"/>
                </a:solidFill>
                <a:latin typeface="Baskerville Old Face" panose="02020602080505020303" pitchFamily="18" charset="0"/>
              </a:rPr>
              <a:t>We are from Gorlovka</a:t>
            </a:r>
            <a:endParaRPr lang="en-US" sz="3600" dirty="0">
              <a:solidFill>
                <a:srgbClr val="666699"/>
              </a:solidFill>
              <a:latin typeface="Baskerville Old Face" panose="02020602080505020303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51" y="2023325"/>
            <a:ext cx="4537612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895" y="2125386"/>
            <a:ext cx="4170585" cy="33918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54901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1640" y="116632"/>
            <a:ext cx="623856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РАБОТА </a:t>
            </a:r>
            <a:r>
              <a:rPr lang="en-US" sz="4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 </a:t>
            </a:r>
            <a:r>
              <a:rPr lang="ru-RU" sz="4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учебником</a:t>
            </a:r>
            <a:endParaRPr lang="ru-RU" sz="48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412776"/>
            <a:ext cx="7488832" cy="49755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932040" y="2564904"/>
            <a:ext cx="37743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Ex.1 page 10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12103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404664"/>
            <a:ext cx="704603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cap="all" spc="0" dirty="0" smtClean="0">
                <a:ln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Вопросительное предложение</a:t>
            </a:r>
            <a:endParaRPr lang="ru-RU" sz="3600" cap="all" spc="0" dirty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91680" y="1484784"/>
            <a:ext cx="5995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/>
                <a:solidFill>
                  <a:schemeClr val="accent3">
                    <a:lumMod val="50000"/>
                  </a:schemeClr>
                </a:solidFill>
              </a:rPr>
              <a:t>What (</a:t>
            </a:r>
            <a:r>
              <a:rPr lang="ru-RU" sz="5400" b="1" dirty="0" smtClean="0">
                <a:ln/>
                <a:solidFill>
                  <a:schemeClr val="accent3">
                    <a:lumMod val="50000"/>
                  </a:schemeClr>
                </a:solidFill>
              </a:rPr>
              <a:t>Что? Какой?)</a:t>
            </a:r>
            <a:endParaRPr lang="ru-RU" sz="5400" b="1" cap="none" spc="0" dirty="0">
              <a:ln/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5536" y="2636912"/>
            <a:ext cx="2232248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2636912"/>
            <a:ext cx="5760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+</a:t>
            </a:r>
            <a:endParaRPr lang="ru-RU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78985" y="2658686"/>
            <a:ext cx="1913732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508104" y="2636912"/>
            <a:ext cx="5760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+</a:t>
            </a:r>
            <a:endParaRPr lang="ru-RU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251670" y="2636912"/>
            <a:ext cx="2232248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84925" y="2715307"/>
            <a:ext cx="17219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solidFill>
                  <a:srgbClr val="FFC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What</a:t>
            </a:r>
            <a:endParaRPr lang="ru-RU" sz="5400" b="0" cap="none" spc="0" dirty="0">
              <a:ln w="0"/>
              <a:solidFill>
                <a:srgbClr val="FFC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83730" y="2745999"/>
            <a:ext cx="1992738" cy="97103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0"/>
                <a:solidFill>
                  <a:srgbClr val="FFC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Сказуемое</a:t>
            </a:r>
          </a:p>
          <a:p>
            <a:pPr algn="ctr"/>
            <a:r>
              <a:rPr lang="ru-RU" sz="2800" b="0" cap="none" spc="0" dirty="0" smtClean="0">
                <a:ln w="0"/>
                <a:solidFill>
                  <a:srgbClr val="FFC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(глагол)</a:t>
            </a:r>
            <a:endParaRPr lang="ru-RU" sz="2800" b="0" cap="none" spc="0" dirty="0">
              <a:ln w="0"/>
              <a:solidFill>
                <a:srgbClr val="FFC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081794" y="2841903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ln w="0"/>
                <a:solidFill>
                  <a:srgbClr val="FFC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Доп.инфор.</a:t>
            </a:r>
            <a:endParaRPr lang="ru-RU" sz="3200" dirty="0">
              <a:ln w="0"/>
              <a:solidFill>
                <a:srgbClr val="FFC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80075" y="3957185"/>
            <a:ext cx="7481023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/>
                <a:solidFill>
                  <a:srgbClr val="7030A0"/>
                </a:solidFill>
              </a:rPr>
              <a:t>What is this</a:t>
            </a:r>
            <a:r>
              <a:rPr lang="ru-RU" sz="4400" b="1" dirty="0" smtClean="0">
                <a:ln/>
                <a:solidFill>
                  <a:srgbClr val="7030A0"/>
                </a:solidFill>
              </a:rPr>
              <a:t>?</a:t>
            </a:r>
          </a:p>
          <a:p>
            <a:pPr algn="ctr"/>
            <a:r>
              <a:rPr lang="en-US" sz="4400" b="1" cap="none" spc="0" dirty="0" smtClean="0">
                <a:ln/>
                <a:solidFill>
                  <a:srgbClr val="7030A0"/>
                </a:solidFill>
                <a:effectLst/>
              </a:rPr>
              <a:t>What is your name</a:t>
            </a:r>
            <a:r>
              <a:rPr lang="ru-RU" sz="4400" b="1" cap="none" spc="0" dirty="0" smtClean="0">
                <a:ln/>
                <a:solidFill>
                  <a:srgbClr val="7030A0"/>
                </a:solidFill>
                <a:effectLst/>
              </a:rPr>
              <a:t>?</a:t>
            </a:r>
          </a:p>
          <a:p>
            <a:pPr algn="ctr"/>
            <a:r>
              <a:rPr lang="en-US" sz="4400" b="1" cap="none" spc="0" dirty="0" smtClean="0">
                <a:ln/>
                <a:solidFill>
                  <a:srgbClr val="7030A0"/>
                </a:solidFill>
                <a:effectLst/>
              </a:rPr>
              <a:t>What is your </a:t>
            </a:r>
            <a:r>
              <a:rPr lang="en-US" sz="4400" b="1" cap="none" spc="0" dirty="0" err="1" smtClean="0">
                <a:ln/>
                <a:solidFill>
                  <a:srgbClr val="7030A0"/>
                </a:solidFill>
                <a:effectLst/>
              </a:rPr>
              <a:t>favourite</a:t>
            </a:r>
            <a:r>
              <a:rPr lang="en-US" sz="4400" b="1" cap="none" spc="0" dirty="0" smtClean="0">
                <a:ln/>
                <a:solidFill>
                  <a:srgbClr val="7030A0"/>
                </a:solidFill>
                <a:effectLst/>
              </a:rPr>
              <a:t> subject</a:t>
            </a:r>
            <a:r>
              <a:rPr lang="ru-RU" sz="4400" b="1" cap="none" spc="0" dirty="0" smtClean="0">
                <a:ln/>
                <a:solidFill>
                  <a:srgbClr val="7030A0"/>
                </a:solidFill>
                <a:effectLst/>
              </a:rPr>
              <a:t>?</a:t>
            </a:r>
            <a:endParaRPr lang="ru-RU" sz="4400" b="1" cap="none" spc="0" dirty="0">
              <a:ln/>
              <a:solidFill>
                <a:srgbClr val="7030A0"/>
              </a:solidFill>
              <a:effectLst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2664584" y="3905690"/>
            <a:ext cx="1475367" cy="89146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59" y="5266103"/>
            <a:ext cx="1499746" cy="91447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080" y="4535409"/>
            <a:ext cx="1499746" cy="914479"/>
          </a:xfrm>
          <a:prstGeom prst="rect">
            <a:avLst/>
          </a:prstGeom>
        </p:spPr>
      </p:pic>
      <p:sp>
        <p:nvSpPr>
          <p:cNvPr id="24" name="Овал 23"/>
          <p:cNvSpPr/>
          <p:nvPr/>
        </p:nvSpPr>
        <p:spPr>
          <a:xfrm>
            <a:off x="4067943" y="3993533"/>
            <a:ext cx="505287" cy="786205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3253516" y="4625082"/>
            <a:ext cx="505287" cy="786205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1960877" y="5344122"/>
            <a:ext cx="540856" cy="744735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02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1640" y="116632"/>
            <a:ext cx="623856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РАБОТА </a:t>
            </a:r>
            <a:r>
              <a:rPr lang="en-US" sz="4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 </a:t>
            </a:r>
            <a:r>
              <a:rPr lang="ru-RU" sz="4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учебником</a:t>
            </a:r>
            <a:endParaRPr lang="ru-RU" sz="48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48869"/>
            <a:ext cx="4248472" cy="5729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148064" y="1916832"/>
            <a:ext cx="37743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Ex.</a:t>
            </a:r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2</a:t>
            </a:r>
            <a:r>
              <a:rPr lang="en-US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page 10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2433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1640" y="116632"/>
            <a:ext cx="623856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РАБОТА </a:t>
            </a:r>
            <a:r>
              <a:rPr lang="en-US" sz="4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 </a:t>
            </a:r>
            <a:r>
              <a:rPr lang="ru-RU" sz="4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учебником</a:t>
            </a:r>
            <a:endParaRPr lang="ru-RU" sz="48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1102355"/>
            <a:ext cx="6120681" cy="55086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626150" y="980243"/>
            <a:ext cx="33776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Ex.</a:t>
            </a:r>
            <a:r>
              <a:rPr lang="ru-RU" sz="48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1</a:t>
            </a:r>
            <a:r>
              <a:rPr lang="en-US" sz="48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page </a:t>
            </a:r>
            <a:r>
              <a:rPr lang="ru-RU" sz="48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12</a:t>
            </a:r>
            <a:endParaRPr lang="ru-RU" sz="48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017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fb4da563ae64d6e9c41d9c6445b11c997e54a"/>
</p:tagLst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3639</TotalTime>
  <Words>241</Words>
  <Application>Microsoft Office PowerPoint</Application>
  <PresentationFormat>Экран (4:3)</PresentationFormat>
  <Paragraphs>61</Paragraphs>
  <Slides>13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Baskerville Old Face</vt:lpstr>
      <vt:lpstr>Book Antiqua</vt:lpstr>
      <vt:lpstr>Calibri</vt:lpstr>
      <vt:lpstr>Тема Office</vt:lpstr>
      <vt:lpstr>АНГЛИЙСКИЙ ЯЗЫК УРОК № 3</vt:lpstr>
      <vt:lpstr>Презентация PowerPoint</vt:lpstr>
      <vt:lpstr>ПОВТОРЯЕМ ФРАЗЫ С ПРОШЛЫХ ЗАНЯТИЙ</vt:lpstr>
      <vt:lpstr>ПОВТОРЕНИЕ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Пояснения к видео</vt:lpstr>
      <vt:lpstr>Презентация PowerPoint</vt:lpstr>
      <vt:lpstr>Презентация PowerPoint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 снова в школу</dc:title>
  <dc:creator>obstinate</dc:creator>
  <dc:description>Шаблон презентации с сайта https://presentation-creation.ru/</dc:description>
  <cp:lastModifiedBy>User</cp:lastModifiedBy>
  <cp:revision>1383</cp:revision>
  <dcterms:created xsi:type="dcterms:W3CDTF">2018-02-25T09:09:03Z</dcterms:created>
  <dcterms:modified xsi:type="dcterms:W3CDTF">2024-03-15T07:20:50Z</dcterms:modified>
</cp:coreProperties>
</file>